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C1D351-ECC3-4D1A-9C73-CB70AA7A2962}">
  <a:tblStyle styleId="{5AC1D351-ECC3-4D1A-9C73-CB70AA7A29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5f0dd2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5f0dd2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f5f0dd2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f5f0dd2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f5f0dd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f5f0dd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5f0dd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5f0dd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5f0dd26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5f0dd26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5f0dd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f5f0dd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f5f0dd2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f5f0dd2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5f0dd2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5f0dd2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5f0dd2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f5f0dd2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5f0dd2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5f0dd2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Predictor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in the Scope of Race and Economic Crisis in America </a:t>
            </a:r>
            <a:endParaRPr sz="2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988100" y="20944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Coble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7/30/2024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commentary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617475" y="8728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 seems is vital to general US social wellbeing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only did EDA show how unemployment rate increase negatively impact mental health score, but also random inputs for models show the reverse for Latino/Black groups (moving away from high 30s- to low 30s/20s)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Government can use this to aid racial minority groups with mental health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671875" y="8637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data, specifically, try to gather information from 2008 housing crisis and H1N1 2009 pandemic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run the model without the indicator one hot encoded as see how model runs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information on mental health costs: hospitalizations, medications, etc. and use this info to predict costs based off of mental health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61100" y="1736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mental health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Race and Economic Crisis have to do with mental health?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759550" y="-212875"/>
            <a:ext cx="40290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Mental health is costly: suffering, medication, hospitalization, violence, accidents, etc.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COVID 19 wreaked havoc on the economy, society, and mental health as well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Disproportionate effects across racial groups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328700" y="4862650"/>
            <a:ext cx="4088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https://www.cdc.gov/mentalhealth/learn/index.htm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799750"/>
            <a:ext cx="2019300" cy="13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-54425" y="4862650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https://www.who.int/health-topics/coronavirus#tab=tab_1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 make this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34800" y="4318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Visualize and predict different mental health patterns in different racial groups in the US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this tool to make predictions about the mental health score of different groups in the future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Estimate the impact and incentivise government to prepare resources, create prevention methods</a:t>
            </a:r>
            <a:endParaRPr sz="17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25" y="2571750"/>
            <a:ext cx="2977899" cy="1710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89650" y="4608300"/>
            <a:ext cx="346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https://www.aarp.org/health/conditions-treatments/info-2020/find-mental-health-therapist.html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</a:t>
            </a:r>
            <a:r>
              <a:rPr lang="en"/>
              <a:t>model</a:t>
            </a:r>
            <a:r>
              <a:rPr lang="en"/>
              <a:t> work?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data from two sources: NCHS  and BLS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data on mental health scores, employment statistics, test indication, date of test, and racial identity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regression modeling to get a continuous output akin to a mental health survey score (0-48)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343150"/>
            <a:ext cx="2198662" cy="20277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43650" y="45995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https://www.jeremyjordan.me/linear-regression/</a:t>
            </a:r>
            <a:endParaRPr sz="700"/>
          </a:p>
        </p:txBody>
      </p:sp>
      <p:sp>
        <p:nvSpPr>
          <p:cNvPr id="91" name="Google Shape;91;p16"/>
          <p:cNvSpPr txBox="1"/>
          <p:nvPr/>
        </p:nvSpPr>
        <p:spPr>
          <a:xfrm>
            <a:off x="1011200" y="1914825"/>
            <a:ext cx="21987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Prediction with Regression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Suffers as the Economy Worsens and Vice Versa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011738" y="4800200"/>
            <a:ext cx="28575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2020             :              2022</a:t>
            </a:r>
            <a:endParaRPr b="1"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22366" l="0" r="0" t="0"/>
          <a:stretch/>
        </p:blipFill>
        <p:spPr>
          <a:xfrm>
            <a:off x="5279563" y="343300"/>
            <a:ext cx="3390342" cy="222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22767" l="0" r="0" t="0"/>
          <a:stretch/>
        </p:blipFill>
        <p:spPr>
          <a:xfrm>
            <a:off x="5279575" y="2571750"/>
            <a:ext cx="3408040" cy="222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698800" y="-108875"/>
            <a:ext cx="4807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Mental Health Survey Scores in Correlation with Unemployment Stats from 2020 - 2022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91550" y="26346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higher the value (y-axis), the worse the mental health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Hispanic/Latino and Black Americans are worst affected groups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3277" l="0" r="0" t="0"/>
          <a:stretch/>
        </p:blipFill>
        <p:spPr>
          <a:xfrm>
            <a:off x="4409650" y="1009197"/>
            <a:ext cx="4591024" cy="29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035724" y="3938450"/>
            <a:ext cx="44076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2020                              :                                   2022</a:t>
            </a:r>
            <a:endParaRPr b="1"/>
          </a:p>
        </p:txBody>
      </p:sp>
      <p:sp>
        <p:nvSpPr>
          <p:cNvPr id="109" name="Google Shape;109;p18"/>
          <p:cNvSpPr txBox="1"/>
          <p:nvPr/>
        </p:nvSpPr>
        <p:spPr>
          <a:xfrm>
            <a:off x="4453875" y="290275"/>
            <a:ext cx="48078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Mental Health Survey Scores in Correlation with Racial Groupings from 2020 - 2022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deployed:</a:t>
            </a:r>
            <a:br>
              <a:rPr lang="en"/>
            </a:b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58875" y="11611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Ordinary Least Squares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Ridge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Lasso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Random Forest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K Neighbors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Support Vector Machine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Gradient Boosting Regression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Deep Neural Network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88" y="330200"/>
            <a:ext cx="1607022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93700" y="4203700"/>
            <a:ext cx="386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https://www.statsmodels.org/stable/about.html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3464650"/>
            <a:ext cx="22964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93700" y="4495800"/>
            <a:ext cx="386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https://scikit-learn.org/stable/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947" y="1643925"/>
            <a:ext cx="1746250" cy="17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11725" y="4775200"/>
            <a:ext cx="386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https://www.tensorflow.org/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89500" y="1533675"/>
            <a:ext cx="31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Training 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4754375" y="87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{5AC1D351-ECC3-4D1A-9C73-CB70AA7A2962}</a:tableStyleId>
              </a:tblPr>
              <a:tblGrid>
                <a:gridCol w="1495425"/>
                <a:gridCol w="1190625"/>
                <a:gridCol w="1628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R_Squared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Root_Mean_Squared_Error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Ordinary_Least_Squares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0.07267146928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6.034206296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Ridge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0.7311340333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3.285131356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0.7621064319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3.344189157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Random_Forest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0.7223852013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3.418525669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K_Neighbors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0.7991674969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3.383203504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Gradient_Boosting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0.7573394553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3.136241371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Support_Vector_Machine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0.7517927508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3.442532139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Deep_Neural_Network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0.7567943633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3.260544893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441100" y="3010750"/>
            <a:ext cx="46281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en" sz="1550">
                <a:solidFill>
                  <a:srgbClr val="000000"/>
                </a:solidFill>
              </a:rPr>
              <a:t>Best Performers</a:t>
            </a:r>
            <a:r>
              <a:rPr lang="en" sz="1550">
                <a:solidFill>
                  <a:srgbClr val="000000"/>
                </a:solidFill>
              </a:rPr>
              <a:t>: K Neighbors, Lasso, Gradient Boosting</a:t>
            </a:r>
            <a:endParaRPr sz="1550">
              <a:solidFill>
                <a:srgbClr val="000000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658681" y="3743750"/>
            <a:ext cx="3757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en" sz="1550">
                <a:solidFill>
                  <a:srgbClr val="000000"/>
                </a:solidFill>
              </a:rPr>
              <a:t>Worst Performers</a:t>
            </a:r>
            <a:r>
              <a:rPr lang="en" sz="1550">
                <a:solidFill>
                  <a:srgbClr val="000000"/>
                </a:solidFill>
              </a:rPr>
              <a:t>: Random Forest, OLS</a:t>
            </a:r>
            <a:endParaRPr sz="1550">
              <a:solidFill>
                <a:srgbClr val="000000"/>
              </a:solidFill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658681" y="4386000"/>
            <a:ext cx="3757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en" sz="1550">
                <a:solidFill>
                  <a:srgbClr val="000000"/>
                </a:solidFill>
              </a:rPr>
              <a:t>Moving on to predictions: K Neighbors, Lasso, Random Forest</a:t>
            </a:r>
            <a:endParaRPr sz="15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94500" y="104200"/>
            <a:ext cx="44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has lowest RMSE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235938" y="8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{5AC1D351-ECC3-4D1A-9C73-CB70AA7A2962}</a:tableStyleId>
              </a:tblPr>
              <a:tblGrid>
                <a:gridCol w="2086725"/>
                <a:gridCol w="717100"/>
                <a:gridCol w="717100"/>
                <a:gridCol w="717100"/>
                <a:gridCol w="717100"/>
                <a:gridCol w="717100"/>
                <a:gridCol w="932225"/>
              </a:tblGrid>
              <a:tr h="4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nput (race, unemployment rate change, unemployment change)</a:t>
                      </a:r>
                      <a:endParaRPr b="1" i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k_neigh_pred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k_neigh_rmse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lasso_pred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lasso_rmse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random_forest_pred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random_forest_rmse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Asian, single race', -8, -1600000)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28.14675926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19.18704742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22.02397279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3.151577098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White, single race', 6, 1200000)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32.57837302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27.29705261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28.09523783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3.150674245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Black, single race', -10, -2000000)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30.00601852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30.67171914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32.48163954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3.151489829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('Hispanic or Latino', -4, -800000)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35.13611111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35.97558854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36.56877692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3.150958577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Asian, single race', -8, -1600000)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31.20601852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23.59062168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27.11449451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3.151574778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Black, single race', -2, -400000)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25.91020833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30.50641028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29.00319931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3.151458517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('Hispanic or Latino', -6, -1200000)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30.280625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26.22100861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28.08337061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3.15093888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White, single race', -4, -800000)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35.13611111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30.69423444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36.02932606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3.15109599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('Non-Hispanic Asian, single race', 0, 0)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22.475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3.991439772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27.82888709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3.350900703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22.15838443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3.15068413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199575" y="1605625"/>
            <a:ext cx="1596600" cy="3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takeaway: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unemployment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rate decrease will greatly aid Latino/Hispanic scores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