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7"/>
  </p:notesMasterIdLst>
  <p:sldIdLst>
    <p:sldId id="256" r:id="rId5"/>
    <p:sldId id="620" r:id="rId6"/>
    <p:sldId id="660" r:id="rId7"/>
    <p:sldId id="661" r:id="rId8"/>
    <p:sldId id="665" r:id="rId9"/>
    <p:sldId id="666" r:id="rId10"/>
    <p:sldId id="667" r:id="rId11"/>
    <p:sldId id="664" r:id="rId12"/>
    <p:sldId id="668" r:id="rId13"/>
    <p:sldId id="642" r:id="rId14"/>
    <p:sldId id="669" r:id="rId15"/>
    <p:sldId id="670" r:id="rId1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B8"/>
    <a:srgbClr val="2B28F1"/>
    <a:srgbClr val="EBEBEB"/>
    <a:srgbClr val="ED7D31"/>
    <a:srgbClr val="A9ECF4"/>
    <a:srgbClr val="D45E00"/>
    <a:srgbClr val="E69F00"/>
    <a:srgbClr val="EFE342"/>
    <a:srgbClr val="A6A6A6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8EC06-7720-4FEB-C73B-009DB056C57B}" v="22" dt="2025-01-29T19:43:53.204"/>
    <p1510:client id="{8A2787AF-4097-422D-8E6B-44F75B31FDE6}" v="4" dt="2025-05-23T22:56:4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6" y="96"/>
      </p:cViewPr>
      <p:guideLst/>
    </p:cSldViewPr>
  </p:slideViewPr>
  <p:notesTextViewPr>
    <p:cViewPr>
      <p:scale>
        <a:sx n="232" d="100"/>
        <a:sy n="232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84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4FC153F-B12F-4580-A32B-50A9A20B3DC0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56BD1ED-8DDB-4CDF-8587-4775621E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9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Calculation in Minimally-Invasive Esophagectomy</a:t>
            </a:r>
          </a:p>
          <a:p>
            <a:endParaRPr lang="en-US" dirty="0"/>
          </a:p>
          <a:p>
            <a:r>
              <a:rPr lang="en-US" dirty="0"/>
              <a:t>From the Levine Cancer Institute at Carolinas Medical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7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shown that CT-derived muscle measurements accurately risk stratify patients undergoing minimally-invasive esophagectomy.</a:t>
            </a:r>
          </a:p>
          <a:p>
            <a:endParaRPr lang="en-US" dirty="0"/>
          </a:p>
          <a:p>
            <a:r>
              <a:rPr lang="en-US" dirty="0"/>
              <a:t>Among 270 patients under age 75 with normal muscle measures on CT, operative mortality was less than 2%</a:t>
            </a:r>
          </a:p>
          <a:p>
            <a:endParaRPr lang="en-US" dirty="0"/>
          </a:p>
          <a:p>
            <a:r>
              <a:rPr lang="en-US"/>
              <a:t>By contrast, </a:t>
            </a:r>
            <a:r>
              <a:rPr lang="en-US" dirty="0"/>
              <a:t>among 30 patients over age 75 with low muscle measurements, operative morality was 30%</a:t>
            </a:r>
          </a:p>
          <a:p>
            <a:endParaRPr lang="en-US" dirty="0"/>
          </a:p>
          <a:p>
            <a:r>
              <a:rPr lang="en-US" dirty="0"/>
              <a:t>Our hope is that these methods will assist providers and patients in surgical decision-making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Patient on the left is a 44M who is an avid bicyclist.  Muscle is identified in red. Patient on the right is an 82M.  Notice the fatty infiltration of the </a:t>
            </a:r>
            <a:r>
              <a:rPr lang="en-US" dirty="0" err="1">
                <a:ea typeface="Calibri"/>
                <a:cs typeface="Calibri"/>
              </a:rPr>
              <a:t>paraspinus</a:t>
            </a:r>
            <a:r>
              <a:rPr lang="en-US" dirty="0">
                <a:ea typeface="Calibri"/>
                <a:cs typeface="Calibri"/>
              </a:rPr>
              <a:t> muscles, as indicated by the emerald green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studied 399 patients who underwent minimally-invasive </a:t>
            </a:r>
            <a:r>
              <a:rPr lang="en-US" dirty="0" err="1"/>
              <a:t>esophagetomy</a:t>
            </a:r>
            <a:r>
              <a:rPr lang="en-US" dirty="0"/>
              <a:t> at our institution.</a:t>
            </a:r>
          </a:p>
          <a:p>
            <a:r>
              <a:rPr lang="en-US" dirty="0"/>
              <a:t>Skeletal Muscle Gauge was calculated from CT scans as the product of the abdominal wall muscle area and the muscle density </a:t>
            </a:r>
          </a:p>
          <a:p>
            <a:r>
              <a:rPr lang="en-US" dirty="0"/>
              <a:t>Low muscle was defined as the bottom quartile of skeletal Muscle gauge</a:t>
            </a:r>
          </a:p>
          <a:p>
            <a:r>
              <a:rPr lang="en-US" dirty="0"/>
              <a:t>Age was categorized as less than or greater than 75 years</a:t>
            </a:r>
          </a:p>
          <a:p>
            <a:endParaRPr lang="en-US" dirty="0"/>
          </a:p>
          <a:p>
            <a:r>
              <a:rPr lang="en-US" dirty="0"/>
              <a:t>We when analyzed the relationship between 90-day operative mortality and a combination of age and skeletal muscle gauge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Within the total cohort of 399 patients, 270 were under age 75 and had normal muscle based upon CT . Within this group, operative mortality was less than 2%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83 patients under age 75  were in the bottom quartile for muscle measures and were considered to have low muscle. Within this group, operative mortality was 8%, confirming the ability of muscle measures to predict operative outcomes.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16 patients over age 75 had normal muscle measures. Within this relatively small group, operative mortality was 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By contrast, among 30 patients over age 75 with low muscle measures, operative mortality was 30%, again emphasizing the contribution of muscle measures for risk calculation.  Among patients over age 75, those with normal had a 6% operative mortality, while it was 30% in the group with low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data is presented here as a scatter plot of age and skeletal muscle gauge.  Filled circles represent patients experiencing mortality within the 90 days after surgery.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D1ED-8DDB-4CDF-8587-4775621EE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5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675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9E4A3-D8F2-4A0B-A3EF-E741FD2150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6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05D0D8-4229-4323-B04A-97B136E89928}"/>
              </a:ext>
            </a:extLst>
          </p:cNvPr>
          <p:cNvGrpSpPr/>
          <p:nvPr userDrawn="1"/>
        </p:nvGrpSpPr>
        <p:grpSpPr>
          <a:xfrm>
            <a:off x="-50800" y="0"/>
            <a:ext cx="9257905" cy="1482283"/>
            <a:chOff x="-50800" y="0"/>
            <a:chExt cx="9257905" cy="148228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D5F7E8B-297D-4D06-BCE6-63D63E8347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40509" y="111093"/>
              <a:ext cx="9247614" cy="137119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4EFBBE-1D3F-42F5-9FE5-9896145B6B4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04D610-8DAD-4A11-96E2-5B6BD3F033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9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5445DB7-3988-45B8-9EF0-E21473B01EDE}"/>
              </a:ext>
            </a:extLst>
          </p:cNvPr>
          <p:cNvGrpSpPr/>
          <p:nvPr userDrawn="1"/>
        </p:nvGrpSpPr>
        <p:grpSpPr>
          <a:xfrm>
            <a:off x="-50800" y="0"/>
            <a:ext cx="9259188" cy="1482283"/>
            <a:chOff x="-50800" y="0"/>
            <a:chExt cx="9259188" cy="148228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BD51B1E-B0E7-448B-876B-F83F23A0C4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39226" y="111093"/>
              <a:ext cx="9247614" cy="137119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279CD92-C336-48F1-B39F-BE63685077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DF85C-7F96-483A-9C0E-19274D1AF1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5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BB5A71A9-32FC-4359-A462-7ED537214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4887"/>
          <a:stretch/>
        </p:blipFill>
        <p:spPr>
          <a:xfrm>
            <a:off x="-50800" y="0"/>
            <a:ext cx="9247614" cy="1371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088B4-0971-471E-9B45-C8FDCF337E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8DE72-6806-4E7C-86DA-0359B8492AE8}"/>
              </a:ext>
            </a:extLst>
          </p:cNvPr>
          <p:cNvGrpSpPr/>
          <p:nvPr userDrawn="1"/>
        </p:nvGrpSpPr>
        <p:grpSpPr>
          <a:xfrm>
            <a:off x="-50800" y="0"/>
            <a:ext cx="9259188" cy="1482283"/>
            <a:chOff x="-50800" y="0"/>
            <a:chExt cx="9259188" cy="148228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D3B993F-3E7F-40EF-867E-8E9418CAFE4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39226" y="111093"/>
              <a:ext cx="9247614" cy="137119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5E07D0A-5D5E-4A72-A220-0514B0EDBCC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77E3FA-2ABE-47E0-BF20-4F421EB594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0051FFD-2B07-4D0E-9DB6-92B168CC8D7A}"/>
              </a:ext>
            </a:extLst>
          </p:cNvPr>
          <p:cNvGrpSpPr/>
          <p:nvPr userDrawn="1"/>
        </p:nvGrpSpPr>
        <p:grpSpPr>
          <a:xfrm>
            <a:off x="-50800" y="0"/>
            <a:ext cx="9259188" cy="1482283"/>
            <a:chOff x="-50800" y="0"/>
            <a:chExt cx="9259188" cy="148228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166FEB1-0B42-4C8E-A4BA-9AAC61AE418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39226" y="111093"/>
              <a:ext cx="9247614" cy="137119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5057B70-D31F-477D-AF5B-A278EA6FF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B3FE3-6B93-45CF-9005-4B982D759A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3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0B0D81-2673-4FAB-B572-8DA26F70BB13}"/>
              </a:ext>
            </a:extLst>
          </p:cNvPr>
          <p:cNvGrpSpPr/>
          <p:nvPr userDrawn="1"/>
        </p:nvGrpSpPr>
        <p:grpSpPr>
          <a:xfrm>
            <a:off x="-50800" y="0"/>
            <a:ext cx="9257905" cy="1482283"/>
            <a:chOff x="-50800" y="0"/>
            <a:chExt cx="9257905" cy="148228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5D2D454-0014-4946-B428-312B1680B27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40509" y="111093"/>
              <a:ext cx="9247614" cy="137119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9ABB67E-CD5F-4521-A0DE-D941F5BDD7D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712AB-CFEE-4CCE-A551-6BF0B6006D7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5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3C4C3789-DA7F-4AB4-BA52-942245C9FA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4887"/>
          <a:stretch/>
        </p:blipFill>
        <p:spPr>
          <a:xfrm>
            <a:off x="-50800" y="0"/>
            <a:ext cx="9247614" cy="1371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6E8BB-9BE1-42EA-A9F4-AE594FFEC7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09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EF3B35-797B-4F82-93E1-721641C80411}"/>
              </a:ext>
            </a:extLst>
          </p:cNvPr>
          <p:cNvGrpSpPr/>
          <p:nvPr userDrawn="1"/>
        </p:nvGrpSpPr>
        <p:grpSpPr>
          <a:xfrm>
            <a:off x="-50800" y="0"/>
            <a:ext cx="9259188" cy="1482283"/>
            <a:chOff x="-50800" y="0"/>
            <a:chExt cx="9259188" cy="148228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285EB59-1936-4822-A436-A15AF1928BE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39226" y="111093"/>
              <a:ext cx="9247614" cy="137119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BAE3A0-7053-4CC5-B324-889DC29327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62744-AC60-4453-A4E9-007B60DAA2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6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C0C3E4-5BE3-4FFA-A503-84E56C7A5267}"/>
              </a:ext>
            </a:extLst>
          </p:cNvPr>
          <p:cNvGrpSpPr/>
          <p:nvPr userDrawn="1"/>
        </p:nvGrpSpPr>
        <p:grpSpPr>
          <a:xfrm>
            <a:off x="-50800" y="0"/>
            <a:ext cx="9259188" cy="1482283"/>
            <a:chOff x="-50800" y="0"/>
            <a:chExt cx="9259188" cy="148228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FFBBFCD-6759-4642-9BAB-6AEEF7538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39226" y="111093"/>
              <a:ext cx="9247614" cy="137119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A1BA191-29E3-43E0-8330-4ECCE6F3A4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9BE96F-86A0-41F4-80AE-7C9C65C02BA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27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F553973-81A2-4CCC-94FC-6D9AD7E67787}"/>
              </a:ext>
            </a:extLst>
          </p:cNvPr>
          <p:cNvGrpSpPr/>
          <p:nvPr userDrawn="1"/>
        </p:nvGrpSpPr>
        <p:grpSpPr>
          <a:xfrm>
            <a:off x="-50800" y="0"/>
            <a:ext cx="9257905" cy="1482283"/>
            <a:chOff x="-50800" y="0"/>
            <a:chExt cx="9257905" cy="1482283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579C2C1-91D3-4ED6-B44C-2022053D61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40509" y="111093"/>
              <a:ext cx="9247614" cy="137119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4DB1A443-FABE-49ED-BB49-DA97710B23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FE548F-7C5D-446E-B991-5332F36190B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5CF919-0230-4485-8CEA-95B6F4F8FE32}"/>
              </a:ext>
            </a:extLst>
          </p:cNvPr>
          <p:cNvGrpSpPr/>
          <p:nvPr userDrawn="1"/>
        </p:nvGrpSpPr>
        <p:grpSpPr>
          <a:xfrm>
            <a:off x="-50800" y="2"/>
            <a:ext cx="9259188" cy="1482283"/>
            <a:chOff x="-50800" y="0"/>
            <a:chExt cx="9259188" cy="1482283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0BF864A-11DE-4C35-9D88-4101000713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39226" y="111093"/>
              <a:ext cx="9247614" cy="137119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D5F08BB-53C3-4345-97CD-8C74B18CE8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2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675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7CBD8A-449F-4E57-AF98-A8A218A23F9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6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9E4A3-D8F2-4A0B-A3EF-E741FD2150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7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721" y="1382053"/>
            <a:ext cx="9144000" cy="164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B5E02-A1DE-4A2F-A099-13B62510C1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0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5721" y="1382053"/>
            <a:ext cx="9144000" cy="164841"/>
          </a:xfrm>
          <a:prstGeom prst="rect">
            <a:avLst/>
          </a:prstGeom>
          <a:solidFill>
            <a:srgbClr val="00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D59DF-8C3F-4E72-AF4F-4CB0264133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9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30942-435B-48BA-968F-87051DCDC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87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721" y="1382053"/>
            <a:ext cx="9144000" cy="164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FC2E9-5D4B-4082-8892-19215CBAE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88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_Title and Conte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721" y="1382053"/>
            <a:ext cx="9144000" cy="164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AD4A5-3422-4F04-950F-A773181F61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23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_Title and Conte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721" y="1382053"/>
            <a:ext cx="9144000" cy="164841"/>
          </a:xfrm>
          <a:prstGeom prst="rect">
            <a:avLst/>
          </a:prstGeom>
          <a:solidFill>
            <a:srgbClr val="00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74765-0E46-448F-AF61-8F1F174C68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48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1E6C1-A09F-4C79-9F49-23116679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82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8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5721" y="1382053"/>
            <a:ext cx="9144000" cy="164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4CA28D-E901-486E-AFAD-C90B8F87B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27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9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5721" y="1382053"/>
            <a:ext cx="9144000" cy="164841"/>
          </a:xfrm>
          <a:prstGeom prst="rect">
            <a:avLst/>
          </a:prstGeom>
          <a:solidFill>
            <a:srgbClr val="00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02051-42CF-4CA8-8FA8-4533646DC6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8C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747575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90458"/>
            <a:ext cx="6858000" cy="44320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27EC1-1050-4502-A7AF-EDD54AA45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60" y="150471"/>
            <a:ext cx="5369803" cy="28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71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0_Title and Content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CD34E-DC3C-4C1E-8366-6E51BA2996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1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1_Title and Content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AA211-27E7-42D5-8476-83B648B61D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7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2_Title and Content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5721" y="1382053"/>
            <a:ext cx="9144000" cy="164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2F30FF-8BDA-4506-9A10-F5D7BF4D5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3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3_Title and Content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721" y="0"/>
            <a:ext cx="9144000" cy="1446666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13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2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5721" y="1382053"/>
            <a:ext cx="9144000" cy="164841"/>
          </a:xfrm>
          <a:prstGeom prst="rect">
            <a:avLst/>
          </a:prstGeom>
          <a:solidFill>
            <a:srgbClr val="006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947FD0-4E3E-4F96-BC01-1775195F8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1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rgbClr val="008C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29223-9B00-4A55-A676-5BEE7C7D1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9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E23C5-D37A-47D3-BC12-A0E8238599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0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3BAA6-A7D9-4FB0-911D-89A39C52C1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8C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C934A52D-8EF3-41D4-BA81-AA084BA64E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5E44C-6485-4223-BDDC-CB440E2322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530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008C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4DEF2-E375-4C8E-AF15-DAC5BAB6B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40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640F1-DD95-421D-9457-439449C284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008C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747575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90458"/>
            <a:ext cx="6858000" cy="44320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27EC1-1050-4502-A7AF-EDD54AA45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74" y="0"/>
            <a:ext cx="5315452" cy="2830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5FC3EC-6B46-4D83-957F-6FFECAF3870D}"/>
              </a:ext>
            </a:extLst>
          </p:cNvPr>
          <p:cNvSpPr/>
          <p:nvPr userDrawn="1"/>
        </p:nvSpPr>
        <p:spPr>
          <a:xfrm>
            <a:off x="0" y="3442051"/>
            <a:ext cx="9144000" cy="2719873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2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9E859-57BA-4F15-9291-0AC7563F41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6216702"/>
            <a:ext cx="2114962" cy="6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816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008C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718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09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4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>
            <a:lvl1pPr>
              <a:defRPr sz="3200">
                <a:solidFill>
                  <a:srgbClr val="008C9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495800"/>
          </a:xfrm>
        </p:spPr>
        <p:txBody>
          <a:bodyPr/>
          <a:lstStyle>
            <a:lvl1pPr>
              <a:defRPr sz="2800">
                <a:solidFill>
                  <a:srgbClr val="333333"/>
                </a:solidFill>
              </a:defRPr>
            </a:lvl1pPr>
            <a:lvl2pPr>
              <a:defRPr sz="2400">
                <a:solidFill>
                  <a:srgbClr val="333333"/>
                </a:solidFill>
              </a:defRPr>
            </a:lvl2pPr>
            <a:lvl3pPr>
              <a:defRPr sz="2000">
                <a:solidFill>
                  <a:srgbClr val="333333"/>
                </a:solidFill>
              </a:defRPr>
            </a:lvl3pPr>
            <a:lvl4pPr>
              <a:defRPr sz="1800">
                <a:solidFill>
                  <a:srgbClr val="333333"/>
                </a:solidFill>
              </a:defRPr>
            </a:lvl4pPr>
            <a:lvl5pPr>
              <a:defRPr sz="18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495800"/>
          </a:xfrm>
        </p:spPr>
        <p:txBody>
          <a:bodyPr/>
          <a:lstStyle>
            <a:lvl1pPr>
              <a:defRPr sz="2800">
                <a:solidFill>
                  <a:srgbClr val="333333"/>
                </a:solidFill>
              </a:defRPr>
            </a:lvl1pPr>
            <a:lvl2pPr>
              <a:defRPr sz="2400">
                <a:solidFill>
                  <a:srgbClr val="333333"/>
                </a:solidFill>
              </a:defRPr>
            </a:lvl2pPr>
            <a:lvl3pPr>
              <a:defRPr sz="2000">
                <a:solidFill>
                  <a:srgbClr val="333333"/>
                </a:solidFill>
              </a:defRPr>
            </a:lvl3pPr>
            <a:lvl4pPr>
              <a:defRPr sz="1800">
                <a:solidFill>
                  <a:srgbClr val="333333"/>
                </a:solidFill>
              </a:defRPr>
            </a:lvl4pPr>
            <a:lvl5pPr>
              <a:defRPr sz="18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54AC6831-72C4-43A3-A562-51B15E062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4887"/>
          <a:stretch/>
        </p:blipFill>
        <p:spPr>
          <a:xfrm>
            <a:off x="-50800" y="0"/>
            <a:ext cx="9247614" cy="13711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62485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2323F-5096-44E0-B3C9-9471CC35D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D9FC0D-D91B-418B-983D-C67ECC294988}"/>
              </a:ext>
            </a:extLst>
          </p:cNvPr>
          <p:cNvGrpSpPr/>
          <p:nvPr userDrawn="1"/>
        </p:nvGrpSpPr>
        <p:grpSpPr>
          <a:xfrm>
            <a:off x="-50800" y="0"/>
            <a:ext cx="9257905" cy="1482283"/>
            <a:chOff x="-50800" y="0"/>
            <a:chExt cx="9257905" cy="1482283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5709C47-ED53-4D00-AEB9-8B71ABBC6B4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40509" y="111093"/>
              <a:ext cx="9247614" cy="137119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0CA9D50-85EB-4EAA-A1AD-F42D2230AD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7A55B-1DBA-405E-86B5-A2071D0911B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0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5CF919-0230-4485-8CEA-95B6F4F8FE32}"/>
              </a:ext>
            </a:extLst>
          </p:cNvPr>
          <p:cNvGrpSpPr/>
          <p:nvPr userDrawn="1"/>
        </p:nvGrpSpPr>
        <p:grpSpPr>
          <a:xfrm>
            <a:off x="-50800" y="0"/>
            <a:ext cx="9259188" cy="1482283"/>
            <a:chOff x="-50800" y="0"/>
            <a:chExt cx="9259188" cy="1482283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0BF864A-11DE-4C35-9D88-4101000713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39226" y="111093"/>
              <a:ext cx="9247614" cy="137119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D5F08BB-53C3-4345-97CD-8C74B18CE8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7CBD8A-449F-4E57-AF98-A8A218A23F9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2B18268-E18A-4AF6-8EE2-BA605B855E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4887"/>
          <a:stretch/>
        </p:blipFill>
        <p:spPr>
          <a:xfrm>
            <a:off x="-50800" y="0"/>
            <a:ext cx="9247614" cy="1371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E4D7B-E5D5-4DBC-BC27-3AE9EA8970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2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F773B3-3FC0-4BA9-B642-086CD8950C71}"/>
              </a:ext>
            </a:extLst>
          </p:cNvPr>
          <p:cNvGrpSpPr/>
          <p:nvPr userDrawn="1"/>
        </p:nvGrpSpPr>
        <p:grpSpPr>
          <a:xfrm>
            <a:off x="-50800" y="0"/>
            <a:ext cx="9259188" cy="1482283"/>
            <a:chOff x="-50800" y="0"/>
            <a:chExt cx="9259188" cy="1482283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A51BD11-E93D-4300-9A56-5BB9D4CB9D4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4887"/>
            <a:stretch/>
          </p:blipFill>
          <p:spPr>
            <a:xfrm>
              <a:off x="-39226" y="111093"/>
              <a:ext cx="9247614" cy="137119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B59F24B-AA5E-44CB-9CF0-2D794709A6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4887"/>
            <a:stretch/>
          </p:blipFill>
          <p:spPr>
            <a:xfrm>
              <a:off x="-50800" y="0"/>
              <a:ext cx="9247614" cy="13711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56720"/>
            <a:ext cx="87889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26163"/>
            <a:ext cx="8788902" cy="44508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555923"/>
            <a:ext cx="2057400" cy="230868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8CF76F-9F92-45CB-84AB-FE423756B08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65" y="6219627"/>
            <a:ext cx="2106335" cy="6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22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3" r:id="rId2"/>
    <p:sldLayoutId id="2147483691" r:id="rId3"/>
    <p:sldLayoutId id="2147483753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52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768" r:id="rId32"/>
    <p:sldLayoutId id="2147483769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5" r:id="rId42"/>
    <p:sldLayoutId id="2147483714" r:id="rId43"/>
    <p:sldLayoutId id="2147483770" r:id="rId44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2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2973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17604"/>
            <a:ext cx="9144000" cy="2039905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32724"/>
            <a:ext cx="6858000" cy="59154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/>
                <a:cs typeface="Arial"/>
              </a:rPr>
              <a:t>Risk Calculation in Minimally-invasive Esophagectomy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32" y="4408486"/>
            <a:ext cx="7287768" cy="3324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Arial"/>
                <a:cs typeface="Arial"/>
              </a:rPr>
              <a:t>Van Christian Sanderfer, Alexis Holland, Erin E Donahue, Reilly Shea, Ella </a:t>
            </a:r>
            <a:r>
              <a:rPr lang="en-US" b="1" dirty="0" err="1">
                <a:latin typeface="Arial"/>
                <a:cs typeface="Arial"/>
              </a:rPr>
              <a:t>Schwartzen</a:t>
            </a:r>
            <a:r>
              <a:rPr lang="en-US" b="1" dirty="0">
                <a:latin typeface="Arial"/>
                <a:cs typeface="Arial"/>
              </a:rPr>
              <a:t>, Kunal Kadakia, Jonathan C Salo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CEB769-BA59-4EEF-878D-A3340848628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5360565"/>
            <a:ext cx="8534400" cy="120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83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766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649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532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414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97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80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063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Levine Cancer Institute</a:t>
            </a:r>
            <a:br>
              <a:rPr lang="en-US" sz="2800" dirty="0"/>
            </a:br>
            <a:r>
              <a:rPr lang="en-US" sz="2800" dirty="0"/>
              <a:t>Carolinas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155772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6B44-8F35-10E2-736F-5E61F89F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A8C8-B7EC-A017-6524-02D41391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CT-derived muscle measurements accurately risk-stratify patients undergoing minimally-invasive esophagectomy: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Normal Muscle and Age &lt;75: </a:t>
            </a:r>
            <a:br>
              <a:rPr lang="en-US" sz="3200" dirty="0"/>
            </a:br>
            <a:r>
              <a:rPr lang="en-US" sz="3200" dirty="0"/>
              <a:t>     1.9% mortality (n=270)</a:t>
            </a:r>
          </a:p>
          <a:p>
            <a:endParaRPr lang="en-US" sz="3200" dirty="0"/>
          </a:p>
          <a:p>
            <a:r>
              <a:rPr lang="en-US" sz="3200" dirty="0"/>
              <a:t>Low Muscle and Age 75+: </a:t>
            </a:r>
            <a:br>
              <a:rPr lang="en-US" sz="3200" dirty="0"/>
            </a:br>
            <a:r>
              <a:rPr lang="en-US" sz="3200" dirty="0"/>
              <a:t>     30% mortality (n=30)</a:t>
            </a:r>
          </a:p>
        </p:txBody>
      </p:sp>
    </p:spTree>
    <p:extLst>
      <p:ext uri="{BB962C8B-B14F-4D97-AF65-F5344CB8AC3E}">
        <p14:creationId xmlns:p14="http://schemas.microsoft.com/office/powerpoint/2010/main" val="44811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2B92-F6A0-57A8-4889-D30AC3AF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So What? What is the novelty?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C556-E047-32BF-AA43-2B623D18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dirty="0">
                <a:latin typeface="Arial"/>
                <a:cs typeface="Arial"/>
              </a:rPr>
              <a:t>Sarcopenia has been well investigated as a predicter of outcomes for surgical outcomes with mixed results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Almost all studies have investigated sarcopenia as a binary </a:t>
            </a:r>
            <a:r>
              <a:rPr lang="en-US">
                <a:latin typeface="Arial"/>
                <a:cs typeface="Arial"/>
              </a:rPr>
              <a:t>measure of muscle mass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Muscle density, as a marker of fatty infiltration of muscle, appears to be an independent biologic process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Skeletal Muscle Gauge is defined as the product of muscle mass x muscle density</a:t>
            </a:r>
          </a:p>
          <a:p>
            <a:pPr marL="170815" indent="-170815"/>
            <a:r>
              <a:rPr lang="en-US" dirty="0">
                <a:latin typeface="Arial"/>
                <a:cs typeface="Arial"/>
              </a:rPr>
              <a:t>Outcomes are analyzed relative to SMG as a continuous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5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69D5-B011-FD9A-DA1F-BA5A6458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Application to Other Clinical Scenarios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DEF0-C262-683E-CC2E-2D4AE825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dirty="0">
                <a:latin typeface="Arial"/>
                <a:cs typeface="Arial"/>
              </a:rPr>
              <a:t>Risk prediction for urgent/emergent colectomy in the elderly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Christian Sanderfer, MD</a:t>
            </a:r>
            <a:endParaRPr lang="en-US" dirty="0"/>
          </a:p>
          <a:p>
            <a:pPr marL="170815" indent="-170815"/>
            <a:endParaRPr lang="en-US" dirty="0"/>
          </a:p>
          <a:p>
            <a:pPr marL="170815" indent="-170815"/>
            <a:r>
              <a:rPr lang="en-US" dirty="0">
                <a:latin typeface="Arial"/>
                <a:cs typeface="Arial"/>
              </a:rPr>
              <a:t>Analysis of loss of muscle during </a:t>
            </a:r>
            <a:r>
              <a:rPr lang="en-US" dirty="0" err="1">
                <a:latin typeface="Arial"/>
                <a:cs typeface="Arial"/>
              </a:rPr>
              <a:t>chemoRT</a:t>
            </a:r>
            <a:r>
              <a:rPr lang="en-US" dirty="0">
                <a:latin typeface="Arial"/>
                <a:cs typeface="Arial"/>
              </a:rPr>
              <a:t> for esophageal CA</a:t>
            </a:r>
            <a:endParaRPr lang="en-US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Can this help us understand who needs a feeding tube?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en-US" dirty="0"/>
          </a:p>
          <a:p>
            <a:pPr marL="170815" indent="-170815"/>
            <a:r>
              <a:rPr lang="en-US" dirty="0">
                <a:latin typeface="Arial"/>
                <a:cs typeface="Arial"/>
              </a:rPr>
              <a:t>Can loss of muscle mass predict early death or complications among patients with metastatic GI cancers undergoing systemic chemotherapy?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6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6B44-8F35-10E2-736F-5E61F89F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Esophagectomy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A8C8-B7EC-A017-6524-02D41391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Despite advanced in minimally-invasive techniques, esophagectomy carries a risk of perioperative morbidity and mortality, particularly in frail patients.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Accurate risk prediction is critical in surgical decision-making, particularly in patients with locally-advanced cancers treated initially with chemoradiation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76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BE1DC-EF5A-A221-A94D-BE0B2FCEF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12A1-8A5D-6702-2D6E-047D2362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CT-Derived Muscle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99D8-00B7-21B3-FBF2-5C74DA2E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sz="3200" dirty="0">
                <a:latin typeface="Arial"/>
                <a:cs typeface="Arial"/>
              </a:rPr>
              <a:t>Muscle mass and quality can be measured from staging CT scans and have been shown to accurately predict surgical outcomes</a:t>
            </a:r>
          </a:p>
          <a:p>
            <a:pPr marL="170815" indent="-170815"/>
            <a:endParaRPr lang="en-US" sz="3200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BAC29B-9AE0-6B0B-E0FE-7D18EB34B8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 t="18950" r="7116"/>
          <a:stretch/>
        </p:blipFill>
        <p:spPr>
          <a:xfrm>
            <a:off x="4680797" y="3502405"/>
            <a:ext cx="4041648" cy="2685413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2BD2C4-FEEB-5D4E-BDF0-4F248720CC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5" t="30891" r="19022" b="12968"/>
          <a:stretch/>
        </p:blipFill>
        <p:spPr>
          <a:xfrm>
            <a:off x="316654" y="3502406"/>
            <a:ext cx="3909991" cy="26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D185-D71C-E373-37C8-EAF8887D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5381-6BAB-DDE4-77BA-8EF38F03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en-US" sz="3200" dirty="0">
                <a:latin typeface="Arial"/>
                <a:cs typeface="Arial"/>
              </a:rPr>
              <a:t>399 Minimally-invasive esophagectomy</a:t>
            </a:r>
          </a:p>
          <a:p>
            <a:pPr marL="170815" indent="-170815"/>
            <a:r>
              <a:rPr lang="en-US" sz="3200" dirty="0">
                <a:latin typeface="Arial"/>
                <a:cs typeface="Arial"/>
              </a:rPr>
              <a:t>Skeletal Muscle Gauge: abdominal wall muscle area × muscle density from CT</a:t>
            </a:r>
          </a:p>
          <a:p>
            <a:pPr marL="170815" indent="-170815"/>
            <a:r>
              <a:rPr lang="en-US" sz="3200" dirty="0">
                <a:latin typeface="Arial"/>
                <a:cs typeface="Arial"/>
              </a:rPr>
              <a:t>“Low Muscle”: Bottom quartile SMG</a:t>
            </a:r>
            <a:endParaRPr lang="en-US" sz="3200" dirty="0"/>
          </a:p>
          <a:p>
            <a:pPr marL="170815" indent="-170815"/>
            <a:r>
              <a:rPr lang="en-US" sz="3200" dirty="0">
                <a:latin typeface="Arial"/>
                <a:cs typeface="Arial"/>
              </a:rPr>
              <a:t>Age categorized as &lt;75 vs 75+</a:t>
            </a:r>
          </a:p>
          <a:p>
            <a:pPr marL="170815" indent="-170815"/>
            <a:r>
              <a:rPr lang="en-US" sz="3200" dirty="0">
                <a:latin typeface="Arial"/>
                <a:cs typeface="Arial"/>
              </a:rPr>
              <a:t>Operative mortality at 90 days compared based upon age and skeletal muscle gauge</a:t>
            </a:r>
          </a:p>
        </p:txBody>
      </p:sp>
    </p:spTree>
    <p:extLst>
      <p:ext uri="{BB962C8B-B14F-4D97-AF65-F5344CB8AC3E}">
        <p14:creationId xmlns:p14="http://schemas.microsoft.com/office/powerpoint/2010/main" val="127807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4E6CA758-5803-DE14-8CD5-63EE597023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1463675"/>
            <a:ext cx="7943850" cy="54864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C7F46B-50AE-7D89-74DF-F0746BD81653}"/>
              </a:ext>
            </a:extLst>
          </p:cNvPr>
          <p:cNvSpPr/>
          <p:nvPr/>
        </p:nvSpPr>
        <p:spPr>
          <a:xfrm>
            <a:off x="8284464" y="6144768"/>
            <a:ext cx="859536" cy="713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showing the number of patients&#10;&#10;Description automatically generated">
            <a:extLst>
              <a:ext uri="{FF2B5EF4-FFF2-40B4-BE49-F238E27FC236}">
                <a16:creationId xmlns:a16="http://schemas.microsoft.com/office/drawing/2014/main" id="{52C56596-4AEA-B1ED-4006-D14C2E8ED9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1463675"/>
            <a:ext cx="7747000" cy="54038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4BF23D-D553-B7EF-6D85-6121E79CB69A}"/>
              </a:ext>
            </a:extLst>
          </p:cNvPr>
          <p:cNvSpPr/>
          <p:nvPr/>
        </p:nvSpPr>
        <p:spPr>
          <a:xfrm>
            <a:off x="8284464" y="6144768"/>
            <a:ext cx="859536" cy="713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showing the number of patients&#10;&#10;Description automatically generated">
            <a:extLst>
              <a:ext uri="{FF2B5EF4-FFF2-40B4-BE49-F238E27FC236}">
                <a16:creationId xmlns:a16="http://schemas.microsoft.com/office/drawing/2014/main" id="{E06690B1-357C-F2FF-E689-B3D2815380D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1452071"/>
            <a:ext cx="7786688" cy="54038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23B253-1E8D-E3F1-2B22-D4AAA10A9D26}"/>
              </a:ext>
            </a:extLst>
          </p:cNvPr>
          <p:cNvSpPr/>
          <p:nvPr/>
        </p:nvSpPr>
        <p:spPr>
          <a:xfrm>
            <a:off x="8284464" y="6144768"/>
            <a:ext cx="859536" cy="713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958902-67E0-7756-F6D4-7990C55D1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3" y="1451436"/>
            <a:ext cx="7811714" cy="54041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103DC6-5CC8-1CC1-8866-F2BA0851F546}"/>
              </a:ext>
            </a:extLst>
          </p:cNvPr>
          <p:cNvSpPr/>
          <p:nvPr/>
        </p:nvSpPr>
        <p:spPr>
          <a:xfrm>
            <a:off x="8284464" y="6144768"/>
            <a:ext cx="859536" cy="713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4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showing the muscle growth&#10;&#10;Description automatically generated with medium confidence">
            <a:extLst>
              <a:ext uri="{FF2B5EF4-FFF2-40B4-BE49-F238E27FC236}">
                <a16:creationId xmlns:a16="http://schemas.microsoft.com/office/drawing/2014/main" id="{A58C9018-D15C-CF63-FF01-73861B73B6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190768"/>
            <a:ext cx="9072245" cy="628364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6D3A3B-FF71-6949-6A49-4F8F25160467}"/>
              </a:ext>
            </a:extLst>
          </p:cNvPr>
          <p:cNvSpPr/>
          <p:nvPr/>
        </p:nvSpPr>
        <p:spPr>
          <a:xfrm>
            <a:off x="8055864" y="6144768"/>
            <a:ext cx="1088136" cy="713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2540BD-AE62-F2C8-E29D-11B3C314661E}"/>
              </a:ext>
            </a:extLst>
          </p:cNvPr>
          <p:cNvSpPr/>
          <p:nvPr/>
        </p:nvSpPr>
        <p:spPr>
          <a:xfrm>
            <a:off x="7344156" y="4715256"/>
            <a:ext cx="173736" cy="173736"/>
          </a:xfrm>
          <a:prstGeom prst="ellipse">
            <a:avLst/>
          </a:prstGeom>
          <a:solidFill>
            <a:srgbClr val="EE73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8235C-FC12-E763-570A-2740CFF98883}"/>
              </a:ext>
            </a:extLst>
          </p:cNvPr>
          <p:cNvSpPr/>
          <p:nvPr/>
        </p:nvSpPr>
        <p:spPr>
          <a:xfrm>
            <a:off x="7344156" y="4996243"/>
            <a:ext cx="173736" cy="173736"/>
          </a:xfrm>
          <a:prstGeom prst="ellipse">
            <a:avLst/>
          </a:prstGeom>
          <a:solidFill>
            <a:srgbClr val="2B28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12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7685473-3EBF-4D3A-B5B2-297C9FAC03C3}" vid="{48349F82-31A9-49A3-9858-72EFCA44D6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52DD970ED04283D543860913A136" ma:contentTypeVersion="17" ma:contentTypeDescription="Create a new document." ma:contentTypeScope="" ma:versionID="d4ce69f07787902ab2b2adc285d9916f">
  <xsd:schema xmlns:xsd="http://www.w3.org/2001/XMLSchema" xmlns:xs="http://www.w3.org/2001/XMLSchema" xmlns:p="http://schemas.microsoft.com/office/2006/metadata/properties" xmlns:ns1="http://schemas.microsoft.com/sharepoint/v3" xmlns:ns3="d5b3e323-8c20-4d2e-9fb9-50a5c08a2e2c" xmlns:ns4="fa118718-8468-4a70-a503-9ce6b538f898" targetNamespace="http://schemas.microsoft.com/office/2006/metadata/properties" ma:root="true" ma:fieldsID="059e866086b71d660eb64eb836518dac" ns1:_="" ns3:_="" ns4:_="">
    <xsd:import namespace="http://schemas.microsoft.com/sharepoint/v3"/>
    <xsd:import namespace="d5b3e323-8c20-4d2e-9fb9-50a5c08a2e2c"/>
    <xsd:import namespace="fa118718-8468-4a70-a503-9ce6b538f89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GenerationTime" minOccurs="0"/>
                <xsd:element ref="ns4:MediaServiceEventHashCode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b3e323-8c20-4d2e-9fb9-50a5c08a2e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18718-8468-4a70-a503-9ce6b538f8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d5b3e323-8c20-4d2e-9fb9-50a5c08a2e2c">
      <UserInfo>
        <DisplayName>Simpson, Matigan</DisplayName>
        <AccountId>558</AccountId>
        <AccountType/>
      </UserInfo>
      <UserInfo>
        <DisplayName>Cockerham, Katelyn</DisplayName>
        <AccountId>555</AccountId>
        <AccountType/>
      </UserInfo>
      <UserInfo>
        <DisplayName>Symanowski, James T</DisplayName>
        <AccountId>366</AccountId>
        <AccountType/>
      </UserInfo>
      <UserInfo>
        <DisplayName>Donahue, Erin E</DisplayName>
        <AccountId>388</AccountId>
        <AccountType/>
      </UserInfo>
      <UserInfo>
        <DisplayName>Wallander, Michelle L</DisplayName>
        <AccountId>519</AccountId>
        <AccountType/>
      </UserInfo>
      <UserInfo>
        <DisplayName>Holland, Alexis M</DisplayName>
        <AccountId>616</AccountId>
        <AccountType/>
      </UserInfo>
      <UserInfo>
        <DisplayName>Kaiser, Nicole K</DisplayName>
        <AccountId>544</AccountId>
        <AccountType/>
      </UserInfo>
      <UserInfo>
        <DisplayName>Sanderfer, Van C</DisplayName>
        <AccountId>609</AccountId>
        <AccountType/>
      </UserInfo>
    </SharedWithUsers>
    <_activity xmlns="fa118718-8468-4a70-a503-9ce6b538f89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37DEA-5F3B-41D7-B737-93C79D80A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5b3e323-8c20-4d2e-9fb9-50a5c08a2e2c"/>
    <ds:schemaRef ds:uri="fa118718-8468-4a70-a503-9ce6b538f8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93619F-D4BB-485A-A63A-B190D0CA2A80}">
  <ds:schemaRefs>
    <ds:schemaRef ds:uri="fa118718-8468-4a70-a503-9ce6b538f898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3"/>
    <ds:schemaRef ds:uri="http://schemas.microsoft.com/office/infopath/2007/PartnerControls"/>
    <ds:schemaRef ds:uri="d5b3e323-8c20-4d2e-9fb9-50a5c08a2e2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A5B6D2A-CE2E-4F0D-A279-BCA9AF4C2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721</Words>
  <Application>Microsoft Office PowerPoint</Application>
  <PresentationFormat>On-screen Show (4:3)</PresentationFormat>
  <Paragraphs>67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Theme1</vt:lpstr>
      <vt:lpstr>Risk Calculation in Minimally-invasive Esophagectomy</vt:lpstr>
      <vt:lpstr>Esophagectomy</vt:lpstr>
      <vt:lpstr>CT-Derived Muscle Measures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So What? What is the novelty?</vt:lpstr>
      <vt:lpstr>Application to Other Clinical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Gastroesophageal Cancer Therapy: Getting More from Less*</dc:title>
  <dc:creator/>
  <cp:lastModifiedBy/>
  <cp:revision>683</cp:revision>
  <dcterms:created xsi:type="dcterms:W3CDTF">2017-05-31T17:47:02Z</dcterms:created>
  <dcterms:modified xsi:type="dcterms:W3CDTF">2025-05-23T22:56:45Z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0x010100FD0452DD970ED04283D543860913A136</vt:lpwstr>
  </property>
  <property fmtid="{D5CDD505-2E9C-101B-9397-08002B2CF9AE}" pid="3" name="MediaServiceImageTags">
    <vt:lpwstr/>
  </property>
</Properties>
</file>