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74"/>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notesViewPr>
    <p:cSldViewPr showGuides="1" snapToGrid="0" snapToObjects="1">
      <p:cViewPr varScale="1">
        <p:scale>
          <a:sx d="100" n="97"/>
          <a:sy d="100" n="97"/>
        </p:scale>
        <p:origin x="4328" y="200"/>
      </p:cViewPr>
      <p:guideLst/>
    </p:cSldViewPr>
  </p:notes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presProps" Target="presProps.xml" /><Relationship Id="rId17" Type="http://schemas.openxmlformats.org/officeDocument/2006/relationships/handoutMaster" Target="handoutMasters/handoutMaster1.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 Id="rId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10/2/24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slide" Target="slide15.xml" /><Relationship Id="rId4" Type="http://schemas.openxmlformats.org/officeDocument/2006/relationships/slide" Target="slide15.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200/JCO.2009.22.2083" TargetMode="External" /><Relationship Id="rId3" Type="http://schemas.openxmlformats.org/officeDocument/2006/relationships/hyperlink" Target="https://doi.org/10.1056/NEJMoa2032125" TargetMode="External" /><Relationship Id="rId4" Type="http://schemas.openxmlformats.org/officeDocument/2006/relationships/hyperlink" Target="https://doi.org/10.1200/EDBK_351231" TargetMode="External" /><Relationship Id="rId5" Type="http://schemas.openxmlformats.org/officeDocument/2006/relationships/hyperlink" Target="https://doi.org/10.1056/NEJMoa0808145" TargetMode="External" /><Relationship Id="rId6" Type="http://schemas.openxmlformats.org/officeDocument/2006/relationships/hyperlink" Target="https://doi.org/10.1016/S1470-2045(15)00040-6" TargetMode="External" /><Relationship Id="rId7" Type="http://schemas.openxmlformats.org/officeDocument/2006/relationships/hyperlink" Target="https://doi.org/10.1136/bmjspcare-2021-00344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3.xml" /><Relationship Id="rId3" Type="http://schemas.openxmlformats.org/officeDocument/2006/relationships/hyperlink" Target="#locally-advanced" TargetMode="External" /><Relationship Id="rId4" Type="http://schemas.openxmlformats.org/officeDocument/2006/relationships/hyperlink" Target="#metastatic"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8.xml" /><Relationship Id="rId3" Type="http://schemas.openxmlformats.org/officeDocument/2006/relationships/slide" Target="slide12.xml" /><Relationship Id="rId4" Type="http://schemas.openxmlformats.org/officeDocument/2006/relationships/slide" Target="slide15.xml" /><Relationship Id="rId5" Type="http://schemas.openxmlformats.org/officeDocument/2006/relationships/slide" Target="slide12.xml" /><Relationship Id="rId7" Type="http://schemas.openxmlformats.org/officeDocument/2006/relationships/image" Target="../media/image4.png" /><Relationship Id="rId6"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Colon Cancer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(Shapiro et al. 2015)</a:t>
            </a:r>
          </a:p>
          <a:p>
            <a:pPr lvl="0" indent="0" marL="0">
              <a:spcBef>
                <a:spcPts val="3000"/>
              </a:spcBef>
              <a:buNone/>
            </a:pPr>
            <a:r>
              <a:rPr b="1"/>
              <a:t>Checkmate 577 Trial</a:t>
            </a:r>
          </a:p>
          <a:p>
            <a:pPr lvl="0" indent="0" marL="0">
              <a:buNone/>
            </a:pPr>
            <a:r>
              <a:rPr/>
              <a:t>Immunotherapy with nivolumab as adjuvant therapy after CROSS regimen for patients with residual disease</a:t>
            </a:r>
          </a:p>
          <a:p>
            <a:pPr lvl="0" indent="0" marL="0">
              <a:buNone/>
            </a:pPr>
            <a:r>
              <a:rPr/>
              <a:t>(Kelly et al. 2021)</a:t>
            </a:r>
          </a:p>
          <a:p>
            <a:pPr lvl="0" indent="0" marL="0">
              <a:spcBef>
                <a:spcPts val="3000"/>
              </a:spcBef>
              <a:buNone/>
            </a:pPr>
            <a:r>
              <a:rPr b="1"/>
              <a:t>Nivolumab</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PD-L1 agonist ligand</a:t>
            </a:r>
          </a:p>
          <a:p>
            <a:pPr lvl="0" indent="0" marL="0">
              <a:buNone/>
            </a:pPr>
            <a:r>
              <a:rPr/>
              <a:t>Interferes with tumor cell down-regulation of T cells</a:t>
            </a:r>
          </a:p>
          <a:p>
            <a:pPr lvl="0" indent="0" marL="0">
              <a:buNone/>
            </a:pPr>
            <a:r>
              <a:rPr/>
              <a:t>Active against stage IV esophageal cancer</a:t>
            </a:r>
          </a:p>
        </p:txBody>
      </p:sp>
      <p:pic>
        <p:nvPicPr>
          <p:cNvPr descr="images/nivo.png" id="0" name="Picture 1"/>
          <p:cNvPicPr>
            <a:picLocks noGrp="1" noChangeAspect="1"/>
          </p:cNvPicPr>
          <p:nvPr/>
        </p:nvPicPr>
        <p:blipFill>
          <a:blip r:embed="rId2"/>
          <a:stretch>
            <a:fillRect/>
          </a:stretch>
        </p:blipFill>
        <p:spPr bwMode="auto">
          <a:xfrm>
            <a:off x="4762500" y="1193800"/>
            <a:ext cx="3810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Nivolumab mechanism of action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Chekmate 577 Trial</a:t>
                </a:r>
              </a:p>
              <a:p>
                <a:pPr lvl="0" indent="0" marL="0">
                  <a:buNone/>
                </a:pPr>
                <a:r>
                  <a:rPr/>
                  <a:t>EsoCA patients who received ChemoRT</a:t>
                </a:r>
                <a14:m>
                  <m:oMath xmlns:m="http://schemas.openxmlformats.org/officeDocument/2006/math">
                    <m:r>
                      <m:rPr>
                        <m:sty m:val="p"/>
                      </m:rPr>
                      <m:t>→</m:t>
                    </m:r>
                  </m:oMath>
                </a14:m>
                <a:r>
                  <a:rPr/>
                  <a:t> Surgery with residual disease (not pCR)</a:t>
                </a:r>
              </a:p>
              <a:p>
                <a:pPr lvl="0" indent="0" marL="0">
                  <a:buNone/>
                </a:pPr>
                <a:r>
                  <a:rPr/>
                  <a:t>Randomized to one year of immunotherapy (nivolumab) vs Observation</a:t>
                </a:r>
              </a:p>
              <a:p>
                <a:pPr lvl="0" indent="0" marL="0">
                  <a:buNone/>
                </a:pPr>
                <a:r>
                  <a:rPr/>
                  <a:t>Adjuvant nivolumab group had better survival</a:t>
                </a:r>
              </a:p>
              <a:p>
                <a:pPr lvl="0" indent="0" marL="0">
                  <a:buNone/>
                </a:pPr>
                <a:r>
                  <a:rPr/>
                  <a:t>(Kelly et al. 2021)</a:t>
                </a:r>
              </a:p>
              <a:p>
                <a:pPr lvl="0" indent="0" marL="0">
                  <a:spcBef>
                    <a:spcPts val="3000"/>
                  </a:spcBef>
                  <a:buNone/>
                </a:pPr>
                <a:r>
                  <a:rPr b="1"/>
                  <a:t>Checkmate 577 Trial</a:t>
                </a:r>
              </a:p>
            </p:txBody>
          </p:sp>
        </mc:Choice>
      </mc:AlternateContent>
      <p:pic>
        <p:nvPicPr>
          <p:cNvPr descr="images/kelly_1191_fig3.png" id="0" name="Picture 1"/>
          <p:cNvPicPr>
            <a:picLocks noGrp="1" noChangeAspect="1"/>
          </p:cNvPicPr>
          <p:nvPr/>
        </p:nvPicPr>
        <p:blipFill>
          <a:blip r:embed="rId2"/>
          <a:stretch>
            <a:fillRect/>
          </a:stretch>
        </p:blipFill>
        <p:spPr bwMode="auto">
          <a:xfrm>
            <a:off x="3568700" y="1079500"/>
            <a:ext cx="5105400" cy="2120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Adjuvant Nivolumab vs Observation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(Kelly et al. 2021)</a:t>
                </a:r>
              </a:p>
              <a:p>
                <a:pPr lvl="0" indent="0" marL="0">
                  <a:spcBef>
                    <a:spcPts val="3000"/>
                  </a:spcBef>
                  <a:buNone/>
                </a:pPr>
                <a:r>
                  <a:rPr b="1"/>
                  <a:t>Neoadjuvant Chemo for EsoCA</a:t>
                </a:r>
              </a:p>
              <a:p>
                <a:pPr lvl="0"/>
                <a:r>
                  <a:rPr/>
                  <a:t>MAGIC trial (gastric): ECF</a:t>
                </a:r>
                <a:r>
                  <a:rPr baseline="30000">
                    <a:hlinkClick r:id="rId3" action="ppaction://hlinksldjump"/>
                  </a:rPr>
                  <a:t>2</a:t>
                </a:r>
                <a14:m>
                  <m:oMath xmlns:m="http://schemas.openxmlformats.org/officeDocument/2006/math">
                    <m:r>
                      <m:rPr>
                        <m:sty m:val="p"/>
                      </m:rPr>
                      <m:t>→</m:t>
                    </m:r>
                  </m:oMath>
                </a14:m>
                <a:r>
                  <a:rPr/>
                  <a:t>Surgery</a:t>
                </a:r>
                <a14:m>
                  <m:oMath xmlns:m="http://schemas.openxmlformats.org/officeDocument/2006/math">
                    <m:r>
                      <m:rPr>
                        <m:sty m:val="p"/>
                      </m:rPr>
                      <m:t>→</m:t>
                    </m:r>
                  </m:oMath>
                </a14:m>
                <a:r>
                  <a:rPr/>
                  <a:t>ECF </a:t>
                </a:r>
                <a:r>
                  <a:rPr i="1"/>
                  <a:t>vs</a:t>
                </a:r>
                <a:r>
                  <a:rPr/>
                  <a:t> Surgery</a:t>
                </a:r>
                <a:br/>
              </a:p>
              <a:p>
                <a:pPr lvl="0"/>
                <a:r>
                  <a:rPr/>
                  <a:t>OEO2 Trial: (esophageal) Chemo</a:t>
                </a:r>
                <a14:m>
                  <m:oMath xmlns:m="http://schemas.openxmlformats.org/officeDocument/2006/math">
                    <m:r>
                      <m:rPr>
                        <m:sty m:val="p"/>
                      </m:rPr>
                      <m:t>→</m:t>
                    </m:r>
                  </m:oMath>
                </a14:m>
                <a:r>
                  <a:rPr/>
                  <a:t>Surgery</a:t>
                </a:r>
                <a14:m>
                  <m:oMath xmlns:m="http://schemas.openxmlformats.org/officeDocument/2006/math">
                    <m:r>
                      <m:rPr>
                        <m:sty m:val="p"/>
                      </m:rPr>
                      <m:t>→</m:t>
                    </m:r>
                  </m:oMath>
                </a14:m>
                <a:r>
                  <a:rPr/>
                  <a:t> Chemo </a:t>
                </a:r>
                <a:r>
                  <a:rPr i="1"/>
                  <a:t>vs</a:t>
                </a:r>
                <a:r>
                  <a:rPr/>
                  <a:t> Surgery</a:t>
                </a:r>
                <a:br/>
              </a:p>
              <a:p>
                <a:pPr lvl="0"/>
                <a:r>
                  <a:rPr/>
                  <a:t>FLOT (gastric): FLOT</a:t>
                </a:r>
                <a:r>
                  <a:rPr baseline="30000">
                    <a:hlinkClick r:id="rId4" action="ppaction://hlinksldjump"/>
                  </a:rPr>
                  <a:t>3</a:t>
                </a:r>
                <a14:m>
                  <m:oMath xmlns:m="http://schemas.openxmlformats.org/officeDocument/2006/math">
                    <m:r>
                      <m:rPr>
                        <m:sty m:val="p"/>
                      </m:rPr>
                      <m:t>→</m:t>
                    </m:r>
                  </m:oMath>
                </a14:m>
                <a:r>
                  <a:rPr/>
                  <a:t>Surgery</a:t>
                </a:r>
                <a14:m>
                  <m:oMath xmlns:m="http://schemas.openxmlformats.org/officeDocument/2006/math">
                    <m:r>
                      <m:rPr>
                        <m:sty m:val="p"/>
                      </m:rPr>
                      <m:t>→</m:t>
                    </m:r>
                  </m:oMath>
                </a14:m>
                <a:r>
                  <a:rPr/>
                  <a:t> FLOT </a:t>
                </a:r>
                <a:r>
                  <a:rPr i="1"/>
                  <a:t>vs</a:t>
                </a:r>
                <a:r>
                  <a:rPr/>
                  <a:t> ECF</a:t>
                </a:r>
                <a14:m>
                  <m:oMath xmlns:m="http://schemas.openxmlformats.org/officeDocument/2006/math">
                    <m:r>
                      <m:rPr>
                        <m:sty m:val="p"/>
                      </m:rPr>
                      <m:t>→</m:t>
                    </m:r>
                  </m:oMath>
                </a14:m>
                <a:r>
                  <a:rPr/>
                  <a:t>Surgery</a:t>
                </a:r>
                <a14:m>
                  <m:oMath xmlns:m="http://schemas.openxmlformats.org/officeDocument/2006/math">
                    <m:r>
                      <m:rPr>
                        <m:sty m:val="p"/>
                      </m:rPr>
                      <m:t>→</m:t>
                    </m:r>
                  </m:oMath>
                </a14:m>
                <a:r>
                  <a:rPr/>
                  <a:t>ECF</a:t>
                </a:r>
              </a:p>
              <a:p>
                <a:pPr lvl="0"/>
                <a:r>
                  <a:rPr/>
                  <a:t>EsoPEC: (esophageal):FLOT</a:t>
                </a:r>
                <a14:m>
                  <m:oMath xmlns:m="http://schemas.openxmlformats.org/officeDocument/2006/math">
                    <m:r>
                      <m:rPr>
                        <m:sty m:val="p"/>
                      </m:rPr>
                      <m:t>→</m:t>
                    </m:r>
                  </m:oMath>
                </a14:m>
                <a:r>
                  <a:rPr/>
                  <a:t>Surgery</a:t>
                </a:r>
                <a14:m>
                  <m:oMath xmlns:m="http://schemas.openxmlformats.org/officeDocument/2006/math">
                    <m:r>
                      <m:rPr>
                        <m:sty m:val="p"/>
                      </m:rPr>
                      <m:t>→</m:t>
                    </m:r>
                  </m:oMath>
                </a14:m>
                <a:r>
                  <a:rPr/>
                  <a:t>FLOT </a:t>
                </a:r>
                <a:r>
                  <a:rPr i="1"/>
                  <a:t>vs</a:t>
                </a:r>
                <a:r>
                  <a:rPr/>
                  <a:t> ChemoRT</a:t>
                </a:r>
                <a14:m>
                  <m:oMath xmlns:m="http://schemas.openxmlformats.org/officeDocument/2006/math">
                    <m:r>
                      <m:rPr>
                        <m:sty m:val="p"/>
                      </m:rPr>
                      <m:t>→</m:t>
                    </m:r>
                  </m:oMath>
                </a14:m>
                <a:r>
                  <a:rPr/>
                  <a:t>Surgery (CROSS)</a:t>
                </a:r>
              </a:p>
              <a:p>
                <a:pPr lvl="0" indent="0" marL="0">
                  <a:spcBef>
                    <a:spcPts val="3000"/>
                  </a:spcBef>
                  <a:buNone/>
                </a:pPr>
                <a:r>
                  <a:rPr b="1"/>
                  <a:t>OEO2 Clinical Trial</a:t>
                </a:r>
              </a:p>
              <a:p>
                <a:pPr lvl="0"/>
                <a:r>
                  <a:rPr/>
                  <a:t>802 Esophageal adenocarcinoma and squamous cell</a:t>
                </a:r>
              </a:p>
              <a:p>
                <a:pPr lvl="0"/>
                <a:r>
                  <a:rPr/>
                  <a:t>Randomized to 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i="1"/>
                  <a:t>vs</a:t>
                </a:r>
                <a:r>
                  <a:rPr/>
                  <a:t> Surgery alone</a:t>
                </a:r>
              </a:p>
              <a:p>
                <a:pPr lvl="0"/>
                <a:r>
                  <a:rPr/>
                  <a:t>Chemotherapy with ECF (Epirubicin, Cisplatin, 5FU)</a:t>
                </a:r>
              </a:p>
              <a:p>
                <a:pPr lvl="0"/>
                <a:r>
                  <a:rPr/>
                  <a:t>5-year survival 23% for chemo+surgery vs 17% for surgery (HR 0.84 p=0.03)</a:t>
                </a:r>
              </a:p>
              <a:p>
                <a:pPr lvl="0" indent="0" marL="0">
                  <a:buNone/>
                </a:pPr>
                <a:r>
                  <a:rPr/>
                  <a:t>(Allum et al. 2009)</a:t>
                </a:r>
              </a:p>
              <a:p>
                <a:pPr lvl="0" indent="0" marL="0">
                  <a:spcBef>
                    <a:spcPts val="3000"/>
                  </a:spcBef>
                  <a:buNone/>
                </a:pPr>
                <a:r>
                  <a:rPr b="1"/>
                  <a:t>EsoPEC Trial</a:t>
                </a:r>
              </a:p>
              <a:p>
                <a:pPr lvl="0"/>
                <a:r>
                  <a:rPr/>
                  <a:t>Esophageal cancer</a:t>
                </a:r>
              </a:p>
              <a:p>
                <a:pPr lvl="0"/>
                <a:r>
                  <a:rPr/>
                  <a:t>Randomized to CROSS vs FLOT</a:t>
                </a:r>
              </a:p>
              <a:p>
                <a:pPr lvl="0"/>
                <a:r>
                  <a:rPr/>
                  <a:t>Better survival with FLOT</a:t>
                </a:r>
              </a:p>
              <a:p>
                <a:pPr lvl="0" indent="0" marL="0">
                  <a:spcBef>
                    <a:spcPts val="3000"/>
                  </a:spcBef>
                  <a:buNone/>
                </a:pPr>
                <a:r>
                  <a:rPr b="1"/>
                  <a:t>Metastatic</a:t>
                </a:r>
              </a:p>
              <a:p>
                <a:pPr lvl="0" indent="0" marL="0">
                  <a:buNone/>
                </a:pPr>
                <a:r>
                  <a:rPr/>
                  <a:t>FOLFOX is first-line systemic therapy for metastatic GI cancers</a:t>
                </a:r>
              </a:p>
              <a:p>
                <a:pPr lvl="0"/>
                <a:r>
                  <a:rPr/>
                  <a:t>Dose-limiting toxicity is frequently peripheral neuropathy</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Orientation Manual</a:t>
            </a:r>
          </a:p>
        </p:txBody>
      </p:sp>
      <p:pic>
        <p:nvPicPr>
          <p:cNvPr descr="aHR0cHM6Ly9naXN1cmdvbmMuZ2l0aHViLmlvL29yaWVudGF0aW9uMjU1MjU1MjU1MHFyY29kZTAwMDI1NTAwMDI1NTQuMDEwMA==.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Allum, William H., Sally P. Stenning, John Bancewicz, Peter I. Clark, and Ruth E. Langley. 2009. “Long-Term Results of a Randomized Trial of Surgery with or Without Preoperative Chemotherapy in Esophageal Cancer.” </a:t>
            </a:r>
            <a:r>
              <a:rPr i="1"/>
              <a:t>Journal of Clinical Oncology: Official Journal of the American Society of Clinical Oncology</a:t>
            </a:r>
            <a:r>
              <a:rPr/>
              <a:t> 27 (30): 5062–67. </a:t>
            </a:r>
            <a:r>
              <a:rPr>
                <a:hlinkClick r:id="rId2"/>
              </a:rPr>
              <a:t>https://doi.org/10.1200/JCO.2009.22.2083</a:t>
            </a:r>
            <a:r>
              <a:rPr/>
              <a:t>.</a:t>
            </a:r>
          </a:p>
          <a:p>
            <a:pPr lvl="0" indent="0" marL="0">
              <a:buNone/>
            </a:pPr>
            <a:r>
              <a:rPr/>
              <a:t>Kelly, Ronan J., Jaffer A. Ajani, Jaroslaw Kuzdzal, Thomas Zander, Eric Van Cutsem, Guillaume Piessen, Guillermo Mendez, et al. 2021. “Adjuvant Nivolumab in Resected Esophageal or Gastroesophageal Junction Cancer.” </a:t>
            </a:r>
            <a:r>
              <a:rPr i="1"/>
              <a:t>The New England Journal of Medicine</a:t>
            </a:r>
            <a:r>
              <a:rPr/>
              <a:t> 384 (13): 1191–1203. </a:t>
            </a:r>
            <a:r>
              <a:rPr>
                <a:hlinkClick r:id="rId3"/>
              </a:rPr>
              <a:t>https://doi.org/10.1056/NEJMoa2032125</a:t>
            </a:r>
            <a:r>
              <a:rPr/>
              <a:t>.</a:t>
            </a:r>
          </a:p>
          <a:p>
            <a:pPr lvl="0" indent="0" marL="0">
              <a:buNone/>
            </a:pPr>
            <a:r>
              <a:rPr/>
              <a:t>Schaefer, Inga-Marie, Ronald P. DeMatteo, and César Serrano. 2022. “The GIST of Advances in Treatment of Advanced Gastrointestinal Stromal Tumor.” </a:t>
            </a:r>
            <a:r>
              <a:rPr i="1"/>
              <a:t>American Society of Clinical Oncology Educational Book. American Society of Clinical Oncology. Annual Meeting</a:t>
            </a:r>
            <a:r>
              <a:rPr/>
              <a:t> 42 (April): 1–15. </a:t>
            </a:r>
            <a:r>
              <a:rPr>
                <a:hlinkClick r:id="rId4"/>
              </a:rPr>
              <a:t>https://doi.org/10.1200/EDBK_351231</a:t>
            </a:r>
            <a:r>
              <a:rPr/>
              <a:t>.</a:t>
            </a:r>
          </a:p>
          <a:p>
            <a:pPr lvl="0" indent="0" marL="0">
              <a:buNone/>
            </a:pPr>
            <a:r>
              <a:rPr/>
              <a:t>Shaheen, Nicholas J., Prateek Sharma, Bergein F. Overholt, Herbert C. Wolfsen, Richard E. Sampliner, Kenneth K. Wang, Joseph A. Galanko, et al. 2009. “Radiofrequency Ablation in Barrett’s Esophagus with Dysplasia.” </a:t>
            </a:r>
            <a:r>
              <a:rPr i="1"/>
              <a:t>The New England Journal of Medicine</a:t>
            </a:r>
            <a:r>
              <a:rPr/>
              <a:t> 360 (22): 2277–88. </a:t>
            </a:r>
            <a:r>
              <a:rPr>
                <a:hlinkClick r:id="rId5"/>
              </a:rPr>
              <a:t>https://doi.org/10.1056/NEJMoa0808145</a:t>
            </a:r>
            <a:r>
              <a:rPr/>
              <a:t>.</a:t>
            </a:r>
          </a:p>
          <a:p>
            <a:pPr lvl="0" indent="0" marL="0">
              <a:buNone/>
            </a:pPr>
            <a:r>
              <a:rPr/>
              <a:t>Shapiro, Joel, J. Jan B. van Lanschot, Maarten C. C. M. Hulshof, Pieter van Hagen, Mark I. van Berge Henegouwen, Bas P. L. Wijnhoven, Hanneke W. M. van Laarhoven, et al. 2015. “Neoadjuvant Chemoradiotherapy Plus Surgery Versus Surgery Alone for Oesophageal or Junctional Cancer (CROSS): Long-Term Results of a Randomised Controlled Trial.” </a:t>
            </a:r>
            <a:r>
              <a:rPr i="1"/>
              <a:t>The Lancet. Oncology</a:t>
            </a:r>
            <a:r>
              <a:rPr/>
              <a:t> 16 (9): 1090–98. </a:t>
            </a:r>
            <a:r>
              <a:rPr>
                <a:hlinkClick r:id="rId6"/>
              </a:rPr>
              <a:t>https://doi.org/10.1016/S1470-2045(15)00040-6</a:t>
            </a:r>
            <a:r>
              <a:rPr/>
              <a:t>.</a:t>
            </a:r>
          </a:p>
          <a:p>
            <a:pPr lvl="0" indent="0" marL="0">
              <a:buNone/>
            </a:pPr>
            <a:r>
              <a:rPr/>
              <a:t>Wan Bahrum, Wan Fadzrul Izuan Bin, Janet Hardy, Karyn Foster, and Phillip Good. 2024. “Oral Water-Soluble Contrast for Malignant Bowel Obstruction: Open Label Pilot Study.” </a:t>
            </a:r>
            <a:r>
              <a:rPr i="1"/>
              <a:t>BMJ Supportive &amp; Palliative Care</a:t>
            </a:r>
            <a:r>
              <a:rPr/>
              <a:t> 13 (e3): e794–97. </a:t>
            </a:r>
            <a:r>
              <a:rPr>
                <a:hlinkClick r:id="rId7"/>
              </a:rPr>
              <a:t>https://doi.org/10.1136/bmjspcare-2021-003444</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Meheran JCO 2017</a:t>
            </a:r>
          </a:p>
          <a:p>
            <a:pPr lvl="0" indent="0" marL="0">
              <a:buNone/>
            </a:pPr>
            <a:r>
              <a:rPr sz="1800"/>
              <a:t>2. Epirubicin, Cisplatin, 5FU</a:t>
            </a:r>
          </a:p>
          <a:p>
            <a:pPr lvl="0" indent="0" marL="0">
              <a:buNone/>
            </a:pPr>
            <a:r>
              <a:rPr sz="1800"/>
              <a:t>3. 5FU, Leuvocorin, Oxaliplatin, Decetaxol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Gastrograffin Challange for malignant small bowel obstruction</a:t>
            </a:r>
          </a:p>
          <a:p>
            <a:pPr lvl="0" indent="0" marL="0">
              <a:buNone/>
            </a:pPr>
            <a:r>
              <a:rPr/>
              <a:t>(Wan Bahrum et al. 2024)</a:t>
            </a:r>
          </a:p>
          <a:p>
            <a:pPr lvl="0" indent="0" marL="0">
              <a:spcBef>
                <a:spcPts val="3000"/>
              </a:spcBef>
              <a:buNone/>
            </a:pPr>
            <a:r>
              <a:rPr b="1"/>
              <a:t>GI Stromal Tumors</a:t>
            </a:r>
          </a:p>
          <a:p>
            <a:pPr lvl="0" indent="0" marL="0">
              <a:buNone/>
            </a:pPr>
            <a:r>
              <a:rPr>
                <a:hlinkClick r:id="rId2" action="ppaction://hlinksldjump"/>
              </a:rPr>
              <a:t>Pathophysiology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Category</a:t>
                      </a:r>
                    </a:p>
                  </a:txBody>
                  <a:tcPr/>
                </a:tc>
                <a:tc>
                  <a:txBody>
                    <a:bodyPr/>
                    <a:lstStyle/>
                    <a:p>
                      <a:pPr lvl="0" indent="0" marL="0" algn="ctr">
                        <a:buNone/>
                      </a:pPr>
                      <a:r>
                        <a:rPr/>
                        <a:t>Stage</a:t>
                      </a:r>
                    </a:p>
                  </a:txBody>
                  <a:tcPr/>
                </a:tc>
                <a:tc>
                  <a:txBody>
                    <a:bodyPr/>
                    <a:lstStyle/>
                    <a:p>
                      <a:pPr lvl="0" indent="0" marL="0" algn="l">
                        <a:buNone/>
                      </a:pPr>
                      <a:r>
                        <a:rPr/>
                        <a:t>Treatment</a:t>
                      </a:r>
                    </a:p>
                  </a:txBody>
                  <a:tcPr/>
                </a:tc>
              </a:tr>
              <a:tr h="0">
                <a:tc>
                  <a:txBody>
                    <a:bodyPr/>
                    <a:lstStyle/>
                    <a:p>
                      <a:pPr lvl="0" indent="0" marL="0">
                        <a:buNone/>
                      </a:pPr>
                      <a:r>
                        <a:rPr/>
                        <a:t>[Dyplasia]</a:t>
                      </a:r>
                    </a:p>
                  </a:txBody>
                </a:tc>
                <a:tc>
                  <a:txBody>
                    <a:bodyPr/>
                    <a:lstStyle/>
                    <a:p>
                      <a:pPr lvl="0" indent="0" marL="0" algn="ctr">
                        <a:buNone/>
                      </a:pPr>
                      <a:r>
                        <a:rPr/>
                        <a:t>Tis</a:t>
                      </a:r>
                    </a:p>
                  </a:txBody>
                </a:tc>
                <a:tc>
                  <a:txBody>
                    <a:bodyPr/>
                    <a:lstStyle/>
                    <a:p>
                      <a:pPr lvl="0" indent="0" marL="0" algn="l">
                        <a:buNone/>
                      </a:pPr>
                      <a:r>
                        <a:rPr/>
                        <a:t>Radiofrequency Ablation</a:t>
                      </a:r>
                    </a:p>
                  </a:txBody>
                </a:tc>
              </a:tr>
              <a:tr h="0">
                <a:tc>
                  <a:txBody>
                    <a:bodyPr/>
                    <a:lstStyle/>
                    <a:p>
                      <a:pPr lvl="0" indent="0" marL="0">
                        <a:buNone/>
                      </a:pPr>
                      <a:r>
                        <a:rPr/>
                        <a:t>[Superficial Tumors]</a:t>
                      </a:r>
                    </a:p>
                  </a:txBody>
                </a:tc>
                <a:tc>
                  <a:txBody>
                    <a:bodyPr/>
                    <a:lstStyle/>
                    <a:p>
                      <a:pPr lvl="0" indent="0" marL="0" algn="ctr">
                        <a:buNone/>
                      </a:pPr>
                      <a:r>
                        <a:rPr/>
                        <a:t>T1a</a:t>
                      </a:r>
                    </a:p>
                  </a:txBody>
                </a:tc>
                <a:tc>
                  <a:txBody>
                    <a:bodyPr/>
                    <a:lstStyle/>
                    <a:p>
                      <a:pPr lvl="0" indent="0" marL="0" algn="l">
                        <a:buNone/>
                      </a:pPr>
                      <a:r>
                        <a:rPr/>
                        <a:t>Endoscopic Therapy</a:t>
                      </a:r>
                    </a:p>
                  </a:txBody>
                </a:tc>
              </a:tr>
              <a:tr h="0">
                <a:tc>
                  <a:txBody>
                    <a:bodyPr/>
                    <a:lstStyle/>
                    <a:p>
                      <a:pPr lvl="0" indent="0" marL="0">
                        <a:buNone/>
                      </a:pPr>
                      <a:r>
                        <a:rPr/>
                        <a:t>[Localized Tumors]</a:t>
                      </a:r>
                    </a:p>
                  </a:txBody>
                </a:tc>
                <a:tc>
                  <a:txBody>
                    <a:bodyPr/>
                    <a:lstStyle/>
                    <a:p>
                      <a:pPr lvl="0" indent="0" marL="0" algn="ctr">
                        <a:buNone/>
                      </a:pPr>
                      <a:r>
                        <a:rPr/>
                        <a:t>T1b T2</a:t>
                      </a:r>
                    </a:p>
                  </a:txBody>
                </a:tc>
                <a:tc>
                  <a:txBody>
                    <a:bodyPr/>
                    <a:lstStyle/>
                    <a:p>
                      <a:pPr lvl="0" indent="0" marL="0" algn="l">
                        <a:buNone/>
                      </a:pPr>
                      <a:r>
                        <a:rPr/>
                        <a:t>Surgery</a:t>
                      </a:r>
                    </a:p>
                  </a:txBody>
                </a:tc>
              </a:tr>
              <a:tr h="0">
                <a:tc>
                  <a:txBody>
                    <a:bodyPr/>
                    <a:lstStyle/>
                    <a:p>
                      <a:pPr lvl="0" indent="0" marL="0">
                        <a:buNone/>
                      </a:pPr>
                      <a:r>
                        <a:rPr>
                          <a:hlinkClick r:id="rId3"/>
                        </a:rPr>
                        <a:t>Locally-advanced</a:t>
                      </a:r>
                    </a:p>
                  </a:txBody>
                </a:tc>
                <a:tc>
                  <a:txBody>
                    <a:bodyPr/>
                    <a:lstStyle/>
                    <a:p>
                      <a:pPr lvl="0" indent="0" marL="0" algn="ctr">
                        <a:buNone/>
                      </a:pPr>
                      <a:r>
                        <a:rPr/>
                        <a:t>T3 or N</a:t>
                      </a:r>
                      <a:r>
                        <a:rPr baseline="30000"/>
                        <a:t>+</a:t>
                      </a:r>
                    </a:p>
                  </a:txBody>
                </a:tc>
                <a:tc>
                  <a:txBody>
                    <a:bodyPr/>
                    <a:lstStyle/>
                    <a:p>
                      <a:pPr lvl="0" indent="0" marL="0" algn="l">
                        <a:buNone/>
                      </a:pPr>
                      <a:r>
                        <a:rPr/>
                        <a:t>ChemoRT → Surgery</a:t>
                      </a:r>
                    </a:p>
                  </a:txBody>
                </a:tc>
              </a:tr>
              <a:tr h="0">
                <a:tc>
                  <a:txBody>
                    <a:bodyPr/>
                    <a:lstStyle/>
                    <a:p>
                      <a:pPr lvl="0" indent="0" marL="0">
                        <a:buNone/>
                      </a:pPr>
                      <a:r>
                        <a:rPr>
                          <a:hlinkClick r:id="rId4"/>
                        </a:rPr>
                        <a:t>Metastatic</a:t>
                      </a:r>
                    </a:p>
                  </a:txBody>
                </a:tc>
                <a:tc>
                  <a:txBody>
                    <a:bodyPr/>
                    <a:lstStyle/>
                    <a:p>
                      <a:pPr lvl="0" indent="0" marL="0" algn="ctr">
                        <a:buNone/>
                      </a:pPr>
                      <a:r>
                        <a:rPr/>
                        <a:t>M1</a:t>
                      </a:r>
                    </a:p>
                  </a:txBody>
                </a:tc>
                <a:tc>
                  <a:txBody>
                    <a:bodyPr/>
                    <a:lstStyle/>
                    <a:p>
                      <a:pPr lvl="0" indent="0" marL="0" algn="l">
                        <a:buNone/>
                      </a:pPr>
                      <a:r>
                        <a:rPr/>
                        <a:t>Chemotherapy +/- Radiation</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(Schaefer, DeMatteo, and Serrano 2022)</a:t>
            </a:r>
          </a:p>
          <a:p>
            <a:pPr lvl="0" indent="0" marL="0">
              <a:spcBef>
                <a:spcPts val="3000"/>
              </a:spcBef>
              <a:buNone/>
            </a:pPr>
            <a:r>
              <a:rPr b="1"/>
              <a:t>Pathophysiology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Origin with bowel wall stomach- small intestine - colon - esophagus</a:t>
            </a:r>
          </a:p>
        </p:txBody>
      </p:sp>
      <p:sp>
        <p:nvSpPr>
          <p:cNvPr id="4" name="Content Placeholder 3"/>
          <p:cNvSpPr>
            <a:spLocks noGrp="1"/>
          </p:cNvSpPr>
          <p:nvPr>
            <p:ph idx="2" sz="half"/>
          </p:nvPr>
        </p:nvSpPr>
        <p:spPr/>
        <p:txBody>
          <a:bodyPr/>
          <a:lstStyle/>
          <a:p>
            <a:pPr lvl="0" indent="0" marL="0">
              <a:buNone/>
            </a:pPr>
            <a:r>
              <a:rPr/>
              <a:t>Tyrosine kinase gain of function mutations - KIT2 - PDGRFA3 Genetic inactivation - NF14 - succinate dehydrogenase (SDH)</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(Shaheen et al. 2009)</a:t>
            </a:r>
          </a:p>
          <a:p>
            <a:pPr lvl="0" indent="0" marL="0">
              <a:spcBef>
                <a:spcPts val="3000"/>
              </a:spcBef>
              <a:buNone/>
            </a:pPr>
            <a:r>
              <a:rPr b="1"/>
              <a:t>Rapido Trial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Short-course RT </a:t>
                </a:r>
                <a14:m>
                  <m:oMath xmlns:m="http://schemas.openxmlformats.org/officeDocument/2006/math">
                    <m:r>
                      <m:rPr>
                        <m:sty m:val="p"/>
                      </m:rPr>
                      <m:t>→</m:t>
                    </m:r>
                  </m:oMath>
                </a14:m>
                <a:r>
                  <a:rPr/>
                  <a:t> Chemo </a:t>
                </a:r>
                <a14:m>
                  <m:oMath xmlns:m="http://schemas.openxmlformats.org/officeDocument/2006/math">
                    <m:r>
                      <m:rPr>
                        <m:sty m:val="p"/>
                      </m:rPr>
                      <m:t>→</m:t>
                    </m:r>
                  </m:oMath>
                </a14:m>
                <a:r>
                  <a:rPr/>
                  <a:t> Surgery vs ChemoRT </a:t>
                </a:r>
                <a14:m>
                  <m:oMath xmlns:m="http://schemas.openxmlformats.org/officeDocument/2006/math">
                    <m:r>
                      <m:rPr>
                        <m:sty m:val="p"/>
                      </m:rPr>
                      <m:t>→</m:t>
                    </m:r>
                  </m:oMath>
                </a14:m>
                <a:r>
                  <a:rPr/>
                  <a:t> TME +/- Chemo</a:t>
                </a:r>
              </a:p>
            </p:txBody>
          </p:sp>
        </mc:Choice>
      </mc:AlternateContent>
      <p:pic>
        <p:nvPicPr>
          <p:cNvPr descr="images/shaheen.png" id="0" name="Picture 1"/>
          <p:cNvPicPr>
            <a:picLocks noGrp="1" noChangeAspect="1"/>
          </p:cNvPicPr>
          <p:nvPr/>
        </p:nvPicPr>
        <p:blipFill>
          <a:blip r:embed="rId2"/>
          <a:stretch>
            <a:fillRect/>
          </a:stretch>
        </p:blipFill>
        <p:spPr bwMode="auto">
          <a:xfrm>
            <a:off x="4648200" y="1333500"/>
            <a:ext cx="4038600" cy="31115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Lancet Oncol December 7, 2020</a:t>
            </a:r>
          </a:p>
          <a:p>
            <a:pPr lvl="0" indent="0" marL="0">
              <a:spcBef>
                <a:spcPts val="3000"/>
              </a:spcBef>
              <a:buNone/>
            </a:pPr>
            <a:r>
              <a:rPr b="1"/>
              <a:t>Total Neoadjuvant Therapy</a:t>
            </a:r>
          </a:p>
          <a:p>
            <a:pPr lvl="0" indent="0" marL="0">
              <a:buNone/>
            </a:pPr>
            <a:r>
              <a:rPr/>
              <a:t>Induction Chemotherapy</a:t>
            </a:r>
          </a:p>
          <a:p>
            <a:pPr lvl="0" indent="0" marL="0">
              <a:buNone/>
            </a:pPr>
            <a:r>
              <a:rPr/>
              <a:t>Consolidation Chemotherapy</a:t>
            </a:r>
          </a:p>
          <a:p>
            <a:pPr lvl="0" indent="0" marL="0">
              <a:spcBef>
                <a:spcPts val="3000"/>
              </a:spcBef>
              <a:buNone/>
            </a:pPr>
            <a:r>
              <a:rPr b="1"/>
              <a:t>KIT and PDGFR Mutations</a:t>
            </a:r>
          </a:p>
        </p:txBody>
      </p:sp>
      <p:pic>
        <p:nvPicPr>
          <p:cNvPr descr="images/kit_pdgrfa.png" id="0" name="Picture 1"/>
          <p:cNvPicPr>
            <a:picLocks noGrp="1" noChangeAspect="1"/>
          </p:cNvPicPr>
          <p:nvPr/>
        </p:nvPicPr>
        <p:blipFill>
          <a:blip r:embed="rId2"/>
          <a:stretch>
            <a:fillRect/>
          </a:stretch>
        </p:blipFill>
        <p:spPr bwMode="auto">
          <a:xfrm>
            <a:off x="3568700" y="609600"/>
            <a:ext cx="5105400" cy="3581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EORTC 22921</a:t>
                </a:r>
              </a:p>
              <a:p>
                <a:pPr lvl="0"/>
                <a:r>
                  <a:rPr/>
                  <a:t>Bossset Lancet Oncol p 184 2014</a:t>
                </a:r>
              </a:p>
              <a:p>
                <a:pPr lvl="0" indent="0" marL="0">
                  <a:spcBef>
                    <a:spcPts val="3000"/>
                  </a:spcBef>
                  <a:buNone/>
                </a:pPr>
                <a:r>
                  <a:rPr b="1"/>
                  <a:t>Prodige 23</a:t>
                </a:r>
              </a:p>
              <a:p>
                <a:pPr lvl="0"/>
                <a:r>
                  <a:rPr/>
                  <a:t>PHase 3 RCT n=461</a:t>
                </a:r>
              </a:p>
              <a:p>
                <a:pPr lvl="0"/>
                <a:r>
                  <a:rPr/>
                  <a:t>mFOLFIRINOX -&gt; CRT -&gt; Surgery -&gt; Adjuvant Chemo</a:t>
                </a:r>
              </a:p>
              <a:p>
                <a:pPr lvl="0" indent="0" marL="0">
                  <a:buNone/>
                </a:pPr>
                <a:r>
                  <a:rPr/>
                  <a:t>Patients with dysphagia almost always are T3 tumors (and don’t need EUS)</a:t>
                </a:r>
              </a:p>
              <a:p>
                <a:pPr lvl="0" indent="0" marL="0">
                  <a:spcBef>
                    <a:spcPts val="3000"/>
                  </a:spcBef>
                  <a:buNone/>
                </a:pPr>
                <a:r>
                  <a:rPr b="1"/>
                  <a:t>Symptomatic Tumors (Dysphagia)</a:t>
                </a:r>
              </a:p>
              <a:p>
                <a:pPr lvl="0" indent="0" marL="0">
                  <a:buNone/>
                </a:pPr>
                <a:r>
                  <a:rPr/>
                  <a:t>Patients with dysphagia to solids or weight loss or tumor length &gt;3cm are unlikely to have T1-2 tumors and can be initially evaluated with [PET Scan]</a:t>
                </a:r>
              </a:p>
              <a:p>
                <a:pPr lvl="0"/>
                <a:r>
                  <a:rPr/>
                  <a:t>Disease confined to the esophagus and regional nodes </a:t>
                </a:r>
                <a14:m>
                  <m:oMath xmlns:m="http://schemas.openxmlformats.org/officeDocument/2006/math">
                    <m:r>
                      <m:rPr>
                        <m:sty m:val="p"/>
                      </m:rPr>
                      <m:t>→</m:t>
                    </m:r>
                  </m:oMath>
                </a14:m>
                <a:r>
                  <a:rPr/>
                  <a:t> </a:t>
                </a:r>
                <a:r>
                  <a:rPr>
                    <a:hlinkClick r:id="rId2" action="ppaction://hlinksldjump"/>
                  </a:rPr>
                  <a:t>Locally-advanced</a:t>
                </a:r>
              </a:p>
              <a:p>
                <a:pPr lvl="0"/>
                <a:r>
                  <a:rPr/>
                  <a:t>Metastatic disease </a:t>
                </a:r>
                <a14:m>
                  <m:oMath xmlns:m="http://schemas.openxmlformats.org/officeDocument/2006/math">
                    <m:r>
                      <m:rPr>
                        <m:sty m:val="p"/>
                      </m:rPr>
                      <m:t>→</m:t>
                    </m:r>
                  </m:oMath>
                </a14:m>
                <a:r>
                  <a:rPr/>
                  <a:t> </a:t>
                </a:r>
                <a:r>
                  <a:rPr>
                    <a:hlinkClick r:id="rId3" action="ppaction://hlinksldjump"/>
                  </a:rPr>
                  <a:t>Metastatic</a:t>
                </a:r>
              </a:p>
              <a:p>
                <a:pPr lvl="0"/>
                <a:r>
                  <a:rPr/>
                  <a:t>N3 </a:t>
                </a:r>
                <a14:m>
                  <m:oMath xmlns:m="http://schemas.openxmlformats.org/officeDocument/2006/math">
                    <m:r>
                      <m:rPr>
                        <m:sty m:val="p"/>
                      </m:rPr>
                      <m:t>→</m:t>
                    </m:r>
                  </m:oMath>
                </a14:m>
                <a:r>
                  <a:rPr/>
                  <a:t> induction chemotherapy followed by chemoradiation and surgical evaluation.</a:t>
                </a:r>
              </a:p>
              <a:p>
                <a:pPr lvl="0" indent="0" marL="0">
                  <a:spcBef>
                    <a:spcPts val="3000"/>
                  </a:spcBef>
                  <a:buNone/>
                </a:pPr>
                <a:r>
                  <a:rPr b="1"/>
                  <a:t>ACOSOG ZZ9001</a:t>
                </a:r>
              </a:p>
              <a:p>
                <a:pPr lvl="0" indent="0" marL="0">
                  <a:buNone/>
                </a:pPr>
                <a:r>
                  <a:rPr/>
                  <a:t>GIST Tumors &gt;3cm randomized: - 1 year of imatinib 40mg - Observation</a:t>
                </a:r>
              </a:p>
              <a:p>
                <a:pPr lvl="0" indent="0" marL="0">
                  <a:buNone/>
                </a:pPr>
                <a:r>
                  <a:rPr/>
                  <a:t>Recurrence-free survival 98% vs 83% No significant difference at 6 years</a:t>
                </a:r>
              </a:p>
              <a:p>
                <a:pPr lvl="0" indent="0" marL="0">
                  <a:buNone/>
                </a:pPr>
                <a:r>
                  <a:rPr i="1"/>
                  <a:t>Imatinib may simply delay recurrences</a:t>
                </a:r>
              </a:p>
              <a:p>
                <a:pPr lvl="0" indent="0" marL="0">
                  <a:buNone/>
                </a:pPr>
                <a:r>
                  <a:rPr/>
                  <a:t>Ref</a:t>
                </a:r>
              </a:p>
              <a:p>
                <a:pPr lvl="0" indent="0" marL="0">
                  <a:spcBef>
                    <a:spcPts val="3000"/>
                  </a:spcBef>
                  <a:buNone/>
                </a:pPr>
                <a:r>
                  <a:rPr b="1"/>
                  <a:t>SSG SVII</a:t>
                </a:r>
              </a:p>
              <a:p>
                <a:pPr lvl="0" indent="0" marL="0">
                  <a:buNone/>
                </a:pPr>
                <a:r>
                  <a:rPr/>
                  <a:t>High-risk GIST randomized: - 1 year of imatinib 400mg - 3 year of imatinib 400mg</a:t>
                </a:r>
              </a:p>
              <a:p>
                <a:pPr lvl="0" indent="0" marL="0">
                  <a:buNone/>
                </a:pPr>
                <a:r>
                  <a:rPr/>
                  <a:t>5-year Recurrence-free survival 48% vs 66% 5-year Overall Survival 82% vs 92%</a:t>
                </a:r>
              </a:p>
              <a:p>
                <a:pPr lvl="0" indent="0" marL="0">
                  <a:buNone/>
                </a:pPr>
                <a:r>
                  <a:rPr/>
                  <a:t>Ref</a:t>
                </a:r>
              </a:p>
              <a:p>
                <a:pPr lvl="0" indent="0" marL="0">
                  <a:spcBef>
                    <a:spcPts val="3000"/>
                  </a:spcBef>
                  <a:buNone/>
                </a:pPr>
                <a:r>
                  <a:rPr b="1"/>
                  <a:t>Mutational Testing</a:t>
                </a:r>
              </a:p>
              <a:p>
                <a:pPr lvl="0" indent="0" marL="0">
                  <a:buNone/>
                </a:pPr>
                <a:r>
                  <a:rPr/>
                  <a:t>Genetic mutations can predict respoinse to imatinib </a:t>
                </a:r>
                <a:r>
                  <a:rPr baseline="30000">
                    <a:hlinkClick r:id="rId4" action="ppaction://hlinksldjump"/>
                  </a:rPr>
                  <a:t>1</a:t>
                </a:r>
              </a:p>
              <a:p>
                <a:pPr lvl="0" indent="0" marL="0">
                  <a:spcBef>
                    <a:spcPts val="3000"/>
                  </a:spcBef>
                  <a:buNone/>
                </a:pPr>
                <a:r>
                  <a:rPr b="1"/>
                  <a:t>Locally-advanced</a:t>
                </a:r>
              </a:p>
              <a:p>
                <a:pPr lvl="0" indent="0" marL="0">
                  <a:buNone/>
                </a:pPr>
                <a:r>
                  <a:rPr/>
                  <a:t>For patients with locally-advanced esophageal cancer, improved survival with adjunctive therapy. There are two options:</a:t>
                </a:r>
              </a:p>
              <a:p>
                <a:pPr lvl="0"/>
                <a:r>
                  <a:rPr/>
                  <a:t>ChemoRT </a:t>
                </a:r>
                <a14:m>
                  <m:oMath xmlns:m="http://schemas.openxmlformats.org/officeDocument/2006/math">
                    <m:r>
                      <m:rPr>
                        <m:sty m:val="p"/>
                      </m:rPr>
                      <m:t>→</m:t>
                    </m:r>
                  </m:oMath>
                </a14:m>
                <a:r>
                  <a:rPr/>
                  <a:t> Surgery ([CROSS Trial])</a:t>
                </a:r>
              </a:p>
              <a:p>
                <a:pPr lvl="0"/>
                <a:r>
                  <a:rPr/>
                  <a:t>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a:hlinkClick r:id="rId5" action="ppaction://hlinksldjump"/>
                  </a:rPr>
                  <a:t>EsoPEC Trial</a:t>
                </a:r>
                <a:r>
                  <a:rPr/>
                  <a:t>)</a:t>
                </a:r>
              </a:p>
              <a:p>
                <a:pPr lvl="0" indent="0" marL="0">
                  <a:spcBef>
                    <a:spcPts val="3000"/>
                  </a:spcBef>
                  <a:buNone/>
                </a:pPr>
                <a:r>
                  <a:rPr b="1"/>
                  <a:t>Positive Margins</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Gronchi JAMA Surg 2020</a:t>
                </a:r>
              </a:p>
              <a:p>
                <a:pPr lvl="0" indent="0" marL="0">
                  <a:spcBef>
                    <a:spcPts val="3000"/>
                  </a:spcBef>
                  <a:buNone/>
                </a:pPr>
                <a:r>
                  <a:rPr b="1"/>
                  <a:t>Imatinib 1yr vs 3 yr</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Joensuu JAMA Oncology 2020</a:t>
                </a:r>
              </a:p>
              <a:p>
                <a:pPr lvl="0" indent="0" marL="0">
                  <a:spcBef>
                    <a:spcPts val="3000"/>
                  </a:spcBef>
                  <a:buNone/>
                </a:pPr>
                <a:r>
                  <a:rPr b="1"/>
                  <a:t>Wild-Type GIST</a:t>
                </a:r>
              </a:p>
              <a:p>
                <a:pPr lvl="0"/>
                <a:r>
                  <a:rPr/>
                  <a:t>SDH-Deficient</a:t>
                </a:r>
              </a:p>
              <a:p>
                <a:pPr lvl="1"/>
                <a:r>
                  <a:rPr/>
                  <a:t>SDHx mutation</a:t>
                </a:r>
              </a:p>
              <a:p>
                <a:pPr lvl="1"/>
                <a:r>
                  <a:rPr/>
                  <a:t>SDH wild-type</a:t>
                </a:r>
              </a:p>
              <a:p>
                <a:pPr lvl="1"/>
                <a:r>
                  <a:rPr/>
                  <a:t>Associated with Carney-Stratakis syndrome</a:t>
                </a:r>
              </a:p>
              <a:p>
                <a:pPr lvl="0"/>
                <a:r>
                  <a:rPr/>
                  <a:t>No SDH Deficiency</a:t>
                </a:r>
              </a:p>
              <a:p>
                <a:pPr lvl="1"/>
                <a:r>
                  <a:rPr/>
                  <a:t>NF1-GIST</a:t>
                </a:r>
              </a:p>
              <a:p>
                <a:pPr lvl="1"/>
                <a:r>
                  <a:rPr/>
                  <a:t>Sporadic Wild-Type GIST</a:t>
                </a:r>
              </a:p>
              <a:p>
                <a:pPr lvl="0" indent="0" marL="0">
                  <a:buNone/>
                </a:pPr>
                <a:r>
                  <a:rPr/>
                  <a:t>Weldon JCS 2017</a:t>
                </a:r>
              </a:p>
              <a:p>
                <a:pPr lvl="0" indent="0" marL="0">
                  <a:spcBef>
                    <a:spcPts val="3000"/>
                  </a:spcBef>
                  <a:buNone/>
                </a:pPr>
                <a:r>
                  <a:rPr b="1"/>
                  <a:t>NF1-associated GIST</a:t>
                </a:r>
              </a:p>
              <a:p>
                <a:pPr lvl="0"/>
                <a:r>
                  <a:rPr/>
                  <a:t>Multicentric (33%)</a:t>
                </a:r>
              </a:p>
              <a:p>
                <a:pPr lvl="0"/>
                <a:r>
                  <a:rPr/>
                  <a:t>Median age 46</a:t>
                </a:r>
              </a:p>
              <a:p>
                <a:pPr lvl="0"/>
                <a:r>
                  <a:rPr/>
                  <a:t>Small bowel &gt;&gt; Duodenum &gt;&gt; Stomach</a:t>
                </a:r>
              </a:p>
              <a:p>
                <a:pPr lvl="0" indent="0" marL="0">
                  <a:buNone/>
                </a:pPr>
                <a:r>
                  <a:rPr/>
                  <a:t>Weldon JCS 2017</a:t>
                </a:r>
              </a:p>
              <a:p>
                <a:pPr lvl="0" indent="0" marL="0">
                  <a:spcBef>
                    <a:spcPts val="3000"/>
                  </a:spcBef>
                  <a:buNone/>
                </a:pPr>
                <a:r>
                  <a:rPr b="1"/>
                  <a:t>Recurrence Risk</a:t>
                </a:r>
              </a:p>
            </p:txBody>
          </p:sp>
        </mc:Choice>
      </mc:AlternateContent>
      <p:pic>
        <p:nvPicPr>
          <p:cNvPr descr="images/shapiro_1090_fig2a.png" id="0" name="Picture 1"/>
          <p:cNvPicPr>
            <a:picLocks noGrp="1" noChangeAspect="1"/>
          </p:cNvPicPr>
          <p:nvPr/>
        </p:nvPicPr>
        <p:blipFill>
          <a:blip r:embed="rId6"/>
          <a:stretch>
            <a:fillRect/>
          </a:stretch>
        </p:blipFill>
        <p:spPr bwMode="auto">
          <a:xfrm>
            <a:off x="3873500" y="203200"/>
            <a:ext cx="44958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Joensuu Lancet March 2012</a:t>
            </a:r>
          </a:p>
          <a:p>
            <a:pPr lvl="0" indent="0" marL="0">
              <a:spcBef>
                <a:spcPts val="3000"/>
              </a:spcBef>
              <a:buNone/>
            </a:pPr>
            <a:r>
              <a:rPr b="1"/>
              <a:t>CROSS - Survival by Histology</a:t>
            </a:r>
          </a:p>
        </p:txBody>
      </p:sp>
      <p:pic>
        <p:nvPicPr>
          <p:cNvPr descr="images/shapiro_1090_fig2b.png" id="0" name="Picture 1"/>
          <p:cNvPicPr>
            <a:picLocks noGrp="1" noChangeAspect="1"/>
          </p:cNvPicPr>
          <p:nvPr/>
        </p:nvPicPr>
        <p:blipFill>
          <a:blip r:embed="rId7"/>
          <a:stretch>
            <a:fillRect/>
          </a:stretch>
        </p:blipFill>
        <p:spPr bwMode="auto">
          <a:xfrm>
            <a:off x="3898900" y="203200"/>
            <a:ext cx="44323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Miettinen Lasota Seminars in Diagnostic Pathology 2006:23:70-83</a:t>
            </a:r>
          </a:p>
          <a:p>
            <a:pPr lvl="0" indent="0" marL="0">
              <a:spcBef>
                <a:spcPts val="3000"/>
              </a:spcBef>
              <a:buNone/>
            </a:pPr>
            <a:r>
              <a:rPr b="1"/>
              <a:t>CROSS - Pathologic Response</a:t>
            </a:r>
          </a:p>
          <a:p>
            <a:pPr lvl="0" indent="0" marL="0">
              <a:buNone/>
            </a:pPr>
            <a:r>
              <a:rPr/>
              <a:t>pCR seen in 23% of patients with adenocarcinoma</a:t>
            </a:r>
          </a:p>
          <a:p>
            <a:pPr lvl="0" indent="0" marL="0">
              <a:buNone/>
            </a:pPr>
            <a:r>
              <a:rPr/>
              <a:t>pCR seen in 40% of patients with squamous cell carcinoma</a:t>
            </a:r>
          </a:p>
          <a:p>
            <a:pPr lvl="0" indent="0" marL="0">
              <a:buNone/>
            </a:pPr>
            <a:r>
              <a:rPr/>
              <a:t>(Shapiro et al. 2015)</a:t>
            </a:r>
          </a:p>
          <a:p>
            <a:pPr lvl="0" indent="0" marL="0">
              <a:spcBef>
                <a:spcPts val="3000"/>
              </a:spcBef>
              <a:buNone/>
            </a:pPr>
            <a:r>
              <a:rPr b="1"/>
              <a:t>CROSS - Sites of Failure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Sites of failure over time</a:t>
            </a:r>
          </a:p>
          <a:p>
            <a:pPr lvl="0" indent="0" marL="0">
              <a:buNone/>
            </a:pPr>
            <a:r>
              <a:rPr/>
              <a:t>ChemoRT + Surgery </a:t>
            </a:r>
            <a:r>
              <a:rPr i="1"/>
              <a:t>vs</a:t>
            </a:r>
            <a:r>
              <a:rPr/>
              <a:t> Surgery</a:t>
            </a:r>
          </a:p>
          <a:p>
            <a:pPr lvl="0" indent="0" marL="0">
              <a:buNone/>
            </a:pPr>
            <a:r>
              <a:rPr/>
              <a:t>ChemoRT appears to reduce risk of local or local+distant failure, but not isolated distant failure</a:t>
            </a:r>
          </a:p>
        </p:txBody>
      </p:sp>
      <p:pic>
        <p:nvPicPr>
          <p:cNvPr descr="images/eyck.png" id="0" name="Picture 1"/>
          <p:cNvPicPr>
            <a:picLocks noGrp="1" noChangeAspect="1"/>
          </p:cNvPicPr>
          <p:nvPr/>
        </p:nvPicPr>
        <p:blipFill>
          <a:blip r:embed="rId2"/>
          <a:stretch>
            <a:fillRect/>
          </a:stretch>
        </p:blipFill>
        <p:spPr bwMode="auto">
          <a:xfrm>
            <a:off x="4648200" y="1943100"/>
            <a:ext cx="4038600" cy="19050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Colon Cancer</dc:title>
  <dc:creator/>
  <cp:keywords/>
  <dcterms:created xsi:type="dcterms:W3CDTF">2025-08-01T02:36:19Z</dcterms:created>
  <dcterms:modified xsi:type="dcterms:W3CDTF">2025-08-01T02:36:19Z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