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303" r:id="rId2"/>
    <p:sldId id="320" r:id="rId3"/>
    <p:sldId id="318" r:id="rId4"/>
    <p:sldId id="304" r:id="rId5"/>
    <p:sldId id="321" r:id="rId6"/>
    <p:sldId id="322" r:id="rId7"/>
    <p:sldId id="324" r:id="rId8"/>
    <p:sldId id="325" r:id="rId9"/>
    <p:sldId id="326" r:id="rId10"/>
    <p:sldId id="327" r:id="rId11"/>
    <p:sldId id="330" r:id="rId12"/>
    <p:sldId id="328" r:id="rId13"/>
    <p:sldId id="331" r:id="rId14"/>
    <p:sldId id="329" r:id="rId15"/>
    <p:sldId id="333" r:id="rId16"/>
    <p:sldId id="332" r:id="rId17"/>
    <p:sldId id="319" r:id="rId18"/>
    <p:sldId id="33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42"/>
    <a:srgbClr val="C75B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04" autoAdjust="0"/>
    <p:restoredTop sz="89524"/>
  </p:normalViewPr>
  <p:slideViewPr>
    <p:cSldViewPr snapToGrid="0">
      <p:cViewPr varScale="1">
        <p:scale>
          <a:sx n="102" d="100"/>
          <a:sy n="102" d="100"/>
        </p:scale>
        <p:origin x="990" y="102"/>
      </p:cViewPr>
      <p:guideLst/>
    </p:cSldViewPr>
  </p:slideViewPr>
  <p:notesTextViewPr>
    <p:cViewPr>
      <p:scale>
        <a:sx n="1" d="1"/>
        <a:sy n="1" d="1"/>
      </p:scale>
      <p:origin x="0" y="0"/>
    </p:cViewPr>
  </p:notesTextViewPr>
  <p:notesViewPr>
    <p:cSldViewPr snapToGrid="0" showGuides="1">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EC54B6-3A06-4A98-8DD7-91AC2EA515D9}" type="datetimeFigureOut">
              <a:rPr lang="en-US" smtClean="0"/>
              <a:t>2/11/2021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49EEB9-1E5D-4336-B1B3-152F63E4D131}" type="slidenum">
              <a:rPr lang="en-US" smtClean="0"/>
              <a:t>‹#›</a:t>
            </a:fld>
            <a:endParaRPr lang="en-US"/>
          </a:p>
        </p:txBody>
      </p:sp>
    </p:spTree>
    <p:extLst>
      <p:ext uri="{BB962C8B-B14F-4D97-AF65-F5344CB8AC3E}">
        <p14:creationId xmlns:p14="http://schemas.microsoft.com/office/powerpoint/2010/main" val="3674023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Before starting it, I just want to emphasis underestimate the importance of Data-</a:t>
            </a:r>
            <a:r>
              <a:rPr lang="en-US" sz="1200" dirty="0" err="1"/>
              <a:t>PreProcessing</a:t>
            </a:r>
            <a:r>
              <a:rPr lang="en-US" sz="1200" dirty="0"/>
              <a:t>. There is saying in </a:t>
            </a:r>
            <a:r>
              <a:rPr lang="en-US" sz="1200" dirty="0" err="1"/>
              <a:t>Ml</a:t>
            </a:r>
            <a:r>
              <a:rPr lang="en-US" sz="1200" dirty="0"/>
              <a:t> filed, </a:t>
            </a:r>
            <a:r>
              <a:rPr lang="en-US" sz="1200" dirty="0" err="1"/>
              <a:t>gabage</a:t>
            </a:r>
            <a:r>
              <a:rPr lang="en-US" sz="1200" dirty="0"/>
              <a:t> in, garbage out.</a:t>
            </a:r>
          </a:p>
        </p:txBody>
      </p:sp>
      <p:sp>
        <p:nvSpPr>
          <p:cNvPr id="4" name="Slide Number Placeholder 3"/>
          <p:cNvSpPr>
            <a:spLocks noGrp="1"/>
          </p:cNvSpPr>
          <p:nvPr>
            <p:ph type="sldNum" sz="quarter" idx="5"/>
          </p:nvPr>
        </p:nvSpPr>
        <p:spPr/>
        <p:txBody>
          <a:bodyPr/>
          <a:lstStyle/>
          <a:p>
            <a:fld id="{4476A24B-926E-40EB-9E1B-5321DC3775E5}" type="slidenum">
              <a:rPr lang="en-US" smtClean="0"/>
              <a:t>1</a:t>
            </a:fld>
            <a:endParaRPr lang="en-US"/>
          </a:p>
        </p:txBody>
      </p:sp>
    </p:spTree>
    <p:extLst>
      <p:ext uri="{BB962C8B-B14F-4D97-AF65-F5344CB8AC3E}">
        <p14:creationId xmlns:p14="http://schemas.microsoft.com/office/powerpoint/2010/main" val="1850509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dirty="0">
                <a:solidFill>
                  <a:srgbClr val="242021"/>
                </a:solidFill>
                <a:effectLst/>
                <a:latin typeface="Lato-Regular"/>
              </a:rPr>
              <a:t>From the right corner figure, basically, it tells, in general, the non-informative predictors make our model bad.  As for training time, it even worse. Keeps those irrelevant features would let you cost more than twice </a:t>
            </a:r>
          </a:p>
        </p:txBody>
      </p:sp>
      <p:sp>
        <p:nvSpPr>
          <p:cNvPr id="4" name="Slide Number Placeholder 3"/>
          <p:cNvSpPr>
            <a:spLocks noGrp="1"/>
          </p:cNvSpPr>
          <p:nvPr>
            <p:ph type="sldNum" sz="quarter" idx="5"/>
          </p:nvPr>
        </p:nvSpPr>
        <p:spPr/>
        <p:txBody>
          <a:bodyPr/>
          <a:lstStyle/>
          <a:p>
            <a:fld id="{C149EEB9-1E5D-4336-B1B3-152F63E4D131}" type="slidenum">
              <a:rPr lang="en-US" smtClean="0"/>
              <a:t>10</a:t>
            </a:fld>
            <a:endParaRPr lang="en-US"/>
          </a:p>
        </p:txBody>
      </p:sp>
    </p:spTree>
    <p:extLst>
      <p:ext uri="{BB962C8B-B14F-4D97-AF65-F5344CB8AC3E}">
        <p14:creationId xmlns:p14="http://schemas.microsoft.com/office/powerpoint/2010/main" val="2217602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800" b="0" i="0" dirty="0">
              <a:solidFill>
                <a:srgbClr val="242021"/>
              </a:solidFill>
              <a:effectLst/>
              <a:latin typeface="Lato-Regular"/>
            </a:endParaRPr>
          </a:p>
        </p:txBody>
      </p:sp>
      <p:sp>
        <p:nvSpPr>
          <p:cNvPr id="4" name="Slide Number Placeholder 3"/>
          <p:cNvSpPr>
            <a:spLocks noGrp="1"/>
          </p:cNvSpPr>
          <p:nvPr>
            <p:ph type="sldNum" sz="quarter" idx="5"/>
          </p:nvPr>
        </p:nvSpPr>
        <p:spPr/>
        <p:txBody>
          <a:bodyPr/>
          <a:lstStyle/>
          <a:p>
            <a:fld id="{C149EEB9-1E5D-4336-B1B3-152F63E4D131}" type="slidenum">
              <a:rPr lang="en-US" smtClean="0"/>
              <a:t>11</a:t>
            </a:fld>
            <a:endParaRPr lang="en-US"/>
          </a:p>
        </p:txBody>
      </p:sp>
    </p:spTree>
    <p:extLst>
      <p:ext uri="{BB962C8B-B14F-4D97-AF65-F5344CB8AC3E}">
        <p14:creationId xmlns:p14="http://schemas.microsoft.com/office/powerpoint/2010/main" val="1543005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dirty="0">
                <a:solidFill>
                  <a:srgbClr val="242021"/>
                </a:solidFill>
                <a:effectLst/>
                <a:latin typeface="Lato-Regular"/>
              </a:rPr>
              <a:t>Back to R</a:t>
            </a:r>
          </a:p>
        </p:txBody>
      </p:sp>
      <p:sp>
        <p:nvSpPr>
          <p:cNvPr id="4" name="Slide Number Placeholder 3"/>
          <p:cNvSpPr>
            <a:spLocks noGrp="1"/>
          </p:cNvSpPr>
          <p:nvPr>
            <p:ph type="sldNum" sz="quarter" idx="5"/>
          </p:nvPr>
        </p:nvSpPr>
        <p:spPr/>
        <p:txBody>
          <a:bodyPr/>
          <a:lstStyle/>
          <a:p>
            <a:fld id="{C149EEB9-1E5D-4336-B1B3-152F63E4D131}" type="slidenum">
              <a:rPr lang="en-US" smtClean="0"/>
              <a:t>12</a:t>
            </a:fld>
            <a:endParaRPr lang="en-US"/>
          </a:p>
        </p:txBody>
      </p:sp>
    </p:spTree>
    <p:extLst>
      <p:ext uri="{BB962C8B-B14F-4D97-AF65-F5344CB8AC3E}">
        <p14:creationId xmlns:p14="http://schemas.microsoft.com/office/powerpoint/2010/main" val="720618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800" b="0" i="0" dirty="0">
              <a:solidFill>
                <a:srgbClr val="242021"/>
              </a:solidFill>
              <a:effectLst/>
              <a:latin typeface="Lato-Regular"/>
            </a:endParaRPr>
          </a:p>
        </p:txBody>
      </p:sp>
      <p:sp>
        <p:nvSpPr>
          <p:cNvPr id="4" name="Slide Number Placeholder 3"/>
          <p:cNvSpPr>
            <a:spLocks noGrp="1"/>
          </p:cNvSpPr>
          <p:nvPr>
            <p:ph type="sldNum" sz="quarter" idx="5"/>
          </p:nvPr>
        </p:nvSpPr>
        <p:spPr/>
        <p:txBody>
          <a:bodyPr/>
          <a:lstStyle/>
          <a:p>
            <a:fld id="{C149EEB9-1E5D-4336-B1B3-152F63E4D131}" type="slidenum">
              <a:rPr lang="en-US" smtClean="0"/>
              <a:t>13</a:t>
            </a:fld>
            <a:endParaRPr lang="en-US"/>
          </a:p>
        </p:txBody>
      </p:sp>
    </p:spTree>
    <p:extLst>
      <p:ext uri="{BB962C8B-B14F-4D97-AF65-F5344CB8AC3E}">
        <p14:creationId xmlns:p14="http://schemas.microsoft.com/office/powerpoint/2010/main" val="548633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800" b="0" i="0" dirty="0">
              <a:solidFill>
                <a:srgbClr val="242021"/>
              </a:solidFill>
              <a:effectLst/>
              <a:latin typeface="Lato-Regular"/>
            </a:endParaRPr>
          </a:p>
        </p:txBody>
      </p:sp>
      <p:sp>
        <p:nvSpPr>
          <p:cNvPr id="4" name="Slide Number Placeholder 3"/>
          <p:cNvSpPr>
            <a:spLocks noGrp="1"/>
          </p:cNvSpPr>
          <p:nvPr>
            <p:ph type="sldNum" sz="quarter" idx="5"/>
          </p:nvPr>
        </p:nvSpPr>
        <p:spPr/>
        <p:txBody>
          <a:bodyPr/>
          <a:lstStyle/>
          <a:p>
            <a:fld id="{C149EEB9-1E5D-4336-B1B3-152F63E4D131}" type="slidenum">
              <a:rPr lang="en-US" smtClean="0"/>
              <a:t>14</a:t>
            </a:fld>
            <a:endParaRPr lang="en-US"/>
          </a:p>
        </p:txBody>
      </p:sp>
    </p:spTree>
    <p:extLst>
      <p:ext uri="{BB962C8B-B14F-4D97-AF65-F5344CB8AC3E}">
        <p14:creationId xmlns:p14="http://schemas.microsoft.com/office/powerpoint/2010/main" val="2019761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800" b="0" i="0" dirty="0">
              <a:solidFill>
                <a:srgbClr val="242021"/>
              </a:solidFill>
              <a:effectLst/>
              <a:latin typeface="Lato-Regular"/>
            </a:endParaRPr>
          </a:p>
        </p:txBody>
      </p:sp>
      <p:sp>
        <p:nvSpPr>
          <p:cNvPr id="4" name="Slide Number Placeholder 3"/>
          <p:cNvSpPr>
            <a:spLocks noGrp="1"/>
          </p:cNvSpPr>
          <p:nvPr>
            <p:ph type="sldNum" sz="quarter" idx="5"/>
          </p:nvPr>
        </p:nvSpPr>
        <p:spPr/>
        <p:txBody>
          <a:bodyPr/>
          <a:lstStyle/>
          <a:p>
            <a:fld id="{C149EEB9-1E5D-4336-B1B3-152F63E4D131}" type="slidenum">
              <a:rPr lang="en-US" smtClean="0"/>
              <a:t>15</a:t>
            </a:fld>
            <a:endParaRPr lang="en-US"/>
          </a:p>
        </p:txBody>
      </p:sp>
    </p:spTree>
    <p:extLst>
      <p:ext uri="{BB962C8B-B14F-4D97-AF65-F5344CB8AC3E}">
        <p14:creationId xmlns:p14="http://schemas.microsoft.com/office/powerpoint/2010/main" val="2586811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800" b="0" i="0" dirty="0">
              <a:solidFill>
                <a:srgbClr val="242021"/>
              </a:solidFill>
              <a:effectLst/>
              <a:latin typeface="Lato-Regular"/>
            </a:endParaRPr>
          </a:p>
        </p:txBody>
      </p:sp>
      <p:sp>
        <p:nvSpPr>
          <p:cNvPr id="4" name="Slide Number Placeholder 3"/>
          <p:cNvSpPr>
            <a:spLocks noGrp="1"/>
          </p:cNvSpPr>
          <p:nvPr>
            <p:ph type="sldNum" sz="quarter" idx="5"/>
          </p:nvPr>
        </p:nvSpPr>
        <p:spPr/>
        <p:txBody>
          <a:bodyPr/>
          <a:lstStyle/>
          <a:p>
            <a:fld id="{C149EEB9-1E5D-4336-B1B3-152F63E4D131}" type="slidenum">
              <a:rPr lang="en-US" smtClean="0"/>
              <a:t>16</a:t>
            </a:fld>
            <a:endParaRPr lang="en-US"/>
          </a:p>
        </p:txBody>
      </p:sp>
    </p:spTree>
    <p:extLst>
      <p:ext uri="{BB962C8B-B14F-4D97-AF65-F5344CB8AC3E}">
        <p14:creationId xmlns:p14="http://schemas.microsoft.com/office/powerpoint/2010/main" val="2112471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0" i="0" dirty="0">
                <a:solidFill>
                  <a:srgbClr val="242021"/>
                </a:solidFill>
                <a:effectLst/>
                <a:latin typeface="Lato-Regular"/>
              </a:rPr>
              <a:t>Here is the proper sequential steps for data preprocessing, before dig into it. I just want to emphasize underestimate the importance of Data-</a:t>
            </a:r>
            <a:r>
              <a:rPr lang="en-US" altLang="zh-CN" sz="2800" b="0" i="0" dirty="0" err="1">
                <a:solidFill>
                  <a:srgbClr val="242021"/>
                </a:solidFill>
                <a:effectLst/>
                <a:latin typeface="Lato-Regular"/>
              </a:rPr>
              <a:t>PreProcessing</a:t>
            </a:r>
            <a:r>
              <a:rPr lang="en-US" altLang="zh-CN" sz="2800" b="0" i="0" dirty="0">
                <a:solidFill>
                  <a:srgbClr val="242021"/>
                </a:solidFill>
                <a:effectLst/>
                <a:latin typeface="Lato-Regular"/>
              </a:rPr>
              <a:t>. There is a saying in </a:t>
            </a:r>
            <a:r>
              <a:rPr lang="en-US" altLang="zh-CN" sz="2800" b="0" i="0" dirty="0" err="1">
                <a:solidFill>
                  <a:srgbClr val="242021"/>
                </a:solidFill>
                <a:effectLst/>
                <a:latin typeface="Lato-Regular"/>
              </a:rPr>
              <a:t>Ml</a:t>
            </a:r>
            <a:r>
              <a:rPr lang="en-US" altLang="zh-CN" sz="2800" b="0" i="0" dirty="0">
                <a:solidFill>
                  <a:srgbClr val="242021"/>
                </a:solidFill>
                <a:effectLst/>
                <a:latin typeface="Lato-Regular"/>
              </a:rPr>
              <a:t> fields, "garbage in, garbage out".</a:t>
            </a:r>
          </a:p>
          <a:p>
            <a:r>
              <a:rPr lang="en-US" sz="2800" b="0" i="0" dirty="0">
                <a:solidFill>
                  <a:srgbClr val="333333"/>
                </a:solidFill>
                <a:effectLst/>
                <a:latin typeface="Helvetica Neue"/>
              </a:rPr>
              <a:t>While your project’s needs may vary, here is a suggested order of potential steps that should work for most problems:</a:t>
            </a:r>
            <a:endParaRPr lang="en-US" altLang="zh-CN" sz="1800" b="0" i="0" dirty="0">
              <a:solidFill>
                <a:srgbClr val="242021"/>
              </a:solidFill>
              <a:effectLst/>
              <a:latin typeface="Lato-Regular"/>
            </a:endParaRPr>
          </a:p>
        </p:txBody>
      </p:sp>
      <p:sp>
        <p:nvSpPr>
          <p:cNvPr id="4" name="Slide Number Placeholder 3"/>
          <p:cNvSpPr>
            <a:spLocks noGrp="1"/>
          </p:cNvSpPr>
          <p:nvPr>
            <p:ph type="sldNum" sz="quarter" idx="5"/>
          </p:nvPr>
        </p:nvSpPr>
        <p:spPr/>
        <p:txBody>
          <a:bodyPr/>
          <a:lstStyle/>
          <a:p>
            <a:fld id="{C149EEB9-1E5D-4336-B1B3-152F63E4D131}" type="slidenum">
              <a:rPr lang="en-US" smtClean="0"/>
              <a:t>17</a:t>
            </a:fld>
            <a:endParaRPr lang="en-US"/>
          </a:p>
        </p:txBody>
      </p:sp>
    </p:spTree>
    <p:extLst>
      <p:ext uri="{BB962C8B-B14F-4D97-AF65-F5344CB8AC3E}">
        <p14:creationId xmlns:p14="http://schemas.microsoft.com/office/powerpoint/2010/main" val="42828420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dirty="0">
                <a:solidFill>
                  <a:srgbClr val="242021"/>
                </a:solidFill>
                <a:effectLst/>
                <a:latin typeface="Lato-Regular"/>
              </a:rPr>
              <a:t>T also introduce this workflow, in his lecture</a:t>
            </a:r>
            <a:r>
              <a:rPr lang="zh-CN" altLang="en-US" sz="1800" b="0" i="0" dirty="0">
                <a:solidFill>
                  <a:srgbClr val="242021"/>
                </a:solidFill>
                <a:effectLst/>
                <a:latin typeface="Lato-Regular"/>
              </a:rPr>
              <a:t>，</a:t>
            </a:r>
            <a:r>
              <a:rPr lang="en-US" altLang="zh-CN" sz="1800" b="0" i="0" dirty="0">
                <a:solidFill>
                  <a:srgbClr val="242021"/>
                </a:solidFill>
                <a:effectLst/>
                <a:latin typeface="Lato-Regular"/>
              </a:rPr>
              <a:t>he emphasize we should test multiple algorithm to find which one is best, Here, we focus on features from whole dataset. </a:t>
            </a:r>
          </a:p>
        </p:txBody>
      </p:sp>
      <p:sp>
        <p:nvSpPr>
          <p:cNvPr id="4" name="Slide Number Placeholder 3"/>
          <p:cNvSpPr>
            <a:spLocks noGrp="1"/>
          </p:cNvSpPr>
          <p:nvPr>
            <p:ph type="sldNum" sz="quarter" idx="5"/>
          </p:nvPr>
        </p:nvSpPr>
        <p:spPr/>
        <p:txBody>
          <a:bodyPr/>
          <a:lstStyle/>
          <a:p>
            <a:fld id="{C149EEB9-1E5D-4336-B1B3-152F63E4D131}" type="slidenum">
              <a:rPr lang="en-US" smtClean="0"/>
              <a:t>18</a:t>
            </a:fld>
            <a:endParaRPr lang="en-US"/>
          </a:p>
        </p:txBody>
      </p:sp>
    </p:spTree>
    <p:extLst>
      <p:ext uri="{BB962C8B-B14F-4D97-AF65-F5344CB8AC3E}">
        <p14:creationId xmlns:p14="http://schemas.microsoft.com/office/powerpoint/2010/main" val="2541242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dirty="0">
                <a:solidFill>
                  <a:srgbClr val="242021"/>
                </a:solidFill>
                <a:effectLst/>
                <a:latin typeface="Lato-Regular"/>
              </a:rPr>
              <a:t>Let’s do some quick reviewing. T also covered this topic. So here I just want to show you how to implement it using r script. </a:t>
            </a:r>
          </a:p>
          <a:p>
            <a:r>
              <a:rPr lang="en-US" altLang="zh-CN" sz="1800" b="0" i="0" dirty="0">
                <a:solidFill>
                  <a:srgbClr val="242021"/>
                </a:solidFill>
                <a:effectLst/>
                <a:latin typeface="Lato-Regular"/>
              </a:rPr>
              <a:t>From week3 and today’s content, you also know, if we want to apply the ML algorithm to the dataset, we need to divide our dataset into training and testing datasets. For some more complex ones, we may also need an additional one for validating.  So here, basically, we do the re-sampling from the whole dataset to get training and testing part, we do not want to lose any features or information from the big picture, in other words, we want the training dataset is an unbiased sampling of, the whole dataset </a:t>
            </a:r>
          </a:p>
        </p:txBody>
      </p:sp>
      <p:sp>
        <p:nvSpPr>
          <p:cNvPr id="4" name="Slide Number Placeholder 3"/>
          <p:cNvSpPr>
            <a:spLocks noGrp="1"/>
          </p:cNvSpPr>
          <p:nvPr>
            <p:ph type="sldNum" sz="quarter" idx="5"/>
          </p:nvPr>
        </p:nvSpPr>
        <p:spPr/>
        <p:txBody>
          <a:bodyPr/>
          <a:lstStyle/>
          <a:p>
            <a:fld id="{C149EEB9-1E5D-4336-B1B3-152F63E4D131}" type="slidenum">
              <a:rPr lang="en-US" smtClean="0"/>
              <a:t>2</a:t>
            </a:fld>
            <a:endParaRPr lang="en-US"/>
          </a:p>
        </p:txBody>
      </p:sp>
    </p:spTree>
    <p:extLst>
      <p:ext uri="{BB962C8B-B14F-4D97-AF65-F5344CB8AC3E}">
        <p14:creationId xmlns:p14="http://schemas.microsoft.com/office/powerpoint/2010/main" val="3990908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dirty="0">
                <a:solidFill>
                  <a:srgbClr val="242021"/>
                </a:solidFill>
                <a:effectLst/>
                <a:latin typeface="Lato-Regular"/>
              </a:rPr>
              <a:t>Go back to R script, Using hist() function to check T also covered this topic. So here I just want to show you how to implement it using r script. </a:t>
            </a:r>
          </a:p>
        </p:txBody>
      </p:sp>
      <p:sp>
        <p:nvSpPr>
          <p:cNvPr id="4" name="Slide Number Placeholder 3"/>
          <p:cNvSpPr>
            <a:spLocks noGrp="1"/>
          </p:cNvSpPr>
          <p:nvPr>
            <p:ph type="sldNum" sz="quarter" idx="5"/>
          </p:nvPr>
        </p:nvSpPr>
        <p:spPr/>
        <p:txBody>
          <a:bodyPr/>
          <a:lstStyle/>
          <a:p>
            <a:fld id="{C149EEB9-1E5D-4336-B1B3-152F63E4D131}" type="slidenum">
              <a:rPr lang="en-US" smtClean="0"/>
              <a:t>3</a:t>
            </a:fld>
            <a:endParaRPr lang="en-US"/>
          </a:p>
        </p:txBody>
      </p:sp>
    </p:spTree>
    <p:extLst>
      <p:ext uri="{BB962C8B-B14F-4D97-AF65-F5344CB8AC3E}">
        <p14:creationId xmlns:p14="http://schemas.microsoft.com/office/powerpoint/2010/main" val="834508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dirty="0">
                <a:solidFill>
                  <a:srgbClr val="242021"/>
                </a:solidFill>
                <a:effectLst/>
                <a:latin typeface="Lato-Regular"/>
              </a:rPr>
              <a:t>After having data, we need to exam the distribution of our variables.  Before talking about transformation methods, I want to emphasize why we want the error been normally distributed. There are two reasons given here. </a:t>
            </a:r>
          </a:p>
          <a:p>
            <a:r>
              <a:rPr lang="en-US" altLang="zh-CN" sz="1800" b="0" i="0" dirty="0">
                <a:solidFill>
                  <a:srgbClr val="242021"/>
                </a:solidFill>
                <a:effectLst/>
                <a:latin typeface="Lato-Regular"/>
              </a:rPr>
              <a:t>We certainly do not want our model to capture the random process, because it varies from sample to sample</a:t>
            </a:r>
          </a:p>
        </p:txBody>
      </p:sp>
      <p:sp>
        <p:nvSpPr>
          <p:cNvPr id="4" name="Slide Number Placeholder 3"/>
          <p:cNvSpPr>
            <a:spLocks noGrp="1"/>
          </p:cNvSpPr>
          <p:nvPr>
            <p:ph type="sldNum" sz="quarter" idx="5"/>
          </p:nvPr>
        </p:nvSpPr>
        <p:spPr/>
        <p:txBody>
          <a:bodyPr/>
          <a:lstStyle/>
          <a:p>
            <a:fld id="{C149EEB9-1E5D-4336-B1B3-152F63E4D131}" type="slidenum">
              <a:rPr lang="en-US" smtClean="0"/>
              <a:t>4</a:t>
            </a:fld>
            <a:endParaRPr lang="en-US"/>
          </a:p>
        </p:txBody>
      </p:sp>
    </p:spTree>
    <p:extLst>
      <p:ext uri="{BB962C8B-B14F-4D97-AF65-F5344CB8AC3E}">
        <p14:creationId xmlns:p14="http://schemas.microsoft.com/office/powerpoint/2010/main" val="2719783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dirty="0">
                <a:solidFill>
                  <a:srgbClr val="242021"/>
                </a:solidFill>
                <a:effectLst/>
                <a:latin typeface="Lato-Regular"/>
              </a:rPr>
              <a:t>Back to R</a:t>
            </a:r>
          </a:p>
        </p:txBody>
      </p:sp>
      <p:sp>
        <p:nvSpPr>
          <p:cNvPr id="4" name="Slide Number Placeholder 3"/>
          <p:cNvSpPr>
            <a:spLocks noGrp="1"/>
          </p:cNvSpPr>
          <p:nvPr>
            <p:ph type="sldNum" sz="quarter" idx="5"/>
          </p:nvPr>
        </p:nvSpPr>
        <p:spPr/>
        <p:txBody>
          <a:bodyPr/>
          <a:lstStyle/>
          <a:p>
            <a:fld id="{C149EEB9-1E5D-4336-B1B3-152F63E4D131}" type="slidenum">
              <a:rPr lang="en-US" smtClean="0"/>
              <a:t>5</a:t>
            </a:fld>
            <a:endParaRPr lang="en-US"/>
          </a:p>
        </p:txBody>
      </p:sp>
    </p:spTree>
    <p:extLst>
      <p:ext uri="{BB962C8B-B14F-4D97-AF65-F5344CB8AC3E}">
        <p14:creationId xmlns:p14="http://schemas.microsoft.com/office/powerpoint/2010/main" val="3399272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dirty="0">
                <a:solidFill>
                  <a:srgbClr val="242021"/>
                </a:solidFill>
                <a:effectLst/>
                <a:latin typeface="Lato-Regular"/>
              </a:rPr>
              <a:t>Back to R</a:t>
            </a:r>
          </a:p>
        </p:txBody>
      </p:sp>
      <p:sp>
        <p:nvSpPr>
          <p:cNvPr id="4" name="Slide Number Placeholder 3"/>
          <p:cNvSpPr>
            <a:spLocks noGrp="1"/>
          </p:cNvSpPr>
          <p:nvPr>
            <p:ph type="sldNum" sz="quarter" idx="5"/>
          </p:nvPr>
        </p:nvSpPr>
        <p:spPr/>
        <p:txBody>
          <a:bodyPr/>
          <a:lstStyle/>
          <a:p>
            <a:fld id="{C149EEB9-1E5D-4336-B1B3-152F63E4D131}" type="slidenum">
              <a:rPr lang="en-US" smtClean="0"/>
              <a:t>6</a:t>
            </a:fld>
            <a:endParaRPr lang="en-US"/>
          </a:p>
        </p:txBody>
      </p:sp>
    </p:spTree>
    <p:extLst>
      <p:ext uri="{BB962C8B-B14F-4D97-AF65-F5344CB8AC3E}">
        <p14:creationId xmlns:p14="http://schemas.microsoft.com/office/powerpoint/2010/main" val="3497752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dirty="0">
                <a:solidFill>
                  <a:srgbClr val="242021"/>
                </a:solidFill>
                <a:effectLst/>
                <a:latin typeface="Lato-Regular"/>
              </a:rPr>
              <a:t>Back to R</a:t>
            </a:r>
          </a:p>
        </p:txBody>
      </p:sp>
      <p:sp>
        <p:nvSpPr>
          <p:cNvPr id="4" name="Slide Number Placeholder 3"/>
          <p:cNvSpPr>
            <a:spLocks noGrp="1"/>
          </p:cNvSpPr>
          <p:nvPr>
            <p:ph type="sldNum" sz="quarter" idx="5"/>
          </p:nvPr>
        </p:nvSpPr>
        <p:spPr/>
        <p:txBody>
          <a:bodyPr/>
          <a:lstStyle/>
          <a:p>
            <a:fld id="{C149EEB9-1E5D-4336-B1B3-152F63E4D131}" type="slidenum">
              <a:rPr lang="en-US" smtClean="0"/>
              <a:t>7</a:t>
            </a:fld>
            <a:endParaRPr lang="en-US"/>
          </a:p>
        </p:txBody>
      </p:sp>
    </p:spTree>
    <p:extLst>
      <p:ext uri="{BB962C8B-B14F-4D97-AF65-F5344CB8AC3E}">
        <p14:creationId xmlns:p14="http://schemas.microsoft.com/office/powerpoint/2010/main" val="1254025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dirty="0">
                <a:solidFill>
                  <a:srgbClr val="242021"/>
                </a:solidFill>
                <a:effectLst/>
                <a:latin typeface="Lato-Regular"/>
              </a:rPr>
              <a:t>I believe both of you are very familiar with KNN methods now after week3 lecture, and I would briefly talk about what is tree-based model and what it could do,</a:t>
            </a:r>
            <a:r>
              <a:rPr lang="zh-CN" altLang="en-US" sz="1800" b="0" i="0" dirty="0">
                <a:solidFill>
                  <a:srgbClr val="242021"/>
                </a:solidFill>
                <a:effectLst/>
                <a:latin typeface="Lato-Regular"/>
              </a:rPr>
              <a:t> </a:t>
            </a:r>
            <a:r>
              <a:rPr lang="en-US" altLang="zh-CN" sz="1800" b="0" i="0" dirty="0">
                <a:solidFill>
                  <a:srgbClr val="242021"/>
                </a:solidFill>
                <a:effectLst/>
                <a:latin typeface="Lato-Regular"/>
              </a:rPr>
              <a:t>I think this figure illustrates how to make a simple decision tree in detail. Set the height and weight as our independent variables and Y here, maybe age as our dependent variable.</a:t>
            </a:r>
          </a:p>
        </p:txBody>
      </p:sp>
      <p:sp>
        <p:nvSpPr>
          <p:cNvPr id="4" name="Slide Number Placeholder 3"/>
          <p:cNvSpPr>
            <a:spLocks noGrp="1"/>
          </p:cNvSpPr>
          <p:nvPr>
            <p:ph type="sldNum" sz="quarter" idx="5"/>
          </p:nvPr>
        </p:nvSpPr>
        <p:spPr/>
        <p:txBody>
          <a:bodyPr/>
          <a:lstStyle/>
          <a:p>
            <a:fld id="{C149EEB9-1E5D-4336-B1B3-152F63E4D131}" type="slidenum">
              <a:rPr lang="en-US" smtClean="0"/>
              <a:t>8</a:t>
            </a:fld>
            <a:endParaRPr lang="en-US"/>
          </a:p>
        </p:txBody>
      </p:sp>
    </p:spTree>
    <p:extLst>
      <p:ext uri="{BB962C8B-B14F-4D97-AF65-F5344CB8AC3E}">
        <p14:creationId xmlns:p14="http://schemas.microsoft.com/office/powerpoint/2010/main" val="602649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dirty="0">
                <a:solidFill>
                  <a:srgbClr val="242021"/>
                </a:solidFill>
                <a:effectLst/>
                <a:latin typeface="Lato-Regular"/>
              </a:rPr>
              <a:t>T also covered what is bootstrap in today’s lecture, What I told you here is a very general concepts about tree-based model, just want to give an idea what it is. As the trade-off between accuracy and training time, We applied the bagging tree algorithm in the sample script Go back to R.</a:t>
            </a:r>
          </a:p>
        </p:txBody>
      </p:sp>
      <p:sp>
        <p:nvSpPr>
          <p:cNvPr id="4" name="Slide Number Placeholder 3"/>
          <p:cNvSpPr>
            <a:spLocks noGrp="1"/>
          </p:cNvSpPr>
          <p:nvPr>
            <p:ph type="sldNum" sz="quarter" idx="5"/>
          </p:nvPr>
        </p:nvSpPr>
        <p:spPr/>
        <p:txBody>
          <a:bodyPr/>
          <a:lstStyle/>
          <a:p>
            <a:fld id="{C149EEB9-1E5D-4336-B1B3-152F63E4D131}" type="slidenum">
              <a:rPr lang="en-US" smtClean="0"/>
              <a:t>9</a:t>
            </a:fld>
            <a:endParaRPr lang="en-US"/>
          </a:p>
        </p:txBody>
      </p:sp>
    </p:spTree>
    <p:extLst>
      <p:ext uri="{BB962C8B-B14F-4D97-AF65-F5344CB8AC3E}">
        <p14:creationId xmlns:p14="http://schemas.microsoft.com/office/powerpoint/2010/main" val="34631429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Emblem">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109224" y="585894"/>
            <a:ext cx="1973552" cy="1973552"/>
          </a:xfrm>
          <a:prstGeom prst="rect">
            <a:avLst/>
          </a:prstGeom>
        </p:spPr>
      </p:pic>
    </p:spTree>
    <p:extLst>
      <p:ext uri="{BB962C8B-B14F-4D97-AF65-F5344CB8AC3E}">
        <p14:creationId xmlns:p14="http://schemas.microsoft.com/office/powerpoint/2010/main" val="2664792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Monogram 2 Color">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110934" y="585894"/>
            <a:ext cx="1970131" cy="1973552"/>
          </a:xfrm>
          <a:prstGeom prst="rect">
            <a:avLst/>
          </a:prstGeom>
        </p:spPr>
      </p:pic>
    </p:spTree>
    <p:extLst>
      <p:ext uri="{BB962C8B-B14F-4D97-AF65-F5344CB8AC3E}">
        <p14:creationId xmlns:p14="http://schemas.microsoft.com/office/powerpoint/2010/main" val="2011464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Monogram Orang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110934" y="585894"/>
            <a:ext cx="1970131" cy="1973551"/>
          </a:xfrm>
          <a:prstGeom prst="rect">
            <a:avLst/>
          </a:prstGeom>
        </p:spPr>
      </p:pic>
    </p:spTree>
    <p:extLst>
      <p:ext uri="{BB962C8B-B14F-4D97-AF65-F5344CB8AC3E}">
        <p14:creationId xmlns:p14="http://schemas.microsoft.com/office/powerpoint/2010/main" val="2013388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Monogram Wordmark">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75897" y="205964"/>
            <a:ext cx="5240206" cy="2096081"/>
          </a:xfrm>
          <a:prstGeom prst="rect">
            <a:avLst/>
          </a:prstGeom>
        </p:spPr>
      </p:pic>
    </p:spTree>
    <p:extLst>
      <p:ext uri="{BB962C8B-B14F-4D97-AF65-F5344CB8AC3E}">
        <p14:creationId xmlns:p14="http://schemas.microsoft.com/office/powerpoint/2010/main" val="187138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Wordmark Footer">
    <p:spTree>
      <p:nvGrpSpPr>
        <p:cNvPr id="1" name=""/>
        <p:cNvGrpSpPr/>
        <p:nvPr/>
      </p:nvGrpSpPr>
      <p:grpSpPr>
        <a:xfrm>
          <a:off x="0" y="0"/>
          <a:ext cx="0" cy="0"/>
          <a:chOff x="0" y="0"/>
          <a:chExt cx="0" cy="0"/>
        </a:xfrm>
      </p:grpSpPr>
      <p:sp>
        <p:nvSpPr>
          <p:cNvPr id="7" name="Rectangle 6"/>
          <p:cNvSpPr/>
          <p:nvPr userDrawn="1"/>
        </p:nvSpPr>
        <p:spPr>
          <a:xfrm>
            <a:off x="0" y="6228863"/>
            <a:ext cx="12192000" cy="6201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579419"/>
            <a:ext cx="10515600" cy="43620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4038600" y="6461729"/>
            <a:ext cx="7315200" cy="190307"/>
          </a:xfrm>
        </p:spPr>
        <p:txBody>
          <a:bodyPr rIns="0"/>
          <a:lstStyle>
            <a:lvl1pPr>
              <a:defRPr>
                <a:solidFill>
                  <a:schemeClr val="bg1"/>
                </a:solidFill>
              </a:defRPr>
            </a:lvl1pPr>
          </a:lstStyle>
          <a:p>
            <a:r>
              <a:rPr lang="en-US" dirty="0"/>
              <a:t>Unit Name Here [Go to Insert/Header and Footer in the top toolbar to change the footer text; also to add or remove Slide Number]</a:t>
            </a:r>
          </a:p>
        </p:txBody>
      </p:sp>
      <p:sp>
        <p:nvSpPr>
          <p:cNvPr id="6" name="Slide Number Placeholder 5"/>
          <p:cNvSpPr>
            <a:spLocks noGrp="1"/>
          </p:cNvSpPr>
          <p:nvPr>
            <p:ph type="sldNum" sz="quarter" idx="12"/>
          </p:nvPr>
        </p:nvSpPr>
        <p:spPr>
          <a:xfrm>
            <a:off x="11353800" y="6464043"/>
            <a:ext cx="358140" cy="190307"/>
          </a:xfrm>
        </p:spPr>
        <p:txBody>
          <a:bodyPr/>
          <a:lstStyle>
            <a:lvl1pPr>
              <a:defRPr>
                <a:solidFill>
                  <a:schemeClr val="bg1"/>
                </a:solidFill>
              </a:defRPr>
            </a:lvl1pPr>
          </a:lstStyle>
          <a:p>
            <a:fld id="{C68DACDF-E1A9-A04C-A5FF-FC2443684BF5}" type="slidenum">
              <a:rPr lang="en-US" smtClean="0"/>
              <a:pPr/>
              <a:t>‹#›</a:t>
            </a:fld>
            <a:endParaRPr lang="en-US" dirty="0"/>
          </a:p>
        </p:txBody>
      </p:sp>
      <p:cxnSp>
        <p:nvCxnSpPr>
          <p:cNvPr id="8" name="Straight Connector 7"/>
          <p:cNvCxnSpPr/>
          <p:nvPr userDrawn="1"/>
        </p:nvCxnSpPr>
        <p:spPr>
          <a:xfrm>
            <a:off x="0" y="6138438"/>
            <a:ext cx="121920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9225" y="6228863"/>
            <a:ext cx="3432175" cy="600320"/>
          </a:xfrm>
          <a:prstGeom prst="rect">
            <a:avLst/>
          </a:prstGeom>
        </p:spPr>
      </p:pic>
    </p:spTree>
    <p:extLst>
      <p:ext uri="{BB962C8B-B14F-4D97-AF65-F5344CB8AC3E}">
        <p14:creationId xmlns:p14="http://schemas.microsoft.com/office/powerpoint/2010/main" val="1065862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ircle Foot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774E77A-F3AF-2642-9310-AD4C753862B7}"/>
              </a:ext>
            </a:extLst>
          </p:cNvPr>
          <p:cNvSpPr/>
          <p:nvPr userDrawn="1"/>
        </p:nvSpPr>
        <p:spPr>
          <a:xfrm>
            <a:off x="0" y="6228863"/>
            <a:ext cx="12192000" cy="6201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cxnSp>
        <p:nvCxnSpPr>
          <p:cNvPr id="10" name="Straight Connector 9">
            <a:extLst>
              <a:ext uri="{FF2B5EF4-FFF2-40B4-BE49-F238E27FC236}">
                <a16:creationId xmlns:a16="http://schemas.microsoft.com/office/drawing/2014/main" id="{11B1F3F2-2AC7-B443-8B2E-4E2C0AEEA1A6}"/>
              </a:ext>
            </a:extLst>
          </p:cNvPr>
          <p:cNvCxnSpPr/>
          <p:nvPr userDrawn="1"/>
        </p:nvCxnSpPr>
        <p:spPr>
          <a:xfrm>
            <a:off x="0" y="6138438"/>
            <a:ext cx="121920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4038600" y="6461729"/>
            <a:ext cx="7315200" cy="190307"/>
          </a:xfrm>
        </p:spPr>
        <p:txBody>
          <a:bodyPr rIns="0"/>
          <a:lstStyle>
            <a:lvl1pPr>
              <a:defRPr>
                <a:solidFill>
                  <a:schemeClr val="bg1"/>
                </a:solidFill>
              </a:defRPr>
            </a:lvl1pPr>
          </a:lstStyle>
          <a:p>
            <a:r>
              <a:rPr lang="en-US" dirty="0"/>
              <a:t>Unit Name Here [Go to Insert/Header and Footer in the top toolbar to change the footer text; also to add or remove Slide Number]</a:t>
            </a:r>
          </a:p>
        </p:txBody>
      </p:sp>
      <p:sp>
        <p:nvSpPr>
          <p:cNvPr id="5" name="Slide Number Placeholder 4"/>
          <p:cNvSpPr>
            <a:spLocks noGrp="1"/>
          </p:cNvSpPr>
          <p:nvPr>
            <p:ph type="sldNum" sz="quarter" idx="12"/>
          </p:nvPr>
        </p:nvSpPr>
        <p:spPr>
          <a:xfrm>
            <a:off x="11353800" y="6461729"/>
            <a:ext cx="356616" cy="190307"/>
          </a:xfrm>
        </p:spPr>
        <p:txBody>
          <a:bodyPr/>
          <a:lstStyle>
            <a:lvl1pPr>
              <a:defRPr>
                <a:solidFill>
                  <a:schemeClr val="bg1"/>
                </a:solidFill>
              </a:defRPr>
            </a:lvl1pPr>
          </a:lstStyle>
          <a:p>
            <a:fld id="{C68DACDF-E1A9-A04C-A5FF-FC2443684BF5}"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93552" y="6303180"/>
            <a:ext cx="471466" cy="471466"/>
          </a:xfrm>
          <a:prstGeom prst="rect">
            <a:avLst/>
          </a:prstGeom>
        </p:spPr>
      </p:pic>
      <p:sp>
        <p:nvSpPr>
          <p:cNvPr id="12" name="Content Placeholder 11">
            <a:extLst>
              <a:ext uri="{FF2B5EF4-FFF2-40B4-BE49-F238E27FC236}">
                <a16:creationId xmlns:a16="http://schemas.microsoft.com/office/drawing/2014/main" id="{2864F1B8-AFCD-9B4D-A310-FC0F8BAA1D91}"/>
              </a:ext>
            </a:extLst>
          </p:cNvPr>
          <p:cNvSpPr>
            <a:spLocks noGrp="1"/>
          </p:cNvSpPr>
          <p:nvPr>
            <p:ph sz="quarter" idx="13"/>
          </p:nvPr>
        </p:nvSpPr>
        <p:spPr>
          <a:xfrm>
            <a:off x="838200" y="1565566"/>
            <a:ext cx="10515600" cy="42113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3456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solidFill>
                  <a:schemeClr val="bg2">
                    <a:lumMod val="75000"/>
                  </a:schemeClr>
                </a:solidFill>
              </a:defRPr>
            </a:lvl1pPr>
          </a:lstStyle>
          <a:p>
            <a:r>
              <a:rPr lang="en-US"/>
              <a:t>Unit Name Here [Go to Insert/Header and Footer in the top toolbar to change the footer text; also to add or remove Slide Number]</a:t>
            </a:r>
          </a:p>
        </p:txBody>
      </p:sp>
      <p:sp>
        <p:nvSpPr>
          <p:cNvPr id="4" name="Slide Number Placeholder 3"/>
          <p:cNvSpPr>
            <a:spLocks noGrp="1"/>
          </p:cNvSpPr>
          <p:nvPr>
            <p:ph type="sldNum" sz="quarter" idx="12"/>
          </p:nvPr>
        </p:nvSpPr>
        <p:spPr/>
        <p:txBody>
          <a:bodyPr/>
          <a:lstStyle>
            <a:lvl1pPr>
              <a:defRPr>
                <a:solidFill>
                  <a:schemeClr val="bg2">
                    <a:lumMod val="75000"/>
                  </a:schemeClr>
                </a:solidFill>
              </a:defRPr>
            </a:lvl1pPr>
          </a:lstStyle>
          <a:p>
            <a:fld id="{C68DACDF-E1A9-A04C-A5FF-FC2443684B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Header">
    <p:bg>
      <p:bgPr>
        <a:gradFill>
          <a:gsLst>
            <a:gs pos="0">
              <a:schemeClr val="accent4">
                <a:lumMod val="63000"/>
                <a:lumOff val="37000"/>
              </a:schemeClr>
            </a:gs>
            <a:gs pos="76000">
              <a:schemeClr val="accent1"/>
            </a:gs>
          </a:gsLst>
          <a:path path="circle">
            <a:fillToRect l="100000" t="100000"/>
          </a:path>
        </a:gra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A1FD6F9-D212-2E42-B64E-F33E6A95F59D}"/>
              </a:ext>
            </a:extLst>
          </p:cNvPr>
          <p:cNvSpPr>
            <a:spLocks noGrp="1"/>
          </p:cNvSpPr>
          <p:nvPr>
            <p:ph type="pic" sz="quarter" idx="15"/>
          </p:nvPr>
        </p:nvSpPr>
        <p:spPr>
          <a:xfrm>
            <a:off x="0" y="0"/>
            <a:ext cx="12192000" cy="6858000"/>
          </a:xfrm>
        </p:spPr>
        <p:txBody>
          <a:bodyPr/>
          <a:lstStyle/>
          <a:p>
            <a:endParaRPr lang="en-US"/>
          </a:p>
        </p:txBody>
      </p:sp>
      <p:sp>
        <p:nvSpPr>
          <p:cNvPr id="2" name="Title 1"/>
          <p:cNvSpPr>
            <a:spLocks noGrp="1"/>
          </p:cNvSpPr>
          <p:nvPr>
            <p:ph type="title"/>
          </p:nvPr>
        </p:nvSpPr>
        <p:spPr>
          <a:xfrm>
            <a:off x="899673" y="1905001"/>
            <a:ext cx="10375675" cy="2225262"/>
          </a:xfrm>
        </p:spPr>
        <p:txBody>
          <a:bodyPr anchor="ctr"/>
          <a:lstStyle>
            <a:lvl1pPr>
              <a:defRPr sz="5500">
                <a:solidFill>
                  <a:schemeClr val="bg1"/>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899605" y="4620890"/>
            <a:ext cx="10377927" cy="1415772"/>
          </a:xfrm>
        </p:spPr>
        <p:txBody>
          <a:bodyPr>
            <a:noAutofit/>
          </a:bodyPr>
          <a:lstStyle>
            <a:lvl1pPr marL="0" indent="0">
              <a:lnSpc>
                <a:spcPct val="95000"/>
              </a:lnSpc>
              <a:spcAft>
                <a:spcPts val="0"/>
              </a:spcAft>
              <a:buFont typeface="Arial" panose="020B0604020202020204" pitchFamily="34" charset="0"/>
              <a:buChar char="​"/>
              <a:defRPr sz="2200" b="0" i="0">
                <a:solidFill>
                  <a:schemeClr val="bg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904048" y="1732950"/>
            <a:ext cx="10373553"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490178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47914"/>
            <a:ext cx="10515600" cy="11575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579418"/>
            <a:ext cx="10515600" cy="459754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038600" y="6461729"/>
            <a:ext cx="7315200" cy="190307"/>
          </a:xfrm>
          <a:prstGeom prst="rect">
            <a:avLst/>
          </a:prstGeom>
        </p:spPr>
        <p:txBody>
          <a:bodyPr vert="horz" lIns="91440" tIns="45720" rIns="0" bIns="45720" rtlCol="0" anchor="ctr"/>
          <a:lstStyle>
            <a:lvl1pPr algn="r">
              <a:defRPr sz="900">
                <a:solidFill>
                  <a:schemeClr val="bg2">
                    <a:lumMod val="90000"/>
                  </a:schemeClr>
                </a:solidFill>
              </a:defRPr>
            </a:lvl1pPr>
          </a:lstStyle>
          <a:p>
            <a:r>
              <a:rPr lang="en-US"/>
              <a:t>Unit Name Here [Go to Insert/Header and Footer in the top toolbar to change the footer text; also to add or remove Slide Number]</a:t>
            </a:r>
            <a:endParaRPr lang="en-US" dirty="0"/>
          </a:p>
        </p:txBody>
      </p:sp>
      <p:sp>
        <p:nvSpPr>
          <p:cNvPr id="6" name="Slide Number Placeholder 5"/>
          <p:cNvSpPr>
            <a:spLocks noGrp="1"/>
          </p:cNvSpPr>
          <p:nvPr>
            <p:ph type="sldNum" sz="quarter" idx="4"/>
          </p:nvPr>
        </p:nvSpPr>
        <p:spPr>
          <a:xfrm>
            <a:off x="11353800" y="6461729"/>
            <a:ext cx="356616" cy="190307"/>
          </a:xfrm>
          <a:prstGeom prst="rect">
            <a:avLst/>
          </a:prstGeom>
        </p:spPr>
        <p:txBody>
          <a:bodyPr vert="horz" lIns="91440" tIns="45720" rIns="91440" bIns="45720" rtlCol="0" anchor="ctr"/>
          <a:lstStyle>
            <a:lvl1pPr algn="r">
              <a:defRPr sz="900">
                <a:solidFill>
                  <a:schemeClr val="bg2">
                    <a:lumMod val="90000"/>
                  </a:schemeClr>
                </a:solidFill>
              </a:defRPr>
            </a:lvl1pPr>
          </a:lstStyle>
          <a:p>
            <a:fld id="{C68DACDF-E1A9-A04C-A5FF-FC2443684BF5}" type="slidenum">
              <a:rPr lang="en-US" smtClean="0"/>
              <a:pPr/>
              <a:t>‹#›</a:t>
            </a:fld>
            <a:endParaRPr lang="en-US"/>
          </a:p>
        </p:txBody>
      </p:sp>
    </p:spTree>
    <p:extLst>
      <p:ext uri="{BB962C8B-B14F-4D97-AF65-F5344CB8AC3E}">
        <p14:creationId xmlns:p14="http://schemas.microsoft.com/office/powerpoint/2010/main" val="2624593944"/>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2" r:id="rId3"/>
    <p:sldLayoutId id="2147483673" r:id="rId4"/>
    <p:sldLayoutId id="2147483662" r:id="rId5"/>
    <p:sldLayoutId id="2147483666" r:id="rId6"/>
    <p:sldLayoutId id="2147483670" r:id="rId7"/>
    <p:sldLayoutId id="2147483675" r:id="rId8"/>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algn="ctr"/>
            <a:r>
              <a:rPr lang="en-US" sz="4400" dirty="0"/>
              <a:t>F</a:t>
            </a:r>
            <a:r>
              <a:rPr lang="en-US" altLang="zh-CN" sz="4400" dirty="0"/>
              <a:t>eature &amp; Target Engineering</a:t>
            </a:r>
            <a:endParaRPr lang="en-US" sz="4400" dirty="0"/>
          </a:p>
        </p:txBody>
      </p:sp>
      <p:sp>
        <p:nvSpPr>
          <p:cNvPr id="9" name="Text Placeholder 8"/>
          <p:cNvSpPr>
            <a:spLocks noGrp="1"/>
          </p:cNvSpPr>
          <p:nvPr>
            <p:ph type="body" sz="quarter" idx="14"/>
          </p:nvPr>
        </p:nvSpPr>
        <p:spPr/>
        <p:txBody>
          <a:bodyPr/>
          <a:lstStyle/>
          <a:p>
            <a:r>
              <a:rPr lang="en-US" dirty="0"/>
              <a:t>Y</a:t>
            </a:r>
            <a:r>
              <a:rPr lang="en-US" altLang="zh-CN" dirty="0"/>
              <a:t>alin Yang</a:t>
            </a:r>
            <a:endParaRPr lang="en-US" dirty="0"/>
          </a:p>
          <a:p>
            <a:pPr lvl="1"/>
            <a:r>
              <a:rPr lang="en-US" dirty="0"/>
              <a:t>D</a:t>
            </a:r>
            <a:r>
              <a:rPr lang="en-US" altLang="zh-CN" dirty="0"/>
              <a:t>octoral student</a:t>
            </a:r>
          </a:p>
          <a:p>
            <a:pPr lvl="1"/>
            <a:r>
              <a:rPr lang="en-US" altLang="zh-CN" dirty="0"/>
              <a:t>Geographic information science</a:t>
            </a:r>
          </a:p>
          <a:p>
            <a:pPr lvl="1"/>
            <a:endParaRPr lang="en-US" dirty="0"/>
          </a:p>
          <a:p>
            <a:pPr lvl="1"/>
            <a:endParaRPr lang="en-US" dirty="0"/>
          </a:p>
        </p:txBody>
      </p:sp>
      <p:pic>
        <p:nvPicPr>
          <p:cNvPr id="11" name="Picture 10">
            <a:extLst>
              <a:ext uri="{FF2B5EF4-FFF2-40B4-BE49-F238E27FC236}">
                <a16:creationId xmlns:a16="http://schemas.microsoft.com/office/drawing/2014/main" id="{583EF3AA-C5AC-9E4F-87B2-F0A90D2DA9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256" y="670560"/>
            <a:ext cx="5500718" cy="956647"/>
          </a:xfrm>
          <a:prstGeom prst="rect">
            <a:avLst/>
          </a:prstGeom>
        </p:spPr>
      </p:pic>
    </p:spTree>
    <p:extLst>
      <p:ext uri="{BB962C8B-B14F-4D97-AF65-F5344CB8AC3E}">
        <p14:creationId xmlns:p14="http://schemas.microsoft.com/office/powerpoint/2010/main" val="1650756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5D8426-6031-B145-B17F-0629561AEF7E}"/>
              </a:ext>
            </a:extLst>
          </p:cNvPr>
          <p:cNvSpPr>
            <a:spLocks noGrp="1"/>
          </p:cNvSpPr>
          <p:nvPr>
            <p:ph type="title"/>
          </p:nvPr>
        </p:nvSpPr>
        <p:spPr>
          <a:xfrm>
            <a:off x="0" y="0"/>
            <a:ext cx="10515600" cy="1157575"/>
          </a:xfrm>
        </p:spPr>
        <p:txBody>
          <a:bodyPr>
            <a:normAutofit/>
          </a:bodyPr>
          <a:lstStyle/>
          <a:p>
            <a:r>
              <a:rPr lang="en-US" altLang="zh-CN" sz="2900" dirty="0"/>
              <a:t>Feature Filtering</a:t>
            </a:r>
            <a:br>
              <a:rPr lang="en-US" altLang="zh-CN" dirty="0"/>
            </a:br>
            <a:endParaRPr lang="en-US" dirty="0"/>
          </a:p>
        </p:txBody>
      </p:sp>
      <p:sp>
        <p:nvSpPr>
          <p:cNvPr id="4" name="Footer Placeholder 3">
            <a:extLst>
              <a:ext uri="{FF2B5EF4-FFF2-40B4-BE49-F238E27FC236}">
                <a16:creationId xmlns:a16="http://schemas.microsoft.com/office/drawing/2014/main" id="{7E4D5C0E-B311-2D44-AD81-454B18803C39}"/>
              </a:ext>
            </a:extLst>
          </p:cNvPr>
          <p:cNvSpPr>
            <a:spLocks noGrp="1"/>
          </p:cNvSpPr>
          <p:nvPr>
            <p:ph type="ftr" sz="quarter" idx="11"/>
          </p:nvPr>
        </p:nvSpPr>
        <p:spPr/>
        <p:txBody>
          <a:bodyPr/>
          <a:lstStyle/>
          <a:p>
            <a:r>
              <a:rPr lang="en-US"/>
              <a:t>Y</a:t>
            </a:r>
            <a:r>
              <a:rPr lang="en-US" altLang="zh-CN"/>
              <a:t>alin Yang</a:t>
            </a:r>
            <a:endParaRPr lang="en-US" dirty="0"/>
          </a:p>
        </p:txBody>
      </p:sp>
      <p:sp>
        <p:nvSpPr>
          <p:cNvPr id="9" name="Slide Number Placeholder 8">
            <a:extLst>
              <a:ext uri="{FF2B5EF4-FFF2-40B4-BE49-F238E27FC236}">
                <a16:creationId xmlns:a16="http://schemas.microsoft.com/office/drawing/2014/main" id="{84ECC14E-7C9B-5442-A188-5B1450555ADF}"/>
              </a:ext>
            </a:extLst>
          </p:cNvPr>
          <p:cNvSpPr>
            <a:spLocks noGrp="1"/>
          </p:cNvSpPr>
          <p:nvPr>
            <p:ph type="sldNum" sz="quarter" idx="12"/>
          </p:nvPr>
        </p:nvSpPr>
        <p:spPr/>
        <p:txBody>
          <a:bodyPr/>
          <a:lstStyle/>
          <a:p>
            <a:fld id="{C68DACDF-E1A9-A04C-A5FF-FC2443684BF5}" type="slidenum">
              <a:rPr lang="en-US" smtClean="0"/>
              <a:pPr/>
              <a:t>10</a:t>
            </a:fld>
            <a:endParaRPr lang="en-US" dirty="0"/>
          </a:p>
        </p:txBody>
      </p:sp>
      <p:cxnSp>
        <p:nvCxnSpPr>
          <p:cNvPr id="3" name="Straight Connector 2">
            <a:extLst>
              <a:ext uri="{FF2B5EF4-FFF2-40B4-BE49-F238E27FC236}">
                <a16:creationId xmlns:a16="http://schemas.microsoft.com/office/drawing/2014/main" id="{639C5AE4-FC88-4788-84D0-D7DAB6993F20}"/>
              </a:ext>
            </a:extLst>
          </p:cNvPr>
          <p:cNvCxnSpPr>
            <a:cxnSpLocks/>
          </p:cNvCxnSpPr>
          <p:nvPr/>
        </p:nvCxnSpPr>
        <p:spPr>
          <a:xfrm>
            <a:off x="0" y="739044"/>
            <a:ext cx="12192000" cy="5674"/>
          </a:xfrm>
          <a:prstGeom prst="line">
            <a:avLst/>
          </a:prstGeom>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DC81477C-3360-4958-BEA9-9307B67F03D8}"/>
              </a:ext>
            </a:extLst>
          </p:cNvPr>
          <p:cNvSpPr txBox="1"/>
          <p:nvPr/>
        </p:nvSpPr>
        <p:spPr>
          <a:xfrm>
            <a:off x="120872" y="887720"/>
            <a:ext cx="5424734" cy="5858014"/>
          </a:xfrm>
          <a:prstGeom prst="rect">
            <a:avLst/>
          </a:prstGeom>
          <a:noFill/>
        </p:spPr>
        <p:txBody>
          <a:bodyPr wrap="square" rtlCol="0">
            <a:spAutoFit/>
          </a:bodyPr>
          <a:lstStyle/>
          <a:p>
            <a:pPr>
              <a:lnSpc>
                <a:spcPct val="150000"/>
              </a:lnSpc>
            </a:pPr>
            <a:r>
              <a:rPr lang="en-US" b="1" dirty="0">
                <a:latin typeface="Cambria" panose="02040503050406030204" pitchFamily="18" charset="0"/>
              </a:rPr>
              <a:t>Reduce the number of features (input variables)</a:t>
            </a:r>
          </a:p>
          <a:p>
            <a:pPr marL="285750" indent="-285750">
              <a:lnSpc>
                <a:spcPct val="150000"/>
              </a:lnSpc>
              <a:buFont typeface="Arial" panose="020B0604020202020204" pitchFamily="34" charset="0"/>
              <a:buChar char="•"/>
            </a:pPr>
            <a:r>
              <a:rPr lang="en-US" b="0" i="0" dirty="0">
                <a:effectLst/>
                <a:latin typeface="Source Sans Pro" panose="020B0503030403020204" pitchFamily="34" charset="0"/>
              </a:rPr>
              <a:t>Model becomes harder to interpret</a:t>
            </a:r>
          </a:p>
          <a:p>
            <a:pPr marL="285750" indent="-285750">
              <a:lnSpc>
                <a:spcPct val="150000"/>
              </a:lnSpc>
              <a:buFont typeface="Arial" panose="020B0604020202020204" pitchFamily="34" charset="0"/>
              <a:buChar char="•"/>
            </a:pPr>
            <a:r>
              <a:rPr lang="en-US" dirty="0">
                <a:latin typeface="Source Sans Pro" panose="020B0503030403020204" pitchFamily="34" charset="0"/>
              </a:rPr>
              <a:t>Costly to compute</a:t>
            </a:r>
          </a:p>
          <a:p>
            <a:pPr>
              <a:lnSpc>
                <a:spcPct val="150000"/>
              </a:lnSpc>
            </a:pPr>
            <a:endParaRPr lang="en-US" dirty="0">
              <a:solidFill>
                <a:srgbClr val="000000"/>
              </a:solidFill>
              <a:latin typeface="Calibri" panose="020F0502020204030204" pitchFamily="34" charset="0"/>
            </a:endParaRPr>
          </a:p>
          <a:p>
            <a:pPr>
              <a:lnSpc>
                <a:spcPct val="150000"/>
              </a:lnSpc>
            </a:pPr>
            <a:r>
              <a:rPr lang="en-US" b="1" dirty="0">
                <a:latin typeface="Cambria" panose="02040503050406030204" pitchFamily="18" charset="0"/>
              </a:rPr>
              <a:t>What kind of features should be eliminated</a:t>
            </a:r>
          </a:p>
          <a:p>
            <a:pPr marL="285750" indent="-285750">
              <a:lnSpc>
                <a:spcPct val="150000"/>
              </a:lnSpc>
              <a:buFont typeface="Arial" panose="020B0604020202020204" pitchFamily="34" charset="0"/>
              <a:buChar char="•"/>
            </a:pPr>
            <a:r>
              <a:rPr lang="en-US" b="0" i="0" dirty="0">
                <a:solidFill>
                  <a:srgbClr val="333333"/>
                </a:solidFill>
                <a:effectLst/>
                <a:latin typeface="Helvetica Neue"/>
              </a:rPr>
              <a:t>Zero and near-zero variance variables</a:t>
            </a:r>
          </a:p>
          <a:p>
            <a:pPr marL="742950" lvl="1" indent="-285750">
              <a:lnSpc>
                <a:spcPct val="150000"/>
              </a:lnSpc>
              <a:buFont typeface="Arial" panose="020B0604020202020204" pitchFamily="34" charset="0"/>
              <a:buChar char="•"/>
            </a:pPr>
            <a:r>
              <a:rPr lang="en-US" b="0" i="0" dirty="0">
                <a:solidFill>
                  <a:srgbClr val="333333"/>
                </a:solidFill>
                <a:effectLst/>
                <a:latin typeface="Helvetica Neue"/>
              </a:rPr>
              <a:t>The fraction of unique values over the sample size is low (say ≤10%).</a:t>
            </a:r>
          </a:p>
          <a:p>
            <a:pPr marL="742950" lvl="1" indent="-285750">
              <a:lnSpc>
                <a:spcPct val="150000"/>
              </a:lnSpc>
              <a:buFont typeface="Arial" panose="020B0604020202020204" pitchFamily="34" charset="0"/>
              <a:buChar char="•"/>
            </a:pPr>
            <a:r>
              <a:rPr lang="en-US" b="0" i="0" dirty="0">
                <a:solidFill>
                  <a:srgbClr val="333333"/>
                </a:solidFill>
                <a:effectLst/>
                <a:latin typeface="Helvetica Neue"/>
              </a:rPr>
              <a:t>The ratio of the frequency of the most prevalent value to the frequency of the second most prevalent value is large (say ≥20%).</a:t>
            </a:r>
          </a:p>
          <a:p>
            <a:pPr marL="742950" lvl="1" indent="-285750">
              <a:lnSpc>
                <a:spcPct val="150000"/>
              </a:lnSpc>
              <a:buFont typeface="Arial" panose="020B0604020202020204" pitchFamily="34" charset="0"/>
              <a:buChar char="•"/>
            </a:pPr>
            <a:endParaRPr lang="en-US" b="1" dirty="0">
              <a:latin typeface="Cambria" panose="02040503050406030204" pitchFamily="18" charset="0"/>
            </a:endParaRPr>
          </a:p>
          <a:p>
            <a:pPr>
              <a:lnSpc>
                <a:spcPct val="150000"/>
              </a:lnSpc>
            </a:pPr>
            <a:endParaRPr lang="en-US" dirty="0"/>
          </a:p>
        </p:txBody>
      </p:sp>
      <p:pic>
        <p:nvPicPr>
          <p:cNvPr id="3074" name="Picture 2" descr="Test set RMSE profiles when non-informative predictors are added.">
            <a:extLst>
              <a:ext uri="{FF2B5EF4-FFF2-40B4-BE49-F238E27FC236}">
                <a16:creationId xmlns:a16="http://schemas.microsoft.com/office/drawing/2014/main" id="{4C5C805B-5501-4A4E-8276-F998D1436E5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3244" y="943727"/>
            <a:ext cx="6655148" cy="232930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pact in model training time as non-informative predictors are added.">
            <a:extLst>
              <a:ext uri="{FF2B5EF4-FFF2-40B4-BE49-F238E27FC236}">
                <a16:creationId xmlns:a16="http://schemas.microsoft.com/office/drawing/2014/main" id="{FDFEFCA4-2DC5-417B-89B5-CE7F566E9A7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3243" y="3472038"/>
            <a:ext cx="6655149" cy="2329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538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5D8426-6031-B145-B17F-0629561AEF7E}"/>
              </a:ext>
            </a:extLst>
          </p:cNvPr>
          <p:cNvSpPr>
            <a:spLocks noGrp="1"/>
          </p:cNvSpPr>
          <p:nvPr>
            <p:ph type="title"/>
          </p:nvPr>
        </p:nvSpPr>
        <p:spPr>
          <a:xfrm>
            <a:off x="0" y="0"/>
            <a:ext cx="10515600" cy="1157575"/>
          </a:xfrm>
        </p:spPr>
        <p:txBody>
          <a:bodyPr>
            <a:normAutofit/>
          </a:bodyPr>
          <a:lstStyle/>
          <a:p>
            <a:pPr algn="l"/>
            <a:r>
              <a:rPr lang="en-US" sz="3200" dirty="0"/>
              <a:t>Numeric feature engineering (Feature scaling)</a:t>
            </a:r>
            <a:br>
              <a:rPr lang="en-US" sz="3200" dirty="0"/>
            </a:br>
            <a:endParaRPr lang="en-US" dirty="0"/>
          </a:p>
        </p:txBody>
      </p:sp>
      <p:sp>
        <p:nvSpPr>
          <p:cNvPr id="4" name="Footer Placeholder 3">
            <a:extLst>
              <a:ext uri="{FF2B5EF4-FFF2-40B4-BE49-F238E27FC236}">
                <a16:creationId xmlns:a16="http://schemas.microsoft.com/office/drawing/2014/main" id="{7E4D5C0E-B311-2D44-AD81-454B18803C39}"/>
              </a:ext>
            </a:extLst>
          </p:cNvPr>
          <p:cNvSpPr>
            <a:spLocks noGrp="1"/>
          </p:cNvSpPr>
          <p:nvPr>
            <p:ph type="ftr" sz="quarter" idx="11"/>
          </p:nvPr>
        </p:nvSpPr>
        <p:spPr/>
        <p:txBody>
          <a:bodyPr/>
          <a:lstStyle/>
          <a:p>
            <a:r>
              <a:rPr lang="en-US"/>
              <a:t>Y</a:t>
            </a:r>
            <a:r>
              <a:rPr lang="en-US" altLang="zh-CN"/>
              <a:t>alin Yang</a:t>
            </a:r>
            <a:endParaRPr lang="en-US" dirty="0"/>
          </a:p>
        </p:txBody>
      </p:sp>
      <p:sp>
        <p:nvSpPr>
          <p:cNvPr id="9" name="Slide Number Placeholder 8">
            <a:extLst>
              <a:ext uri="{FF2B5EF4-FFF2-40B4-BE49-F238E27FC236}">
                <a16:creationId xmlns:a16="http://schemas.microsoft.com/office/drawing/2014/main" id="{84ECC14E-7C9B-5442-A188-5B1450555ADF}"/>
              </a:ext>
            </a:extLst>
          </p:cNvPr>
          <p:cNvSpPr>
            <a:spLocks noGrp="1"/>
          </p:cNvSpPr>
          <p:nvPr>
            <p:ph type="sldNum" sz="quarter" idx="12"/>
          </p:nvPr>
        </p:nvSpPr>
        <p:spPr/>
        <p:txBody>
          <a:bodyPr/>
          <a:lstStyle/>
          <a:p>
            <a:fld id="{C68DACDF-E1A9-A04C-A5FF-FC2443684BF5}" type="slidenum">
              <a:rPr lang="en-US" smtClean="0"/>
              <a:pPr/>
              <a:t>11</a:t>
            </a:fld>
            <a:endParaRPr lang="en-US" dirty="0"/>
          </a:p>
        </p:txBody>
      </p:sp>
      <p:cxnSp>
        <p:nvCxnSpPr>
          <p:cNvPr id="3" name="Straight Connector 2">
            <a:extLst>
              <a:ext uri="{FF2B5EF4-FFF2-40B4-BE49-F238E27FC236}">
                <a16:creationId xmlns:a16="http://schemas.microsoft.com/office/drawing/2014/main" id="{639C5AE4-FC88-4788-84D0-D7DAB6993F20}"/>
              </a:ext>
            </a:extLst>
          </p:cNvPr>
          <p:cNvCxnSpPr>
            <a:cxnSpLocks/>
          </p:cNvCxnSpPr>
          <p:nvPr/>
        </p:nvCxnSpPr>
        <p:spPr>
          <a:xfrm>
            <a:off x="0" y="739044"/>
            <a:ext cx="12192000" cy="5674"/>
          </a:xfrm>
          <a:prstGeom prst="line">
            <a:avLst/>
          </a:prstGeom>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DC81477C-3360-4958-BEA9-9307B67F03D8}"/>
              </a:ext>
            </a:extLst>
          </p:cNvPr>
          <p:cNvSpPr txBox="1"/>
          <p:nvPr/>
        </p:nvSpPr>
        <p:spPr>
          <a:xfrm>
            <a:off x="393742" y="1400977"/>
            <a:ext cx="11404516" cy="3693319"/>
          </a:xfrm>
          <a:prstGeom prst="rect">
            <a:avLst/>
          </a:prstGeom>
        </p:spPr>
        <p:txBody>
          <a:bodyPr wrap="square" rtlCol="0">
            <a:spAutoFit/>
          </a:bodyPr>
          <a:lstStyle/>
          <a:p>
            <a:pPr algn="l"/>
            <a:r>
              <a:rPr lang="en-US" b="1" i="0" dirty="0">
                <a:solidFill>
                  <a:srgbClr val="333333"/>
                </a:solidFill>
                <a:effectLst/>
                <a:latin typeface="Helvetica Neue"/>
              </a:rPr>
              <a:t>Why we need Normalization and Standardization?</a:t>
            </a:r>
          </a:p>
          <a:p>
            <a:pPr algn="l"/>
            <a:endParaRPr lang="en-US" b="1" dirty="0">
              <a:solidFill>
                <a:srgbClr val="333333"/>
              </a:solidFill>
              <a:latin typeface="Helvetica Neue"/>
            </a:endParaRPr>
          </a:p>
          <a:p>
            <a:r>
              <a:rPr lang="en-US" b="1" i="0" dirty="0">
                <a:solidFill>
                  <a:srgbClr val="333333"/>
                </a:solidFill>
                <a:effectLst/>
                <a:latin typeface="poppins"/>
              </a:rPr>
              <a:t>Distance-Based Algorithms</a:t>
            </a:r>
          </a:p>
          <a:p>
            <a:endParaRPr lang="en-US" b="1" i="0" dirty="0">
              <a:solidFill>
                <a:srgbClr val="333333"/>
              </a:solidFill>
              <a:effectLst/>
              <a:latin typeface="poppins"/>
            </a:endParaRPr>
          </a:p>
          <a:p>
            <a:pPr marL="285750" indent="-285750" algn="just">
              <a:buFont typeface="Arial" panose="020B0604020202020204" pitchFamily="34" charset="0"/>
              <a:buChar char="•"/>
            </a:pPr>
            <a:r>
              <a:rPr lang="en-US" dirty="0">
                <a:latin typeface="Source Sans Pro" panose="020B0503030403020204" pitchFamily="34" charset="0"/>
              </a:rPr>
              <a:t>Distance algorithms like KNN, K-means, and SVM are most affected by the range of features. This is because behind the scenes they are </a:t>
            </a:r>
            <a:r>
              <a:rPr lang="en-US" b="1" dirty="0">
                <a:latin typeface="Source Sans Pro" panose="020B0503030403020204" pitchFamily="34" charset="0"/>
              </a:rPr>
              <a:t>using distances between data points to determine their similarity</a:t>
            </a:r>
            <a:r>
              <a:rPr lang="en-US" dirty="0">
                <a:latin typeface="Source Sans Pro" panose="020B0503030403020204" pitchFamily="34" charset="0"/>
              </a:rPr>
              <a:t>.</a:t>
            </a:r>
          </a:p>
          <a:p>
            <a:pPr marL="285750" indent="-285750" algn="just">
              <a:buFont typeface="Arial" panose="020B0604020202020204" pitchFamily="34" charset="0"/>
              <a:buChar char="•"/>
            </a:pPr>
            <a:r>
              <a:rPr lang="en-US" dirty="0">
                <a:latin typeface="Source Sans Pro" panose="020B0503030403020204" pitchFamily="34" charset="0"/>
              </a:rPr>
              <a:t>If all features have different scales, there is a chance that higher weightage is given to features with higher magnitude. This will impact the performance of the machine learning algorithm and obviously, </a:t>
            </a:r>
            <a:r>
              <a:rPr lang="en-US" b="1" dirty="0">
                <a:latin typeface="Source Sans Pro" panose="020B0503030403020204" pitchFamily="34" charset="0"/>
              </a:rPr>
              <a:t>we do not want our algorithm to be biased towards one feature.</a:t>
            </a:r>
          </a:p>
          <a:p>
            <a:pPr marL="285750" indent="-285750" algn="just">
              <a:buFont typeface="Arial" panose="020B0604020202020204" pitchFamily="34" charset="0"/>
              <a:buChar char="•"/>
            </a:pPr>
            <a:endParaRPr lang="en-US" b="1" dirty="0">
              <a:latin typeface="Source Sans Pro" panose="020B0503030403020204" pitchFamily="34" charset="0"/>
            </a:endParaRPr>
          </a:p>
          <a:p>
            <a:pPr algn="l"/>
            <a:r>
              <a:rPr lang="en-US" b="1" i="0" dirty="0">
                <a:solidFill>
                  <a:srgbClr val="333333"/>
                </a:solidFill>
                <a:effectLst/>
                <a:latin typeface="poppins"/>
              </a:rPr>
              <a:t>Tree-Based Algorithms</a:t>
            </a:r>
          </a:p>
          <a:p>
            <a:pPr algn="just"/>
            <a:endParaRPr lang="en-US" b="1" dirty="0">
              <a:latin typeface="Source Sans Pro" panose="020B0503030403020204" pitchFamily="34" charset="0"/>
            </a:endParaRPr>
          </a:p>
          <a:p>
            <a:pPr algn="just"/>
            <a:r>
              <a:rPr lang="en-US" dirty="0">
                <a:latin typeface="Source Sans Pro" panose="020B0503030403020204" pitchFamily="34" charset="0"/>
              </a:rPr>
              <a:t>Tree-based algorithms, on the other hand, are fairly insensitive to the scale of the features.</a:t>
            </a:r>
          </a:p>
        </p:txBody>
      </p:sp>
      <p:sp>
        <p:nvSpPr>
          <p:cNvPr id="10" name="Rectangle 2">
            <a:extLst>
              <a:ext uri="{FF2B5EF4-FFF2-40B4-BE49-F238E27FC236}">
                <a16:creationId xmlns:a16="http://schemas.microsoft.com/office/drawing/2014/main" id="{5E23C9DC-4A5C-44B9-8B8B-558BDDDBFF5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6603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5D8426-6031-B145-B17F-0629561AEF7E}"/>
              </a:ext>
            </a:extLst>
          </p:cNvPr>
          <p:cNvSpPr>
            <a:spLocks noGrp="1"/>
          </p:cNvSpPr>
          <p:nvPr>
            <p:ph type="title"/>
          </p:nvPr>
        </p:nvSpPr>
        <p:spPr>
          <a:xfrm>
            <a:off x="0" y="0"/>
            <a:ext cx="10515600" cy="1157575"/>
          </a:xfrm>
        </p:spPr>
        <p:txBody>
          <a:bodyPr>
            <a:normAutofit/>
          </a:bodyPr>
          <a:lstStyle/>
          <a:p>
            <a:pPr algn="l"/>
            <a:r>
              <a:rPr lang="en-US" sz="3200" dirty="0"/>
              <a:t>Numeric feature engineering (Feature scaling)</a:t>
            </a:r>
            <a:br>
              <a:rPr lang="en-US" sz="3200" dirty="0"/>
            </a:br>
            <a:endParaRPr lang="en-US" dirty="0"/>
          </a:p>
        </p:txBody>
      </p:sp>
      <p:sp>
        <p:nvSpPr>
          <p:cNvPr id="4" name="Footer Placeholder 3">
            <a:extLst>
              <a:ext uri="{FF2B5EF4-FFF2-40B4-BE49-F238E27FC236}">
                <a16:creationId xmlns:a16="http://schemas.microsoft.com/office/drawing/2014/main" id="{7E4D5C0E-B311-2D44-AD81-454B18803C39}"/>
              </a:ext>
            </a:extLst>
          </p:cNvPr>
          <p:cNvSpPr>
            <a:spLocks noGrp="1"/>
          </p:cNvSpPr>
          <p:nvPr>
            <p:ph type="ftr" sz="quarter" idx="11"/>
          </p:nvPr>
        </p:nvSpPr>
        <p:spPr/>
        <p:txBody>
          <a:bodyPr/>
          <a:lstStyle/>
          <a:p>
            <a:r>
              <a:rPr lang="en-US"/>
              <a:t>Y</a:t>
            </a:r>
            <a:r>
              <a:rPr lang="en-US" altLang="zh-CN"/>
              <a:t>alin Yang</a:t>
            </a:r>
            <a:endParaRPr lang="en-US" dirty="0"/>
          </a:p>
        </p:txBody>
      </p:sp>
      <p:sp>
        <p:nvSpPr>
          <p:cNvPr id="9" name="Slide Number Placeholder 8">
            <a:extLst>
              <a:ext uri="{FF2B5EF4-FFF2-40B4-BE49-F238E27FC236}">
                <a16:creationId xmlns:a16="http://schemas.microsoft.com/office/drawing/2014/main" id="{84ECC14E-7C9B-5442-A188-5B1450555ADF}"/>
              </a:ext>
            </a:extLst>
          </p:cNvPr>
          <p:cNvSpPr>
            <a:spLocks noGrp="1"/>
          </p:cNvSpPr>
          <p:nvPr>
            <p:ph type="sldNum" sz="quarter" idx="12"/>
          </p:nvPr>
        </p:nvSpPr>
        <p:spPr/>
        <p:txBody>
          <a:bodyPr/>
          <a:lstStyle/>
          <a:p>
            <a:fld id="{C68DACDF-E1A9-A04C-A5FF-FC2443684BF5}" type="slidenum">
              <a:rPr lang="en-US" smtClean="0"/>
              <a:pPr/>
              <a:t>12</a:t>
            </a:fld>
            <a:endParaRPr lang="en-US" dirty="0"/>
          </a:p>
        </p:txBody>
      </p:sp>
      <p:cxnSp>
        <p:nvCxnSpPr>
          <p:cNvPr id="3" name="Straight Connector 2">
            <a:extLst>
              <a:ext uri="{FF2B5EF4-FFF2-40B4-BE49-F238E27FC236}">
                <a16:creationId xmlns:a16="http://schemas.microsoft.com/office/drawing/2014/main" id="{639C5AE4-FC88-4788-84D0-D7DAB6993F20}"/>
              </a:ext>
            </a:extLst>
          </p:cNvPr>
          <p:cNvCxnSpPr>
            <a:cxnSpLocks/>
          </p:cNvCxnSpPr>
          <p:nvPr/>
        </p:nvCxnSpPr>
        <p:spPr>
          <a:xfrm>
            <a:off x="0" y="739044"/>
            <a:ext cx="12192000" cy="5674"/>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C81477C-3360-4958-BEA9-9307B67F03D8}"/>
                  </a:ext>
                </a:extLst>
              </p:cNvPr>
              <p:cNvSpPr txBox="1"/>
              <p:nvPr/>
            </p:nvSpPr>
            <p:spPr>
              <a:xfrm>
                <a:off x="128354" y="1157575"/>
                <a:ext cx="11404516" cy="4223336"/>
              </a:xfrm>
              <a:prstGeom prst="rect">
                <a:avLst/>
              </a:prstGeom>
            </p:spPr>
            <p:txBody>
              <a:bodyPr wrap="square" rtlCol="0">
                <a:spAutoFit/>
              </a:bodyPr>
              <a:lstStyle/>
              <a:p>
                <a:pPr algn="l"/>
                <a:r>
                  <a:rPr lang="en-US" b="1" i="0" dirty="0">
                    <a:solidFill>
                      <a:srgbClr val="333333"/>
                    </a:solidFill>
                    <a:effectLst/>
                    <a:latin typeface="Helvetica Neue"/>
                  </a:rPr>
                  <a:t>Normalization and Standardization</a:t>
                </a:r>
              </a:p>
              <a:p>
                <a:pPr algn="l"/>
                <a:endParaRPr lang="en-US" b="1" dirty="0">
                  <a:solidFill>
                    <a:srgbClr val="333333"/>
                  </a:solidFill>
                  <a:latin typeface="Helvetica Neue"/>
                </a:endParaRPr>
              </a:p>
              <a:p>
                <a:pPr marL="285750" indent="-285750">
                  <a:lnSpc>
                    <a:spcPct val="150000"/>
                  </a:lnSpc>
                  <a:buFont typeface="Arial" panose="020B0604020202020204" pitchFamily="34" charset="0"/>
                  <a:buChar char="•"/>
                </a:pPr>
                <a:r>
                  <a:rPr lang="en-US" dirty="0">
                    <a:latin typeface="Source Sans Pro" panose="020B0503030403020204" pitchFamily="34" charset="0"/>
                  </a:rPr>
                  <a:t>Normalization is a scaling technique in which values are shifted and rescaled so that they end up </a:t>
                </a:r>
                <a:r>
                  <a:rPr lang="en-US" b="1" dirty="0">
                    <a:latin typeface="Source Sans Pro" panose="020B0503030403020204" pitchFamily="34" charset="0"/>
                  </a:rPr>
                  <a:t>ranging between 0 and 1</a:t>
                </a:r>
                <a:r>
                  <a:rPr lang="en-US" dirty="0">
                    <a:latin typeface="Source Sans Pro" panose="020B0503030403020204" pitchFamily="34" charset="0"/>
                  </a:rPr>
                  <a:t>. It is also known as Min-Max scaling.</a:t>
                </a:r>
              </a:p>
              <a:p>
                <a:pPr algn="l"/>
                <a:endParaRPr lang="en-US" b="1" dirty="0">
                  <a:solidFill>
                    <a:srgbClr val="333333"/>
                  </a:solidFill>
                  <a:latin typeface="Helvetica Neue"/>
                </a:endParaRPr>
              </a:p>
              <a:p>
                <a:pPr algn="l"/>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𝑚𝑖𝑛</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𝑀𝑎𝑥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𝑚𝑖𝑛</m:t>
                              </m:r>
                            </m:sub>
                          </m:sSub>
                        </m:den>
                      </m:f>
                    </m:oMath>
                  </m:oMathPara>
                </a14:m>
                <a:endParaRPr lang="en-US" dirty="0"/>
              </a:p>
              <a:p>
                <a:pPr algn="l"/>
                <a:endParaRPr lang="en-US" dirty="0"/>
              </a:p>
              <a:p>
                <a:pPr marL="285750" indent="-285750" algn="l">
                  <a:buFont typeface="Arial" panose="020B0604020202020204" pitchFamily="34" charset="0"/>
                  <a:buChar char="•"/>
                </a:pPr>
                <a:r>
                  <a:rPr lang="en-US" dirty="0">
                    <a:latin typeface="Source Sans Pro" panose="020B0503030403020204" pitchFamily="34" charset="0"/>
                  </a:rPr>
                  <a:t>Standardization is another scaling technique where the values </a:t>
                </a:r>
                <a:r>
                  <a:rPr lang="en-US" b="1" dirty="0">
                    <a:latin typeface="Source Sans Pro" panose="020B0503030403020204" pitchFamily="34" charset="0"/>
                  </a:rPr>
                  <a:t>are centered around the mean with a unit standard deviation.</a:t>
                </a:r>
                <a:r>
                  <a:rPr lang="en-US" dirty="0">
                    <a:latin typeface="Source Sans Pro" panose="020B0503030403020204" pitchFamily="34" charset="0"/>
                  </a:rPr>
                  <a:t> This means that the mean of the attribute becomes zero and the resultant distribution has a unit standard deviation.</a:t>
                </a:r>
              </a:p>
              <a:p>
                <a:pPr marL="285750" indent="-285750" algn="l">
                  <a:buFont typeface="Arial" panose="020B0604020202020204" pitchFamily="34" charset="0"/>
                  <a:buChar char="•"/>
                </a:pPr>
                <a:endParaRPr lang="en-US" dirty="0">
                  <a:latin typeface="Source Sans Pro" panose="020B0503030403020204" pitchFamily="34" charset="0"/>
                </a:endParaRPr>
              </a:p>
              <a:p>
                <a:pPr algn="l"/>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𝜇</m:t>
                          </m:r>
                        </m:num>
                        <m:den>
                          <m:r>
                            <a:rPr lang="en-US" b="0" i="1" smtClean="0">
                              <a:latin typeface="Cambria Math" panose="02040503050406030204" pitchFamily="18" charset="0"/>
                            </a:rPr>
                            <m:t>𝜎</m:t>
                          </m:r>
                        </m:den>
                      </m:f>
                    </m:oMath>
                  </m:oMathPara>
                </a14:m>
                <a:endParaRPr lang="en-US" dirty="0">
                  <a:latin typeface="Source Sans Pro" panose="020B0503030403020204" pitchFamily="34" charset="0"/>
                </a:endParaRPr>
              </a:p>
            </p:txBody>
          </p:sp>
        </mc:Choice>
        <mc:Fallback xmlns="">
          <p:sp>
            <p:nvSpPr>
              <p:cNvPr id="5" name="TextBox 4">
                <a:extLst>
                  <a:ext uri="{FF2B5EF4-FFF2-40B4-BE49-F238E27FC236}">
                    <a16:creationId xmlns:a16="http://schemas.microsoft.com/office/drawing/2014/main" id="{DC81477C-3360-4958-BEA9-9307B67F03D8}"/>
                  </a:ext>
                </a:extLst>
              </p:cNvPr>
              <p:cNvSpPr txBox="1">
                <a:spLocks noRot="1" noChangeAspect="1" noMove="1" noResize="1" noEditPoints="1" noAdjustHandles="1" noChangeArrowheads="1" noChangeShapeType="1" noTextEdit="1"/>
              </p:cNvSpPr>
              <p:nvPr/>
            </p:nvSpPr>
            <p:spPr>
              <a:xfrm>
                <a:off x="128354" y="1157575"/>
                <a:ext cx="11404516" cy="4223336"/>
              </a:xfrm>
              <a:prstGeom prst="rect">
                <a:avLst/>
              </a:prstGeom>
              <a:blipFill>
                <a:blip r:embed="rId3"/>
                <a:stretch>
                  <a:fillRect l="-428" t="-866" r="-748"/>
                </a:stretch>
              </a:blipFill>
            </p:spPr>
            <p:txBody>
              <a:bodyPr/>
              <a:lstStyle/>
              <a:p>
                <a:r>
                  <a:rPr lang="en-US">
                    <a:noFill/>
                  </a:rPr>
                  <a:t> </a:t>
                </a:r>
              </a:p>
            </p:txBody>
          </p:sp>
        </mc:Fallback>
      </mc:AlternateContent>
      <p:sp>
        <p:nvSpPr>
          <p:cNvPr id="10" name="Rectangle 2">
            <a:extLst>
              <a:ext uri="{FF2B5EF4-FFF2-40B4-BE49-F238E27FC236}">
                <a16:creationId xmlns:a16="http://schemas.microsoft.com/office/drawing/2014/main" id="{5E23C9DC-4A5C-44B9-8B8B-558BDDDBFF5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8933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5D8426-6031-B145-B17F-0629561AEF7E}"/>
              </a:ext>
            </a:extLst>
          </p:cNvPr>
          <p:cNvSpPr>
            <a:spLocks noGrp="1"/>
          </p:cNvSpPr>
          <p:nvPr>
            <p:ph type="title"/>
          </p:nvPr>
        </p:nvSpPr>
        <p:spPr>
          <a:xfrm>
            <a:off x="0" y="0"/>
            <a:ext cx="10515600" cy="1157575"/>
          </a:xfrm>
        </p:spPr>
        <p:txBody>
          <a:bodyPr>
            <a:normAutofit/>
          </a:bodyPr>
          <a:lstStyle/>
          <a:p>
            <a:pPr algn="l"/>
            <a:r>
              <a:rPr lang="en-US" sz="2900" dirty="0"/>
              <a:t>Categorical feature engineering</a:t>
            </a:r>
            <a:br>
              <a:rPr lang="en-US" sz="2900" dirty="0"/>
            </a:br>
            <a:endParaRPr lang="en-US" sz="2900" dirty="0"/>
          </a:p>
        </p:txBody>
      </p:sp>
      <p:sp>
        <p:nvSpPr>
          <p:cNvPr id="4" name="Footer Placeholder 3">
            <a:extLst>
              <a:ext uri="{FF2B5EF4-FFF2-40B4-BE49-F238E27FC236}">
                <a16:creationId xmlns:a16="http://schemas.microsoft.com/office/drawing/2014/main" id="{7E4D5C0E-B311-2D44-AD81-454B18803C39}"/>
              </a:ext>
            </a:extLst>
          </p:cNvPr>
          <p:cNvSpPr>
            <a:spLocks noGrp="1"/>
          </p:cNvSpPr>
          <p:nvPr>
            <p:ph type="ftr" sz="quarter" idx="11"/>
          </p:nvPr>
        </p:nvSpPr>
        <p:spPr/>
        <p:txBody>
          <a:bodyPr/>
          <a:lstStyle/>
          <a:p>
            <a:r>
              <a:rPr lang="en-US"/>
              <a:t>Y</a:t>
            </a:r>
            <a:r>
              <a:rPr lang="en-US" altLang="zh-CN"/>
              <a:t>alin Yang</a:t>
            </a:r>
            <a:endParaRPr lang="en-US" dirty="0"/>
          </a:p>
        </p:txBody>
      </p:sp>
      <p:sp>
        <p:nvSpPr>
          <p:cNvPr id="9" name="Slide Number Placeholder 8">
            <a:extLst>
              <a:ext uri="{FF2B5EF4-FFF2-40B4-BE49-F238E27FC236}">
                <a16:creationId xmlns:a16="http://schemas.microsoft.com/office/drawing/2014/main" id="{84ECC14E-7C9B-5442-A188-5B1450555ADF}"/>
              </a:ext>
            </a:extLst>
          </p:cNvPr>
          <p:cNvSpPr>
            <a:spLocks noGrp="1"/>
          </p:cNvSpPr>
          <p:nvPr>
            <p:ph type="sldNum" sz="quarter" idx="12"/>
          </p:nvPr>
        </p:nvSpPr>
        <p:spPr/>
        <p:txBody>
          <a:bodyPr/>
          <a:lstStyle/>
          <a:p>
            <a:fld id="{C68DACDF-E1A9-A04C-A5FF-FC2443684BF5}" type="slidenum">
              <a:rPr lang="en-US" smtClean="0"/>
              <a:pPr/>
              <a:t>13</a:t>
            </a:fld>
            <a:endParaRPr lang="en-US" dirty="0"/>
          </a:p>
        </p:txBody>
      </p:sp>
      <p:cxnSp>
        <p:nvCxnSpPr>
          <p:cNvPr id="3" name="Straight Connector 2">
            <a:extLst>
              <a:ext uri="{FF2B5EF4-FFF2-40B4-BE49-F238E27FC236}">
                <a16:creationId xmlns:a16="http://schemas.microsoft.com/office/drawing/2014/main" id="{639C5AE4-FC88-4788-84D0-D7DAB6993F20}"/>
              </a:ext>
            </a:extLst>
          </p:cNvPr>
          <p:cNvCxnSpPr>
            <a:cxnSpLocks/>
          </p:cNvCxnSpPr>
          <p:nvPr/>
        </p:nvCxnSpPr>
        <p:spPr>
          <a:xfrm>
            <a:off x="0" y="739044"/>
            <a:ext cx="12192000" cy="5674"/>
          </a:xfrm>
          <a:prstGeom prst="line">
            <a:avLst/>
          </a:prstGeom>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DC81477C-3360-4958-BEA9-9307B67F03D8}"/>
              </a:ext>
            </a:extLst>
          </p:cNvPr>
          <p:cNvSpPr txBox="1"/>
          <p:nvPr/>
        </p:nvSpPr>
        <p:spPr>
          <a:xfrm>
            <a:off x="254247" y="1327206"/>
            <a:ext cx="11278623" cy="3970318"/>
          </a:xfrm>
          <a:prstGeom prst="rect">
            <a:avLst/>
          </a:prstGeom>
        </p:spPr>
        <p:txBody>
          <a:bodyPr wrap="square" rtlCol="0">
            <a:spAutoFit/>
          </a:bodyPr>
          <a:lstStyle/>
          <a:p>
            <a:pPr algn="l"/>
            <a:r>
              <a:rPr lang="en-US" dirty="0">
                <a:latin typeface="Source Sans Pro" panose="020B0503030403020204" pitchFamily="34" charset="0"/>
              </a:rPr>
              <a:t>Most models require that the predictors take numeric form. There are exceptions; for example, tree-based models naturally handle numeric or categorical features. However, even tree-based models can benefit from preprocessing categorical features.</a:t>
            </a:r>
          </a:p>
          <a:p>
            <a:pPr algn="l"/>
            <a:endParaRPr lang="en-US" dirty="0">
              <a:latin typeface="Source Sans Pro" panose="020B0503030403020204" pitchFamily="34" charset="0"/>
            </a:endParaRPr>
          </a:p>
          <a:p>
            <a:r>
              <a:rPr lang="en-US" b="1" i="0" dirty="0">
                <a:solidFill>
                  <a:srgbClr val="333333"/>
                </a:solidFill>
                <a:effectLst/>
                <a:latin typeface="Helvetica Neue"/>
              </a:rPr>
              <a:t>Lumping</a:t>
            </a:r>
          </a:p>
          <a:p>
            <a:pPr algn="l"/>
            <a:endParaRPr lang="en-US" dirty="0">
              <a:latin typeface="Source Sans Pro" panose="020B0503030403020204" pitchFamily="34" charset="0"/>
            </a:endParaRPr>
          </a:p>
          <a:p>
            <a:pPr marL="285750" indent="-285750" algn="l">
              <a:buFont typeface="Arial" panose="020B0604020202020204" pitchFamily="34" charset="0"/>
              <a:buChar char="•"/>
            </a:pPr>
            <a:r>
              <a:rPr lang="en-US" dirty="0">
                <a:latin typeface="Source Sans Pro" panose="020B0503030403020204" pitchFamily="34" charset="0"/>
              </a:rPr>
              <a:t>Similar to feature filtering, we want to find whether there is a dominant value (says &gt;= 90%) in our variables.</a:t>
            </a:r>
          </a:p>
          <a:p>
            <a:pPr algn="l"/>
            <a:endParaRPr lang="en-US" dirty="0">
              <a:latin typeface="Source Sans Pro" panose="020B0503030403020204" pitchFamily="34" charset="0"/>
            </a:endParaRPr>
          </a:p>
          <a:p>
            <a:pPr marL="285750" indent="-285750" algn="l">
              <a:buFont typeface="Arial" panose="020B0604020202020204" pitchFamily="34" charset="0"/>
              <a:buChar char="•"/>
            </a:pPr>
            <a:r>
              <a:rPr lang="en-US" dirty="0">
                <a:latin typeface="Source Sans Pro" panose="020B0503030403020204" pitchFamily="34" charset="0"/>
              </a:rPr>
              <a:t>Sometimes we can benefit from collapsing, or “lumping” these into a lesser number of </a:t>
            </a:r>
            <a:r>
              <a:rPr lang="en-US" dirty="0" err="1">
                <a:latin typeface="Source Sans Pro" panose="020B0503030403020204" pitchFamily="34" charset="0"/>
              </a:rPr>
              <a:t>categories.Usually</a:t>
            </a:r>
            <a:r>
              <a:rPr lang="en-US" dirty="0">
                <a:latin typeface="Source Sans Pro" panose="020B0503030403020204" pitchFamily="34" charset="0"/>
              </a:rPr>
              <a:t>, we may want to collapse all levels that are observed in less than 10% of the training sample into another category. We can use </a:t>
            </a:r>
            <a:r>
              <a:rPr lang="en-US" dirty="0" err="1">
                <a:latin typeface="Courier New" panose="02070309020205020404" pitchFamily="49" charset="0"/>
                <a:cs typeface="Courier New" panose="02070309020205020404" pitchFamily="49" charset="0"/>
              </a:rPr>
              <a:t>step_other</a:t>
            </a:r>
            <a:r>
              <a:rPr lang="en-US" dirty="0">
                <a:latin typeface="Courier New" panose="02070309020205020404" pitchFamily="49" charset="0"/>
                <a:cs typeface="Courier New" panose="02070309020205020404" pitchFamily="49" charset="0"/>
              </a:rPr>
              <a:t>()</a:t>
            </a:r>
            <a:r>
              <a:rPr lang="en-US" dirty="0">
                <a:latin typeface="Source Sans Pro" panose="020B0503030403020204" pitchFamily="34" charset="0"/>
              </a:rPr>
              <a:t> to do so. </a:t>
            </a:r>
          </a:p>
          <a:p>
            <a:pPr marL="285750" indent="-285750" algn="l">
              <a:buFont typeface="Arial" panose="020B0604020202020204" pitchFamily="34" charset="0"/>
              <a:buChar char="•"/>
            </a:pPr>
            <a:endParaRPr lang="en-US" dirty="0">
              <a:latin typeface="Source Sans Pro" panose="020B0503030403020204" pitchFamily="34" charset="0"/>
            </a:endParaRPr>
          </a:p>
          <a:p>
            <a:pPr marL="285750" indent="-285750" algn="l">
              <a:buFont typeface="Arial" panose="020B0604020202020204" pitchFamily="34" charset="0"/>
              <a:buChar char="•"/>
            </a:pPr>
            <a:r>
              <a:rPr lang="en-US" dirty="0">
                <a:latin typeface="Source Sans Pro" panose="020B0503030403020204" pitchFamily="34" charset="0"/>
              </a:rPr>
              <a:t>However, lumping should be used sparingly as </a:t>
            </a:r>
            <a:r>
              <a:rPr lang="en-US" b="1" dirty="0">
                <a:latin typeface="Source Sans Pro" panose="020B0503030403020204" pitchFamily="34" charset="0"/>
              </a:rPr>
              <a:t>there is often a loss</a:t>
            </a:r>
            <a:r>
              <a:rPr lang="en-US" dirty="0">
                <a:latin typeface="Source Sans Pro" panose="020B0503030403020204" pitchFamily="34" charset="0"/>
              </a:rPr>
              <a:t> in model performance (Kuhn and Johnson 2013).</a:t>
            </a:r>
          </a:p>
        </p:txBody>
      </p:sp>
      <p:sp>
        <p:nvSpPr>
          <p:cNvPr id="10" name="Rectangle 2">
            <a:extLst>
              <a:ext uri="{FF2B5EF4-FFF2-40B4-BE49-F238E27FC236}">
                <a16:creationId xmlns:a16="http://schemas.microsoft.com/office/drawing/2014/main" id="{5E23C9DC-4A5C-44B9-8B8B-558BDDDBFF5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167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5D8426-6031-B145-B17F-0629561AEF7E}"/>
              </a:ext>
            </a:extLst>
          </p:cNvPr>
          <p:cNvSpPr>
            <a:spLocks noGrp="1"/>
          </p:cNvSpPr>
          <p:nvPr>
            <p:ph type="title"/>
          </p:nvPr>
        </p:nvSpPr>
        <p:spPr>
          <a:xfrm>
            <a:off x="0" y="0"/>
            <a:ext cx="10515600" cy="1157575"/>
          </a:xfrm>
        </p:spPr>
        <p:txBody>
          <a:bodyPr>
            <a:normAutofit/>
          </a:bodyPr>
          <a:lstStyle/>
          <a:p>
            <a:pPr algn="l"/>
            <a:r>
              <a:rPr lang="en-US" sz="2900" dirty="0"/>
              <a:t>Categorical feature engineering</a:t>
            </a:r>
            <a:br>
              <a:rPr lang="en-US" sz="2900" dirty="0"/>
            </a:br>
            <a:endParaRPr lang="en-US" sz="2900" dirty="0"/>
          </a:p>
        </p:txBody>
      </p:sp>
      <p:sp>
        <p:nvSpPr>
          <p:cNvPr id="4" name="Footer Placeholder 3">
            <a:extLst>
              <a:ext uri="{FF2B5EF4-FFF2-40B4-BE49-F238E27FC236}">
                <a16:creationId xmlns:a16="http://schemas.microsoft.com/office/drawing/2014/main" id="{7E4D5C0E-B311-2D44-AD81-454B18803C39}"/>
              </a:ext>
            </a:extLst>
          </p:cNvPr>
          <p:cNvSpPr>
            <a:spLocks noGrp="1"/>
          </p:cNvSpPr>
          <p:nvPr>
            <p:ph type="ftr" sz="quarter" idx="11"/>
          </p:nvPr>
        </p:nvSpPr>
        <p:spPr/>
        <p:txBody>
          <a:bodyPr/>
          <a:lstStyle/>
          <a:p>
            <a:r>
              <a:rPr lang="en-US"/>
              <a:t>Y</a:t>
            </a:r>
            <a:r>
              <a:rPr lang="en-US" altLang="zh-CN"/>
              <a:t>alin Yang</a:t>
            </a:r>
            <a:endParaRPr lang="en-US" dirty="0"/>
          </a:p>
        </p:txBody>
      </p:sp>
      <p:sp>
        <p:nvSpPr>
          <p:cNvPr id="9" name="Slide Number Placeholder 8">
            <a:extLst>
              <a:ext uri="{FF2B5EF4-FFF2-40B4-BE49-F238E27FC236}">
                <a16:creationId xmlns:a16="http://schemas.microsoft.com/office/drawing/2014/main" id="{84ECC14E-7C9B-5442-A188-5B1450555ADF}"/>
              </a:ext>
            </a:extLst>
          </p:cNvPr>
          <p:cNvSpPr>
            <a:spLocks noGrp="1"/>
          </p:cNvSpPr>
          <p:nvPr>
            <p:ph type="sldNum" sz="quarter" idx="12"/>
          </p:nvPr>
        </p:nvSpPr>
        <p:spPr/>
        <p:txBody>
          <a:bodyPr/>
          <a:lstStyle/>
          <a:p>
            <a:fld id="{C68DACDF-E1A9-A04C-A5FF-FC2443684BF5}" type="slidenum">
              <a:rPr lang="en-US" smtClean="0"/>
              <a:pPr/>
              <a:t>14</a:t>
            </a:fld>
            <a:endParaRPr lang="en-US" dirty="0"/>
          </a:p>
        </p:txBody>
      </p:sp>
      <p:cxnSp>
        <p:nvCxnSpPr>
          <p:cNvPr id="3" name="Straight Connector 2">
            <a:extLst>
              <a:ext uri="{FF2B5EF4-FFF2-40B4-BE49-F238E27FC236}">
                <a16:creationId xmlns:a16="http://schemas.microsoft.com/office/drawing/2014/main" id="{639C5AE4-FC88-4788-84D0-D7DAB6993F20}"/>
              </a:ext>
            </a:extLst>
          </p:cNvPr>
          <p:cNvCxnSpPr>
            <a:cxnSpLocks/>
          </p:cNvCxnSpPr>
          <p:nvPr/>
        </p:nvCxnSpPr>
        <p:spPr>
          <a:xfrm>
            <a:off x="0" y="739044"/>
            <a:ext cx="12192000" cy="5674"/>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C81477C-3360-4958-BEA9-9307B67F03D8}"/>
                  </a:ext>
                </a:extLst>
              </p:cNvPr>
              <p:cNvSpPr txBox="1"/>
              <p:nvPr/>
            </p:nvSpPr>
            <p:spPr>
              <a:xfrm>
                <a:off x="128353" y="1099943"/>
                <a:ext cx="6726309" cy="4757584"/>
              </a:xfrm>
              <a:prstGeom prst="rect">
                <a:avLst/>
              </a:prstGeom>
            </p:spPr>
            <p:txBody>
              <a:bodyPr wrap="square" rtlCol="0">
                <a:spAutoFit/>
              </a:bodyPr>
              <a:lstStyle/>
              <a:p>
                <a:r>
                  <a:rPr lang="en-US" b="1" i="0" dirty="0">
                    <a:solidFill>
                      <a:srgbClr val="333333"/>
                    </a:solidFill>
                    <a:effectLst/>
                    <a:latin typeface="Helvetica Neue"/>
                  </a:rPr>
                  <a:t>One-hot &amp; dummy encoding</a:t>
                </a:r>
              </a:p>
              <a:p>
                <a:pPr algn="l"/>
                <a:endParaRPr lang="en-US" b="1" dirty="0">
                  <a:solidFill>
                    <a:srgbClr val="333333"/>
                  </a:solidFill>
                  <a:latin typeface="Helvetica Neue"/>
                </a:endParaRPr>
              </a:p>
              <a:p>
                <a:pPr marL="285750" indent="-285750">
                  <a:lnSpc>
                    <a:spcPct val="150000"/>
                  </a:lnSpc>
                  <a:buFont typeface="Arial" panose="020B0604020202020204" pitchFamily="34" charset="0"/>
                  <a:buChar char="•"/>
                </a:pPr>
                <a:r>
                  <a:rPr lang="en-US" dirty="0">
                    <a:latin typeface="Source Sans Pro" panose="020B0503030403020204" pitchFamily="34" charset="0"/>
                  </a:rPr>
                  <a:t>Many models require that </a:t>
                </a:r>
                <a:r>
                  <a:rPr lang="en-US" b="1" dirty="0">
                    <a:latin typeface="Source Sans Pro" panose="020B0503030403020204" pitchFamily="34" charset="0"/>
                  </a:rPr>
                  <a:t>all predictor variables be numeric</a:t>
                </a:r>
                <a:r>
                  <a:rPr lang="en-US" dirty="0">
                    <a:latin typeface="Source Sans Pro" panose="020B0503030403020204" pitchFamily="34" charset="0"/>
                  </a:rPr>
                  <a:t>. Consequently, we need to intelligently </a:t>
                </a:r>
                <a:r>
                  <a:rPr lang="en-US" b="1" dirty="0">
                    <a:latin typeface="Source Sans Pro" panose="020B0503030403020204" pitchFamily="34" charset="0"/>
                  </a:rPr>
                  <a:t>transform any categorical variables into numeric representations </a:t>
                </a:r>
                <a:r>
                  <a:rPr lang="en-US" dirty="0">
                    <a:latin typeface="Source Sans Pro" panose="020B0503030403020204" pitchFamily="34" charset="0"/>
                  </a:rPr>
                  <a:t>so that these algorithms can compute.</a:t>
                </a:r>
              </a:p>
              <a:p>
                <a:pPr marL="742950" lvl="2" indent="-285750">
                  <a:lnSpc>
                    <a:spcPct val="150000"/>
                  </a:lnSpc>
                  <a:buFont typeface="Arial" panose="020B0604020202020204" pitchFamily="34" charset="0"/>
                  <a:buChar char="•"/>
                </a:pPr>
                <a:r>
                  <a:rPr lang="en-US" dirty="0">
                    <a:latin typeface="Source Sans Pro" panose="020B0503030403020204" pitchFamily="34" charset="0"/>
                  </a:rPr>
                  <a:t>The most common is referred to as </a:t>
                </a:r>
                <a:r>
                  <a:rPr lang="en-US" b="1" dirty="0">
                    <a:latin typeface="Source Sans Pro" panose="020B0503030403020204" pitchFamily="34" charset="0"/>
                  </a:rPr>
                  <a:t>one-hot encoding</a:t>
                </a:r>
                <a:r>
                  <a:rPr lang="en-US" dirty="0">
                    <a:latin typeface="Source Sans Pro" panose="020B0503030403020204" pitchFamily="34" charset="0"/>
                  </a:rPr>
                  <a:t>, where we transpose our categorical variables so that each level of the feature is represented as </a:t>
                </a:r>
                <a:r>
                  <a:rPr lang="en-US" b="1" dirty="0">
                    <a:latin typeface="Source Sans Pro" panose="020B0503030403020204" pitchFamily="34" charset="0"/>
                  </a:rPr>
                  <a:t>a </a:t>
                </a:r>
                <a:r>
                  <a:rPr lang="en-US" b="1" dirty="0" err="1">
                    <a:latin typeface="Source Sans Pro" panose="020B0503030403020204" pitchFamily="34" charset="0"/>
                  </a:rPr>
                  <a:t>boolean</a:t>
                </a:r>
                <a:r>
                  <a:rPr lang="en-US" b="1" dirty="0">
                    <a:latin typeface="Source Sans Pro" panose="020B0503030403020204" pitchFamily="34" charset="0"/>
                  </a:rPr>
                  <a:t> value</a:t>
                </a:r>
                <a:r>
                  <a:rPr lang="en-US" dirty="0">
                    <a:latin typeface="Source Sans Pro" panose="020B0503030403020204" pitchFamily="34" charset="0"/>
                  </a:rPr>
                  <a:t>. </a:t>
                </a:r>
              </a:p>
              <a:p>
                <a:pPr marL="742950" lvl="2" indent="-285750">
                  <a:lnSpc>
                    <a:spcPct val="150000"/>
                  </a:lnSpc>
                  <a:buFont typeface="Arial" panose="020B0604020202020204" pitchFamily="34" charset="0"/>
                  <a:buChar char="•"/>
                </a:pPr>
                <a:r>
                  <a:rPr lang="en-US" dirty="0">
                    <a:latin typeface="Source Sans Pro" panose="020B0503030403020204" pitchFamily="34" charset="0"/>
                  </a:rPr>
                  <a:t>Alternatively, we can create a full-rank encoding by </a:t>
                </a:r>
                <a:r>
                  <a:rPr lang="en-US" b="1" dirty="0">
                    <a:latin typeface="Source Sans Pro" panose="020B0503030403020204" pitchFamily="34" charset="0"/>
                  </a:rPr>
                  <a:t>dropping one of the levels </a:t>
                </a:r>
                <a:r>
                  <a:rPr lang="en-US" dirty="0">
                    <a:latin typeface="Source Sans Pro" panose="020B0503030403020204" pitchFamily="34" charset="0"/>
                  </a:rPr>
                  <a:t>(level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𝑐</m:t>
                    </m:r>
                  </m:oMath>
                </a14:m>
                <a:r>
                  <a:rPr lang="en-US" dirty="0">
                    <a:latin typeface="Source Sans Pro" panose="020B0503030403020204" pitchFamily="34" charset="0"/>
                  </a:rPr>
                  <a:t> has been dropped). This is referred to as dummy encoding.</a:t>
                </a:r>
              </a:p>
            </p:txBody>
          </p:sp>
        </mc:Choice>
        <mc:Fallback xmlns="">
          <p:sp>
            <p:nvSpPr>
              <p:cNvPr id="5" name="TextBox 4">
                <a:extLst>
                  <a:ext uri="{FF2B5EF4-FFF2-40B4-BE49-F238E27FC236}">
                    <a16:creationId xmlns:a16="http://schemas.microsoft.com/office/drawing/2014/main" id="{DC81477C-3360-4958-BEA9-9307B67F03D8}"/>
                  </a:ext>
                </a:extLst>
              </p:cNvPr>
              <p:cNvSpPr txBox="1">
                <a:spLocks noRot="1" noChangeAspect="1" noMove="1" noResize="1" noEditPoints="1" noAdjustHandles="1" noChangeArrowheads="1" noChangeShapeType="1" noTextEdit="1"/>
              </p:cNvSpPr>
              <p:nvPr/>
            </p:nvSpPr>
            <p:spPr>
              <a:xfrm>
                <a:off x="128353" y="1099943"/>
                <a:ext cx="6726309" cy="4757584"/>
              </a:xfrm>
              <a:prstGeom prst="rect">
                <a:avLst/>
              </a:prstGeom>
              <a:blipFill>
                <a:blip r:embed="rId3"/>
                <a:stretch>
                  <a:fillRect l="-725" t="-640" b="-1024"/>
                </a:stretch>
              </a:blipFill>
            </p:spPr>
            <p:txBody>
              <a:bodyPr/>
              <a:lstStyle/>
              <a:p>
                <a:r>
                  <a:rPr lang="en-US">
                    <a:noFill/>
                  </a:rPr>
                  <a:t> </a:t>
                </a:r>
              </a:p>
            </p:txBody>
          </p:sp>
        </mc:Fallback>
      </mc:AlternateContent>
      <p:sp>
        <p:nvSpPr>
          <p:cNvPr id="10" name="Rectangle 2">
            <a:extLst>
              <a:ext uri="{FF2B5EF4-FFF2-40B4-BE49-F238E27FC236}">
                <a16:creationId xmlns:a16="http://schemas.microsoft.com/office/drawing/2014/main" id="{5E23C9DC-4A5C-44B9-8B8B-558BDDDBFF5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194" name="Picture 2" descr="Eight observations containing a categorical feature X and the difference in how one-hot and dummy encoding transforms this feature.">
            <a:extLst>
              <a:ext uri="{FF2B5EF4-FFF2-40B4-BE49-F238E27FC236}">
                <a16:creationId xmlns:a16="http://schemas.microsoft.com/office/drawing/2014/main" id="{BE72E09D-0BB9-4BA2-8625-D2A0DD7EC75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878" r="31569"/>
          <a:stretch/>
        </p:blipFill>
        <p:spPr bwMode="auto">
          <a:xfrm>
            <a:off x="6983015" y="1157575"/>
            <a:ext cx="4808919" cy="4699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462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5D8426-6031-B145-B17F-0629561AEF7E}"/>
              </a:ext>
            </a:extLst>
          </p:cNvPr>
          <p:cNvSpPr>
            <a:spLocks noGrp="1"/>
          </p:cNvSpPr>
          <p:nvPr>
            <p:ph type="title"/>
          </p:nvPr>
        </p:nvSpPr>
        <p:spPr>
          <a:xfrm>
            <a:off x="0" y="0"/>
            <a:ext cx="10515600" cy="1157575"/>
          </a:xfrm>
        </p:spPr>
        <p:txBody>
          <a:bodyPr>
            <a:normAutofit/>
          </a:bodyPr>
          <a:lstStyle/>
          <a:p>
            <a:pPr algn="l"/>
            <a:r>
              <a:rPr lang="en-US" sz="2900" dirty="0"/>
              <a:t>Categorical feature engineering</a:t>
            </a:r>
            <a:br>
              <a:rPr lang="en-US" sz="2900" dirty="0"/>
            </a:br>
            <a:endParaRPr lang="en-US" sz="2900" dirty="0"/>
          </a:p>
        </p:txBody>
      </p:sp>
      <p:sp>
        <p:nvSpPr>
          <p:cNvPr id="4" name="Footer Placeholder 3">
            <a:extLst>
              <a:ext uri="{FF2B5EF4-FFF2-40B4-BE49-F238E27FC236}">
                <a16:creationId xmlns:a16="http://schemas.microsoft.com/office/drawing/2014/main" id="{7E4D5C0E-B311-2D44-AD81-454B18803C39}"/>
              </a:ext>
            </a:extLst>
          </p:cNvPr>
          <p:cNvSpPr>
            <a:spLocks noGrp="1"/>
          </p:cNvSpPr>
          <p:nvPr>
            <p:ph type="ftr" sz="quarter" idx="11"/>
          </p:nvPr>
        </p:nvSpPr>
        <p:spPr/>
        <p:txBody>
          <a:bodyPr/>
          <a:lstStyle/>
          <a:p>
            <a:r>
              <a:rPr lang="en-US"/>
              <a:t>Y</a:t>
            </a:r>
            <a:r>
              <a:rPr lang="en-US" altLang="zh-CN"/>
              <a:t>alin Yang</a:t>
            </a:r>
            <a:endParaRPr lang="en-US" dirty="0"/>
          </a:p>
        </p:txBody>
      </p:sp>
      <p:sp>
        <p:nvSpPr>
          <p:cNvPr id="9" name="Slide Number Placeholder 8">
            <a:extLst>
              <a:ext uri="{FF2B5EF4-FFF2-40B4-BE49-F238E27FC236}">
                <a16:creationId xmlns:a16="http://schemas.microsoft.com/office/drawing/2014/main" id="{84ECC14E-7C9B-5442-A188-5B1450555ADF}"/>
              </a:ext>
            </a:extLst>
          </p:cNvPr>
          <p:cNvSpPr>
            <a:spLocks noGrp="1"/>
          </p:cNvSpPr>
          <p:nvPr>
            <p:ph type="sldNum" sz="quarter" idx="12"/>
          </p:nvPr>
        </p:nvSpPr>
        <p:spPr/>
        <p:txBody>
          <a:bodyPr/>
          <a:lstStyle/>
          <a:p>
            <a:fld id="{C68DACDF-E1A9-A04C-A5FF-FC2443684BF5}" type="slidenum">
              <a:rPr lang="en-US" smtClean="0"/>
              <a:pPr/>
              <a:t>15</a:t>
            </a:fld>
            <a:endParaRPr lang="en-US" dirty="0"/>
          </a:p>
        </p:txBody>
      </p:sp>
      <p:cxnSp>
        <p:nvCxnSpPr>
          <p:cNvPr id="3" name="Straight Connector 2">
            <a:extLst>
              <a:ext uri="{FF2B5EF4-FFF2-40B4-BE49-F238E27FC236}">
                <a16:creationId xmlns:a16="http://schemas.microsoft.com/office/drawing/2014/main" id="{639C5AE4-FC88-4788-84D0-D7DAB6993F20}"/>
              </a:ext>
            </a:extLst>
          </p:cNvPr>
          <p:cNvCxnSpPr>
            <a:cxnSpLocks/>
          </p:cNvCxnSpPr>
          <p:nvPr/>
        </p:nvCxnSpPr>
        <p:spPr>
          <a:xfrm>
            <a:off x="0" y="739044"/>
            <a:ext cx="12192000" cy="5674"/>
          </a:xfrm>
          <a:prstGeom prst="line">
            <a:avLst/>
          </a:prstGeom>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DC81477C-3360-4958-BEA9-9307B67F03D8}"/>
              </a:ext>
            </a:extLst>
          </p:cNvPr>
          <p:cNvSpPr txBox="1"/>
          <p:nvPr/>
        </p:nvSpPr>
        <p:spPr>
          <a:xfrm>
            <a:off x="398069" y="1157575"/>
            <a:ext cx="4812038" cy="3095591"/>
          </a:xfrm>
          <a:prstGeom prst="rect">
            <a:avLst/>
          </a:prstGeom>
        </p:spPr>
        <p:txBody>
          <a:bodyPr wrap="square" rtlCol="0">
            <a:spAutoFit/>
          </a:bodyPr>
          <a:lstStyle/>
          <a:p>
            <a:pPr algn="l"/>
            <a:r>
              <a:rPr lang="en-US" b="1" i="0" dirty="0">
                <a:solidFill>
                  <a:srgbClr val="333333"/>
                </a:solidFill>
                <a:effectLst/>
                <a:latin typeface="Helvetica Neue"/>
              </a:rPr>
              <a:t>Label encoding / Ordinal encoding</a:t>
            </a:r>
          </a:p>
          <a:p>
            <a:pPr algn="l"/>
            <a:endParaRPr lang="en-US" b="1" dirty="0">
              <a:solidFill>
                <a:srgbClr val="333333"/>
              </a:solidFill>
              <a:latin typeface="Helvetica Neue"/>
            </a:endParaRPr>
          </a:p>
          <a:p>
            <a:pPr marL="285750" indent="-285750">
              <a:lnSpc>
                <a:spcPct val="150000"/>
              </a:lnSpc>
              <a:buFont typeface="Arial" panose="020B0604020202020204" pitchFamily="34" charset="0"/>
              <a:buChar char="•"/>
            </a:pPr>
            <a:r>
              <a:rPr lang="en-US" dirty="0">
                <a:latin typeface="Source Sans Pro" panose="020B0503030403020204" pitchFamily="34" charset="0"/>
              </a:rPr>
              <a:t>Label encoding is a pure numeric conversion of the levels of a categorical variable. </a:t>
            </a:r>
          </a:p>
          <a:p>
            <a:pPr marL="285750" indent="-285750">
              <a:lnSpc>
                <a:spcPct val="150000"/>
              </a:lnSpc>
              <a:buFont typeface="Arial" panose="020B0604020202020204" pitchFamily="34" charset="0"/>
              <a:buChar char="•"/>
            </a:pPr>
            <a:endParaRPr lang="en-US" dirty="0">
              <a:latin typeface="Source Sans Pro" panose="020B0503030403020204" pitchFamily="34" charset="0"/>
            </a:endParaRPr>
          </a:p>
          <a:p>
            <a:pPr marL="285750" indent="-285750">
              <a:lnSpc>
                <a:spcPct val="150000"/>
              </a:lnSpc>
              <a:buFont typeface="Arial" panose="020B0604020202020204" pitchFamily="34" charset="0"/>
              <a:buChar char="•"/>
            </a:pPr>
            <a:r>
              <a:rPr lang="en-US" dirty="0">
                <a:latin typeface="Source Sans Pro" panose="020B0503030403020204" pitchFamily="34" charset="0"/>
              </a:rPr>
              <a:t>Notice that this result would be treated as ordered number, So usually we rank the feature before Label encoding</a:t>
            </a:r>
          </a:p>
        </p:txBody>
      </p:sp>
      <p:sp>
        <p:nvSpPr>
          <p:cNvPr id="10" name="Rectangle 2">
            <a:extLst>
              <a:ext uri="{FF2B5EF4-FFF2-40B4-BE49-F238E27FC236}">
                <a16:creationId xmlns:a16="http://schemas.microsoft.com/office/drawing/2014/main" id="{5E23C9DC-4A5C-44B9-8B8B-558BDDDBFF5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CEE14643-4881-4D43-9156-698D5F6648DA}"/>
              </a:ext>
            </a:extLst>
          </p:cNvPr>
          <p:cNvPicPr>
            <a:picLocks noChangeAspect="1"/>
          </p:cNvPicPr>
          <p:nvPr/>
        </p:nvPicPr>
        <p:blipFill>
          <a:blip r:embed="rId3"/>
          <a:stretch>
            <a:fillRect/>
          </a:stretch>
        </p:blipFill>
        <p:spPr>
          <a:xfrm>
            <a:off x="6232501" y="0"/>
            <a:ext cx="4180660" cy="6858000"/>
          </a:xfrm>
          <a:prstGeom prst="rect">
            <a:avLst/>
          </a:prstGeom>
        </p:spPr>
      </p:pic>
    </p:spTree>
    <p:extLst>
      <p:ext uri="{BB962C8B-B14F-4D97-AF65-F5344CB8AC3E}">
        <p14:creationId xmlns:p14="http://schemas.microsoft.com/office/powerpoint/2010/main" val="4217210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5D8426-6031-B145-B17F-0629561AEF7E}"/>
              </a:ext>
            </a:extLst>
          </p:cNvPr>
          <p:cNvSpPr>
            <a:spLocks noGrp="1"/>
          </p:cNvSpPr>
          <p:nvPr>
            <p:ph type="title"/>
          </p:nvPr>
        </p:nvSpPr>
        <p:spPr>
          <a:xfrm>
            <a:off x="0" y="0"/>
            <a:ext cx="10515600" cy="1157575"/>
          </a:xfrm>
        </p:spPr>
        <p:txBody>
          <a:bodyPr>
            <a:normAutofit/>
          </a:bodyPr>
          <a:lstStyle/>
          <a:p>
            <a:r>
              <a:rPr lang="en-US" b="1" i="0" dirty="0">
                <a:solidFill>
                  <a:srgbClr val="333333"/>
                </a:solidFill>
                <a:effectLst/>
                <a:latin typeface="Helvetica Neue"/>
              </a:rPr>
              <a:t>Dimension reduction</a:t>
            </a:r>
            <a:br>
              <a:rPr lang="en-US" b="1" i="0" dirty="0">
                <a:solidFill>
                  <a:srgbClr val="333333"/>
                </a:solidFill>
                <a:effectLst/>
                <a:latin typeface="Helvetica Neue"/>
              </a:rPr>
            </a:br>
            <a:endParaRPr lang="en-US" dirty="0"/>
          </a:p>
        </p:txBody>
      </p:sp>
      <p:sp>
        <p:nvSpPr>
          <p:cNvPr id="4" name="Footer Placeholder 3">
            <a:extLst>
              <a:ext uri="{FF2B5EF4-FFF2-40B4-BE49-F238E27FC236}">
                <a16:creationId xmlns:a16="http://schemas.microsoft.com/office/drawing/2014/main" id="{7E4D5C0E-B311-2D44-AD81-454B18803C39}"/>
              </a:ext>
            </a:extLst>
          </p:cNvPr>
          <p:cNvSpPr>
            <a:spLocks noGrp="1"/>
          </p:cNvSpPr>
          <p:nvPr>
            <p:ph type="ftr" sz="quarter" idx="11"/>
          </p:nvPr>
        </p:nvSpPr>
        <p:spPr/>
        <p:txBody>
          <a:bodyPr/>
          <a:lstStyle/>
          <a:p>
            <a:r>
              <a:rPr lang="en-US"/>
              <a:t>Y</a:t>
            </a:r>
            <a:r>
              <a:rPr lang="en-US" altLang="zh-CN"/>
              <a:t>alin Yang</a:t>
            </a:r>
            <a:endParaRPr lang="en-US" dirty="0"/>
          </a:p>
        </p:txBody>
      </p:sp>
      <p:sp>
        <p:nvSpPr>
          <p:cNvPr id="9" name="Slide Number Placeholder 8">
            <a:extLst>
              <a:ext uri="{FF2B5EF4-FFF2-40B4-BE49-F238E27FC236}">
                <a16:creationId xmlns:a16="http://schemas.microsoft.com/office/drawing/2014/main" id="{84ECC14E-7C9B-5442-A188-5B1450555ADF}"/>
              </a:ext>
            </a:extLst>
          </p:cNvPr>
          <p:cNvSpPr>
            <a:spLocks noGrp="1"/>
          </p:cNvSpPr>
          <p:nvPr>
            <p:ph type="sldNum" sz="quarter" idx="12"/>
          </p:nvPr>
        </p:nvSpPr>
        <p:spPr/>
        <p:txBody>
          <a:bodyPr/>
          <a:lstStyle/>
          <a:p>
            <a:fld id="{C68DACDF-E1A9-A04C-A5FF-FC2443684BF5}" type="slidenum">
              <a:rPr lang="en-US" smtClean="0"/>
              <a:pPr/>
              <a:t>16</a:t>
            </a:fld>
            <a:endParaRPr lang="en-US" dirty="0"/>
          </a:p>
        </p:txBody>
      </p:sp>
      <p:cxnSp>
        <p:nvCxnSpPr>
          <p:cNvPr id="3" name="Straight Connector 2">
            <a:extLst>
              <a:ext uri="{FF2B5EF4-FFF2-40B4-BE49-F238E27FC236}">
                <a16:creationId xmlns:a16="http://schemas.microsoft.com/office/drawing/2014/main" id="{639C5AE4-FC88-4788-84D0-D7DAB6993F20}"/>
              </a:ext>
            </a:extLst>
          </p:cNvPr>
          <p:cNvCxnSpPr>
            <a:cxnSpLocks/>
          </p:cNvCxnSpPr>
          <p:nvPr/>
        </p:nvCxnSpPr>
        <p:spPr>
          <a:xfrm>
            <a:off x="0" y="739044"/>
            <a:ext cx="12192000" cy="5674"/>
          </a:xfrm>
          <a:prstGeom prst="line">
            <a:avLst/>
          </a:prstGeom>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DC81477C-3360-4958-BEA9-9307B67F03D8}"/>
              </a:ext>
            </a:extLst>
          </p:cNvPr>
          <p:cNvSpPr txBox="1"/>
          <p:nvPr/>
        </p:nvSpPr>
        <p:spPr>
          <a:xfrm>
            <a:off x="548365" y="1149000"/>
            <a:ext cx="11095270" cy="4801314"/>
          </a:xfrm>
          <a:prstGeom prst="rect">
            <a:avLst/>
          </a:prstGeom>
          <a:noFill/>
        </p:spPr>
        <p:txBody>
          <a:bodyPr wrap="square" rtlCol="0">
            <a:spAutoFit/>
          </a:bodyPr>
          <a:lstStyle/>
          <a:p>
            <a:pPr>
              <a:lnSpc>
                <a:spcPct val="200000"/>
              </a:lnSpc>
            </a:pPr>
            <a:r>
              <a:rPr lang="en-US" b="0" i="0" dirty="0">
                <a:solidFill>
                  <a:srgbClr val="333333"/>
                </a:solidFill>
                <a:effectLst/>
                <a:latin typeface="Helvetica Neue"/>
              </a:rPr>
              <a:t>Dimension reduction is an alternative approach to </a:t>
            </a:r>
            <a:r>
              <a:rPr lang="en-US" b="1" i="0" dirty="0">
                <a:solidFill>
                  <a:srgbClr val="333333"/>
                </a:solidFill>
                <a:effectLst/>
                <a:latin typeface="Helvetica Neue"/>
              </a:rPr>
              <a:t>filter out non-informative features </a:t>
            </a:r>
            <a:r>
              <a:rPr lang="en-US" b="0" i="0" dirty="0">
                <a:solidFill>
                  <a:srgbClr val="333333"/>
                </a:solidFill>
                <a:effectLst/>
                <a:latin typeface="Helvetica Neue"/>
              </a:rPr>
              <a:t>without manually removing them. For example, we may wish to reduce the dimension of our features with principal components analysis.</a:t>
            </a:r>
          </a:p>
          <a:p>
            <a:pPr>
              <a:lnSpc>
                <a:spcPct val="200000"/>
              </a:lnSpc>
            </a:pPr>
            <a:r>
              <a:rPr lang="en-US" b="1" i="0" dirty="0">
                <a:solidFill>
                  <a:srgbClr val="333333"/>
                </a:solidFill>
                <a:effectLst/>
                <a:latin typeface="Helvetica Neue"/>
              </a:rPr>
              <a:t>Prerequisites</a:t>
            </a:r>
          </a:p>
          <a:p>
            <a:pPr marL="285750" indent="-285750">
              <a:lnSpc>
                <a:spcPct val="200000"/>
              </a:lnSpc>
              <a:buFont typeface="Arial" panose="020B0604020202020204" pitchFamily="34" charset="0"/>
              <a:buChar char="•"/>
            </a:pPr>
            <a:r>
              <a:rPr lang="en-US" b="0" i="0" dirty="0">
                <a:solidFill>
                  <a:srgbClr val="333333"/>
                </a:solidFill>
                <a:effectLst/>
                <a:latin typeface="Helvetica Neue"/>
              </a:rPr>
              <a:t>Any missing values in the data must be removed or imputed;</a:t>
            </a:r>
          </a:p>
          <a:p>
            <a:pPr marL="285750" indent="-285750">
              <a:lnSpc>
                <a:spcPct val="200000"/>
              </a:lnSpc>
              <a:buFont typeface="Arial" panose="020B0604020202020204" pitchFamily="34" charset="0"/>
              <a:buChar char="•"/>
            </a:pPr>
            <a:r>
              <a:rPr lang="en-US" b="0" i="0" dirty="0">
                <a:solidFill>
                  <a:srgbClr val="333333"/>
                </a:solidFill>
                <a:effectLst/>
                <a:latin typeface="Helvetica Neue"/>
              </a:rPr>
              <a:t>Typically, the data must all be numeric values </a:t>
            </a:r>
          </a:p>
          <a:p>
            <a:pPr marL="285750" indent="-285750">
              <a:lnSpc>
                <a:spcPct val="200000"/>
              </a:lnSpc>
              <a:buFont typeface="Arial" panose="020B0604020202020204" pitchFamily="34" charset="0"/>
              <a:buChar char="•"/>
            </a:pPr>
            <a:r>
              <a:rPr lang="en-US" b="0" i="0" dirty="0">
                <a:solidFill>
                  <a:srgbClr val="333333"/>
                </a:solidFill>
                <a:effectLst/>
                <a:latin typeface="Helvetica Neue"/>
              </a:rPr>
              <a:t>Numeric data should be standardized</a:t>
            </a:r>
            <a:br>
              <a:rPr lang="en-US" dirty="0"/>
            </a:br>
            <a:endParaRPr lang="en-US" altLang="zh-CN" dirty="0"/>
          </a:p>
          <a:p>
            <a:endParaRPr lang="en-US" dirty="0"/>
          </a:p>
        </p:txBody>
      </p:sp>
      <p:pic>
        <p:nvPicPr>
          <p:cNvPr id="9218" name="Picture 2" descr="Principal components of two features that have 0.56 correlation.">
            <a:extLst>
              <a:ext uri="{FF2B5EF4-FFF2-40B4-BE49-F238E27FC236}">
                <a16:creationId xmlns:a16="http://schemas.microsoft.com/office/drawing/2014/main" id="{D016CCD5-31D2-48BC-989A-571A2BB41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9354" y="2398997"/>
            <a:ext cx="4513641" cy="3310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717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5D8426-6031-B145-B17F-0629561AEF7E}"/>
              </a:ext>
            </a:extLst>
          </p:cNvPr>
          <p:cNvSpPr>
            <a:spLocks noGrp="1"/>
          </p:cNvSpPr>
          <p:nvPr>
            <p:ph type="title"/>
          </p:nvPr>
        </p:nvSpPr>
        <p:spPr>
          <a:xfrm>
            <a:off x="0" y="0"/>
            <a:ext cx="10515600" cy="1157575"/>
          </a:xfrm>
        </p:spPr>
        <p:txBody>
          <a:bodyPr/>
          <a:lstStyle/>
          <a:p>
            <a:r>
              <a:rPr lang="en-US" altLang="zh-CN" b="1" dirty="0">
                <a:solidFill>
                  <a:srgbClr val="333333"/>
                </a:solidFill>
                <a:latin typeface="Helvetica Neue"/>
              </a:rPr>
              <a:t>Data Preprocessing</a:t>
            </a:r>
            <a:br>
              <a:rPr lang="en-US" altLang="zh-CN" dirty="0"/>
            </a:br>
            <a:endParaRPr lang="en-US" dirty="0"/>
          </a:p>
        </p:txBody>
      </p:sp>
      <p:sp>
        <p:nvSpPr>
          <p:cNvPr id="4" name="Footer Placeholder 3">
            <a:extLst>
              <a:ext uri="{FF2B5EF4-FFF2-40B4-BE49-F238E27FC236}">
                <a16:creationId xmlns:a16="http://schemas.microsoft.com/office/drawing/2014/main" id="{7E4D5C0E-B311-2D44-AD81-454B18803C39}"/>
              </a:ext>
            </a:extLst>
          </p:cNvPr>
          <p:cNvSpPr>
            <a:spLocks noGrp="1"/>
          </p:cNvSpPr>
          <p:nvPr>
            <p:ph type="ftr" sz="quarter" idx="11"/>
          </p:nvPr>
        </p:nvSpPr>
        <p:spPr/>
        <p:txBody>
          <a:bodyPr/>
          <a:lstStyle/>
          <a:p>
            <a:r>
              <a:rPr lang="en-US"/>
              <a:t>Y</a:t>
            </a:r>
            <a:r>
              <a:rPr lang="en-US" altLang="zh-CN"/>
              <a:t>alin Yang</a:t>
            </a:r>
            <a:endParaRPr lang="en-US" dirty="0"/>
          </a:p>
        </p:txBody>
      </p:sp>
      <p:sp>
        <p:nvSpPr>
          <p:cNvPr id="9" name="Slide Number Placeholder 8">
            <a:extLst>
              <a:ext uri="{FF2B5EF4-FFF2-40B4-BE49-F238E27FC236}">
                <a16:creationId xmlns:a16="http://schemas.microsoft.com/office/drawing/2014/main" id="{84ECC14E-7C9B-5442-A188-5B1450555ADF}"/>
              </a:ext>
            </a:extLst>
          </p:cNvPr>
          <p:cNvSpPr>
            <a:spLocks noGrp="1"/>
          </p:cNvSpPr>
          <p:nvPr>
            <p:ph type="sldNum" sz="quarter" idx="12"/>
          </p:nvPr>
        </p:nvSpPr>
        <p:spPr/>
        <p:txBody>
          <a:bodyPr/>
          <a:lstStyle/>
          <a:p>
            <a:fld id="{C68DACDF-E1A9-A04C-A5FF-FC2443684BF5}" type="slidenum">
              <a:rPr lang="en-US" smtClean="0"/>
              <a:pPr/>
              <a:t>17</a:t>
            </a:fld>
            <a:endParaRPr lang="en-US" dirty="0"/>
          </a:p>
        </p:txBody>
      </p:sp>
      <p:cxnSp>
        <p:nvCxnSpPr>
          <p:cNvPr id="3" name="Straight Connector 2">
            <a:extLst>
              <a:ext uri="{FF2B5EF4-FFF2-40B4-BE49-F238E27FC236}">
                <a16:creationId xmlns:a16="http://schemas.microsoft.com/office/drawing/2014/main" id="{639C5AE4-FC88-4788-84D0-D7DAB6993F20}"/>
              </a:ext>
            </a:extLst>
          </p:cNvPr>
          <p:cNvCxnSpPr>
            <a:cxnSpLocks/>
          </p:cNvCxnSpPr>
          <p:nvPr/>
        </p:nvCxnSpPr>
        <p:spPr>
          <a:xfrm>
            <a:off x="0" y="739044"/>
            <a:ext cx="12192000" cy="5674"/>
          </a:xfrm>
          <a:prstGeom prst="line">
            <a:avLst/>
          </a:prstGeom>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DC81477C-3360-4958-BEA9-9307B67F03D8}"/>
              </a:ext>
            </a:extLst>
          </p:cNvPr>
          <p:cNvSpPr txBox="1"/>
          <p:nvPr/>
        </p:nvSpPr>
        <p:spPr>
          <a:xfrm>
            <a:off x="1454870" y="1384325"/>
            <a:ext cx="10737130" cy="4247317"/>
          </a:xfrm>
          <a:prstGeom prst="rect">
            <a:avLst/>
          </a:prstGeom>
          <a:noFill/>
        </p:spPr>
        <p:txBody>
          <a:bodyPr wrap="square" rtlCol="0">
            <a:spAutoFit/>
          </a:bodyPr>
          <a:lstStyle/>
          <a:p>
            <a:pPr marL="342900" indent="-342900">
              <a:lnSpc>
                <a:spcPct val="200000"/>
              </a:lnSpc>
              <a:buFont typeface="+mj-lt"/>
              <a:buAutoNum type="arabicPeriod"/>
            </a:pPr>
            <a:r>
              <a:rPr lang="en-US" dirty="0"/>
              <a:t>Remove Near-zero variance features that are nominal</a:t>
            </a:r>
          </a:p>
          <a:p>
            <a:pPr marL="342900" indent="-342900">
              <a:lnSpc>
                <a:spcPct val="200000"/>
              </a:lnSpc>
              <a:buFont typeface="+mj-lt"/>
              <a:buAutoNum type="arabicPeriod"/>
            </a:pPr>
            <a:r>
              <a:rPr lang="en-US" dirty="0"/>
              <a:t>Ordinal encode our quality-based features</a:t>
            </a:r>
          </a:p>
          <a:p>
            <a:pPr marL="342900" indent="-342900">
              <a:lnSpc>
                <a:spcPct val="200000"/>
              </a:lnSpc>
              <a:buFont typeface="+mj-lt"/>
              <a:buAutoNum type="arabicPeriod"/>
            </a:pPr>
            <a:r>
              <a:rPr lang="en-US" dirty="0"/>
              <a:t>Center and scale all numeric features</a:t>
            </a:r>
          </a:p>
          <a:p>
            <a:pPr marL="342900" indent="-342900">
              <a:lnSpc>
                <a:spcPct val="200000"/>
              </a:lnSpc>
              <a:buFont typeface="+mj-lt"/>
              <a:buAutoNum type="arabicPeriod"/>
            </a:pPr>
            <a:r>
              <a:rPr lang="en-US" dirty="0"/>
              <a:t>Perform dimension reduction by using principal component analysis</a:t>
            </a:r>
          </a:p>
          <a:p>
            <a:pPr marL="342900" indent="-342900">
              <a:lnSpc>
                <a:spcPct val="200000"/>
              </a:lnSpc>
              <a:buFont typeface="+mj-lt"/>
              <a:buAutoNum type="arabicPeriod"/>
            </a:pPr>
            <a:r>
              <a:rPr lang="en-US" dirty="0"/>
              <a:t>one-hot encode </a:t>
            </a:r>
            <a:r>
              <a:rPr lang="en-US" dirty="0" err="1"/>
              <a:t>remainning</a:t>
            </a:r>
            <a:r>
              <a:rPr lang="en-US" dirty="0"/>
              <a:t> categorical features</a:t>
            </a:r>
            <a:br>
              <a:rPr lang="en-US" dirty="0"/>
            </a:br>
            <a:br>
              <a:rPr lang="en-US" dirty="0"/>
            </a:br>
            <a:endParaRPr lang="en-US" altLang="zh-CN" dirty="0"/>
          </a:p>
          <a:p>
            <a:endParaRPr lang="en-US" dirty="0"/>
          </a:p>
        </p:txBody>
      </p:sp>
    </p:spTree>
    <p:extLst>
      <p:ext uri="{BB962C8B-B14F-4D97-AF65-F5344CB8AC3E}">
        <p14:creationId xmlns:p14="http://schemas.microsoft.com/office/powerpoint/2010/main" val="4003433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5D8426-6031-B145-B17F-0629561AEF7E}"/>
              </a:ext>
            </a:extLst>
          </p:cNvPr>
          <p:cNvSpPr>
            <a:spLocks noGrp="1"/>
          </p:cNvSpPr>
          <p:nvPr>
            <p:ph type="title"/>
          </p:nvPr>
        </p:nvSpPr>
        <p:spPr>
          <a:xfrm>
            <a:off x="0" y="0"/>
            <a:ext cx="10515600" cy="1157575"/>
          </a:xfrm>
        </p:spPr>
        <p:txBody>
          <a:bodyPr>
            <a:normAutofit/>
          </a:bodyPr>
          <a:lstStyle/>
          <a:p>
            <a:r>
              <a:rPr lang="en-US" b="1" i="0" dirty="0">
                <a:solidFill>
                  <a:srgbClr val="333333"/>
                </a:solidFill>
                <a:effectLst/>
                <a:latin typeface="Helvetica Neue"/>
              </a:rPr>
              <a:t>Data leakage</a:t>
            </a:r>
            <a:br>
              <a:rPr lang="en-US" b="1" i="0" dirty="0">
                <a:solidFill>
                  <a:srgbClr val="333333"/>
                </a:solidFill>
                <a:effectLst/>
                <a:latin typeface="Helvetica Neue"/>
              </a:rPr>
            </a:br>
            <a:endParaRPr lang="en-US" dirty="0"/>
          </a:p>
        </p:txBody>
      </p:sp>
      <p:sp>
        <p:nvSpPr>
          <p:cNvPr id="4" name="Footer Placeholder 3">
            <a:extLst>
              <a:ext uri="{FF2B5EF4-FFF2-40B4-BE49-F238E27FC236}">
                <a16:creationId xmlns:a16="http://schemas.microsoft.com/office/drawing/2014/main" id="{7E4D5C0E-B311-2D44-AD81-454B18803C39}"/>
              </a:ext>
            </a:extLst>
          </p:cNvPr>
          <p:cNvSpPr>
            <a:spLocks noGrp="1"/>
          </p:cNvSpPr>
          <p:nvPr>
            <p:ph type="ftr" sz="quarter" idx="11"/>
          </p:nvPr>
        </p:nvSpPr>
        <p:spPr/>
        <p:txBody>
          <a:bodyPr/>
          <a:lstStyle/>
          <a:p>
            <a:r>
              <a:rPr lang="en-US"/>
              <a:t>Y</a:t>
            </a:r>
            <a:r>
              <a:rPr lang="en-US" altLang="zh-CN"/>
              <a:t>alin Yang</a:t>
            </a:r>
            <a:endParaRPr lang="en-US" dirty="0"/>
          </a:p>
        </p:txBody>
      </p:sp>
      <p:sp>
        <p:nvSpPr>
          <p:cNvPr id="9" name="Slide Number Placeholder 8">
            <a:extLst>
              <a:ext uri="{FF2B5EF4-FFF2-40B4-BE49-F238E27FC236}">
                <a16:creationId xmlns:a16="http://schemas.microsoft.com/office/drawing/2014/main" id="{84ECC14E-7C9B-5442-A188-5B1450555ADF}"/>
              </a:ext>
            </a:extLst>
          </p:cNvPr>
          <p:cNvSpPr>
            <a:spLocks noGrp="1"/>
          </p:cNvSpPr>
          <p:nvPr>
            <p:ph type="sldNum" sz="quarter" idx="12"/>
          </p:nvPr>
        </p:nvSpPr>
        <p:spPr/>
        <p:txBody>
          <a:bodyPr/>
          <a:lstStyle/>
          <a:p>
            <a:fld id="{C68DACDF-E1A9-A04C-A5FF-FC2443684BF5}" type="slidenum">
              <a:rPr lang="en-US" smtClean="0"/>
              <a:pPr/>
              <a:t>18</a:t>
            </a:fld>
            <a:endParaRPr lang="en-US" dirty="0"/>
          </a:p>
        </p:txBody>
      </p:sp>
      <p:cxnSp>
        <p:nvCxnSpPr>
          <p:cNvPr id="3" name="Straight Connector 2">
            <a:extLst>
              <a:ext uri="{FF2B5EF4-FFF2-40B4-BE49-F238E27FC236}">
                <a16:creationId xmlns:a16="http://schemas.microsoft.com/office/drawing/2014/main" id="{639C5AE4-FC88-4788-84D0-D7DAB6993F20}"/>
              </a:ext>
            </a:extLst>
          </p:cNvPr>
          <p:cNvCxnSpPr>
            <a:cxnSpLocks/>
          </p:cNvCxnSpPr>
          <p:nvPr/>
        </p:nvCxnSpPr>
        <p:spPr>
          <a:xfrm>
            <a:off x="0" y="739044"/>
            <a:ext cx="12192000" cy="5674"/>
          </a:xfrm>
          <a:prstGeom prst="line">
            <a:avLst/>
          </a:prstGeom>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DC81477C-3360-4958-BEA9-9307B67F03D8}"/>
              </a:ext>
            </a:extLst>
          </p:cNvPr>
          <p:cNvSpPr txBox="1"/>
          <p:nvPr/>
        </p:nvSpPr>
        <p:spPr>
          <a:xfrm>
            <a:off x="95952" y="1085250"/>
            <a:ext cx="4597139" cy="5355312"/>
          </a:xfrm>
          <a:prstGeom prst="rect">
            <a:avLst/>
          </a:prstGeom>
          <a:noFill/>
        </p:spPr>
        <p:txBody>
          <a:bodyPr wrap="square" rtlCol="0">
            <a:spAutoFit/>
          </a:bodyPr>
          <a:lstStyle/>
          <a:p>
            <a:pPr>
              <a:lnSpc>
                <a:spcPct val="200000"/>
              </a:lnSpc>
            </a:pPr>
            <a:r>
              <a:rPr lang="en-US" b="1" i="1" dirty="0">
                <a:solidFill>
                  <a:srgbClr val="333333"/>
                </a:solidFill>
                <a:latin typeface="Helvetica Neue"/>
              </a:rPr>
              <a:t>Data leakage </a:t>
            </a:r>
            <a:r>
              <a:rPr lang="en-US" dirty="0">
                <a:solidFill>
                  <a:srgbClr val="333333"/>
                </a:solidFill>
                <a:latin typeface="Helvetica Neue"/>
              </a:rPr>
              <a:t>is when information from outside the training data set is used to create the model. Data leakage often occurs during the data preprocessing period. To minimize this, feature engineering should be done in isolation of each resampling iteration. </a:t>
            </a:r>
            <a:br>
              <a:rPr lang="en-US" dirty="0"/>
            </a:br>
            <a:br>
              <a:rPr lang="en-US" dirty="0"/>
            </a:br>
            <a:endParaRPr lang="en-US" altLang="zh-CN" dirty="0"/>
          </a:p>
          <a:p>
            <a:endParaRPr lang="en-US" dirty="0"/>
          </a:p>
        </p:txBody>
      </p:sp>
      <p:pic>
        <p:nvPicPr>
          <p:cNvPr id="1026" name="Picture 2" descr="Performing feature engineering preprocessing within each resample helps to minimize data leakage.">
            <a:extLst>
              <a:ext uri="{FF2B5EF4-FFF2-40B4-BE49-F238E27FC236}">
                <a16:creationId xmlns:a16="http://schemas.microsoft.com/office/drawing/2014/main" id="{2D451365-74B6-429B-BF93-AF7B3E246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7371" y="1323114"/>
            <a:ext cx="7328677" cy="4211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700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5D8426-6031-B145-B17F-0629561AEF7E}"/>
              </a:ext>
            </a:extLst>
          </p:cNvPr>
          <p:cNvSpPr>
            <a:spLocks noGrp="1"/>
          </p:cNvSpPr>
          <p:nvPr>
            <p:ph type="title"/>
          </p:nvPr>
        </p:nvSpPr>
        <p:spPr>
          <a:xfrm>
            <a:off x="0" y="0"/>
            <a:ext cx="10515600" cy="1157575"/>
          </a:xfrm>
        </p:spPr>
        <p:txBody>
          <a:bodyPr>
            <a:normAutofit fontScale="90000"/>
          </a:bodyPr>
          <a:lstStyle/>
          <a:p>
            <a:r>
              <a:rPr lang="en-US" altLang="zh-CN" dirty="0"/>
              <a:t>Population, Sampling distribution and unbiased estimator</a:t>
            </a:r>
            <a:br>
              <a:rPr lang="en-US" altLang="zh-CN" dirty="0"/>
            </a:br>
            <a:endParaRPr lang="en-US" dirty="0"/>
          </a:p>
        </p:txBody>
      </p:sp>
      <p:sp>
        <p:nvSpPr>
          <p:cNvPr id="4" name="Footer Placeholder 3">
            <a:extLst>
              <a:ext uri="{FF2B5EF4-FFF2-40B4-BE49-F238E27FC236}">
                <a16:creationId xmlns:a16="http://schemas.microsoft.com/office/drawing/2014/main" id="{7E4D5C0E-B311-2D44-AD81-454B18803C39}"/>
              </a:ext>
            </a:extLst>
          </p:cNvPr>
          <p:cNvSpPr>
            <a:spLocks noGrp="1"/>
          </p:cNvSpPr>
          <p:nvPr>
            <p:ph type="ftr" sz="quarter" idx="11"/>
          </p:nvPr>
        </p:nvSpPr>
        <p:spPr/>
        <p:txBody>
          <a:bodyPr/>
          <a:lstStyle/>
          <a:p>
            <a:r>
              <a:rPr lang="en-US"/>
              <a:t>Y</a:t>
            </a:r>
            <a:r>
              <a:rPr lang="en-US" altLang="zh-CN"/>
              <a:t>alin Yang</a:t>
            </a:r>
            <a:endParaRPr lang="en-US" dirty="0"/>
          </a:p>
        </p:txBody>
      </p:sp>
      <p:sp>
        <p:nvSpPr>
          <p:cNvPr id="9" name="Slide Number Placeholder 8">
            <a:extLst>
              <a:ext uri="{FF2B5EF4-FFF2-40B4-BE49-F238E27FC236}">
                <a16:creationId xmlns:a16="http://schemas.microsoft.com/office/drawing/2014/main" id="{84ECC14E-7C9B-5442-A188-5B1450555ADF}"/>
              </a:ext>
            </a:extLst>
          </p:cNvPr>
          <p:cNvSpPr>
            <a:spLocks noGrp="1"/>
          </p:cNvSpPr>
          <p:nvPr>
            <p:ph type="sldNum" sz="quarter" idx="12"/>
          </p:nvPr>
        </p:nvSpPr>
        <p:spPr/>
        <p:txBody>
          <a:bodyPr/>
          <a:lstStyle/>
          <a:p>
            <a:fld id="{C68DACDF-E1A9-A04C-A5FF-FC2443684BF5}" type="slidenum">
              <a:rPr lang="en-US" smtClean="0"/>
              <a:pPr/>
              <a:t>2</a:t>
            </a:fld>
            <a:endParaRPr lang="en-US" dirty="0"/>
          </a:p>
        </p:txBody>
      </p:sp>
      <p:cxnSp>
        <p:nvCxnSpPr>
          <p:cNvPr id="3" name="Straight Connector 2">
            <a:extLst>
              <a:ext uri="{FF2B5EF4-FFF2-40B4-BE49-F238E27FC236}">
                <a16:creationId xmlns:a16="http://schemas.microsoft.com/office/drawing/2014/main" id="{639C5AE4-FC88-4788-84D0-D7DAB6993F20}"/>
              </a:ext>
            </a:extLst>
          </p:cNvPr>
          <p:cNvCxnSpPr>
            <a:cxnSpLocks/>
          </p:cNvCxnSpPr>
          <p:nvPr/>
        </p:nvCxnSpPr>
        <p:spPr>
          <a:xfrm>
            <a:off x="0" y="739044"/>
            <a:ext cx="12192000" cy="5674"/>
          </a:xfrm>
          <a:prstGeom prst="line">
            <a:avLst/>
          </a:prstGeom>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DC81477C-3360-4958-BEA9-9307B67F03D8}"/>
              </a:ext>
            </a:extLst>
          </p:cNvPr>
          <p:cNvSpPr txBox="1"/>
          <p:nvPr/>
        </p:nvSpPr>
        <p:spPr>
          <a:xfrm>
            <a:off x="171040" y="739044"/>
            <a:ext cx="5065380" cy="6463308"/>
          </a:xfrm>
          <a:prstGeom prst="rect">
            <a:avLst/>
          </a:prstGeom>
          <a:noFill/>
        </p:spPr>
        <p:txBody>
          <a:bodyPr wrap="square" rtlCol="0">
            <a:spAutoFit/>
          </a:bodyPr>
          <a:lstStyle/>
          <a:p>
            <a:endParaRPr lang="en-US" sz="1800" b="0" i="0" u="none" strike="noStrike" baseline="0" dirty="0">
              <a:solidFill>
                <a:srgbClr val="000000"/>
              </a:solidFill>
              <a:latin typeface="Calibri" panose="020F0502020204030204" pitchFamily="34" charset="0"/>
            </a:endParaRPr>
          </a:p>
          <a:p>
            <a:pPr marL="285750" indent="-285750">
              <a:lnSpc>
                <a:spcPct val="150000"/>
              </a:lnSpc>
              <a:buFont typeface="Arial" panose="020B0604020202020204" pitchFamily="34" charset="0"/>
              <a:buChar char="•"/>
            </a:pPr>
            <a:r>
              <a:rPr lang="en-US" b="0" i="0" u="none" strike="noStrike" baseline="0" dirty="0">
                <a:solidFill>
                  <a:srgbClr val="000000"/>
                </a:solidFill>
                <a:latin typeface="Times New Roman" panose="02020603050405020304" pitchFamily="18" charset="0"/>
                <a:cs typeface="Times New Roman" panose="02020603050405020304" pitchFamily="18" charset="0"/>
              </a:rPr>
              <a:t>In </a:t>
            </a:r>
            <a:r>
              <a:rPr lang="en-US" b="1" i="0" u="none" strike="noStrike" baseline="0" dirty="0">
                <a:solidFill>
                  <a:srgbClr val="000000"/>
                </a:solidFill>
                <a:latin typeface="Times New Roman" panose="02020603050405020304" pitchFamily="18" charset="0"/>
                <a:cs typeface="Times New Roman" panose="02020603050405020304" pitchFamily="18" charset="0"/>
              </a:rPr>
              <a:t>applied statistics </a:t>
            </a:r>
            <a:r>
              <a:rPr lang="en-US" b="0" i="0" u="none" strike="noStrike" baseline="0" dirty="0">
                <a:solidFill>
                  <a:srgbClr val="000000"/>
                </a:solidFill>
                <a:latin typeface="Times New Roman" panose="02020603050405020304" pitchFamily="18" charset="0"/>
                <a:cs typeface="Times New Roman" panose="02020603050405020304" pitchFamily="18" charset="0"/>
              </a:rPr>
              <a:t>we are dealing with </a:t>
            </a:r>
            <a:r>
              <a:rPr lang="en-US" b="1" i="1" u="none" strike="noStrike" baseline="0" dirty="0">
                <a:solidFill>
                  <a:srgbClr val="000000"/>
                </a:solidFill>
                <a:latin typeface="Times New Roman" panose="02020603050405020304" pitchFamily="18" charset="0"/>
                <a:cs typeface="Times New Roman" panose="02020603050405020304" pitchFamily="18" charset="0"/>
              </a:rPr>
              <a:t>sampled data </a:t>
            </a:r>
            <a:r>
              <a:rPr lang="en-US" b="0" i="0" u="none" strike="noStrike" baseline="0" dirty="0">
                <a:solidFill>
                  <a:srgbClr val="000000"/>
                </a:solidFill>
                <a:latin typeface="Times New Roman" panose="02020603050405020304" pitchFamily="18" charset="0"/>
                <a:cs typeface="Times New Roman" panose="02020603050405020304" pitchFamily="18" charset="0"/>
              </a:rPr>
              <a:t>from the population and aim at estimating properties of the underlying population from which the random sample has been drawn </a:t>
            </a:r>
          </a:p>
          <a:p>
            <a:pPr marL="285750" indent="-285750">
              <a:lnSpc>
                <a:spcPct val="150000"/>
              </a:lnSpc>
              <a:buFont typeface="Arial" panose="020B0604020202020204" pitchFamily="34" charset="0"/>
              <a:buChar char="•"/>
            </a:pPr>
            <a:endParaRPr lang="en-US" b="0" i="0" u="none" strike="noStrike" baseline="0" dirty="0">
              <a:solidFill>
                <a:srgbClr val="000000"/>
              </a:solidFill>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In statistics, the </a:t>
            </a:r>
            <a:r>
              <a:rPr lang="en-US" b="1" dirty="0">
                <a:solidFill>
                  <a:srgbClr val="000000"/>
                </a:solidFill>
                <a:latin typeface="Times New Roman" panose="02020603050405020304" pitchFamily="18" charset="0"/>
                <a:cs typeface="Times New Roman" panose="02020603050405020304" pitchFamily="18" charset="0"/>
              </a:rPr>
              <a:t>bias</a:t>
            </a:r>
            <a:r>
              <a:rPr lang="en-US" dirty="0">
                <a:solidFill>
                  <a:srgbClr val="000000"/>
                </a:solidFill>
                <a:latin typeface="Times New Roman" panose="02020603050405020304" pitchFamily="18" charset="0"/>
                <a:cs typeface="Times New Roman" panose="02020603050405020304" pitchFamily="18" charset="0"/>
              </a:rPr>
              <a:t> of an estimator </a:t>
            </a:r>
            <a:r>
              <a:rPr lang="en-US" b="1" dirty="0">
                <a:solidFill>
                  <a:srgbClr val="000000"/>
                </a:solidFill>
                <a:latin typeface="Times New Roman" panose="02020603050405020304" pitchFamily="18" charset="0"/>
                <a:cs typeface="Times New Roman" panose="02020603050405020304" pitchFamily="18" charset="0"/>
              </a:rPr>
              <a:t>is the difference between this estimator's expected value and the true value of the parameter</a:t>
            </a:r>
            <a:r>
              <a:rPr lang="en-US" dirty="0">
                <a:solidFill>
                  <a:srgbClr val="000000"/>
                </a:solidFill>
                <a:latin typeface="Times New Roman" panose="02020603050405020304" pitchFamily="18" charset="0"/>
                <a:cs typeface="Times New Roman" panose="02020603050405020304" pitchFamily="18" charset="0"/>
              </a:rPr>
              <a:t> being estimated. An estimator or decision rule with zero bias is called unbiased. </a:t>
            </a:r>
          </a:p>
          <a:p>
            <a:pPr>
              <a:lnSpc>
                <a:spcPct val="200000"/>
              </a:lnSpc>
            </a:pPr>
            <a:br>
              <a:rPr lang="en-US" dirty="0"/>
            </a:br>
            <a:br>
              <a:rPr lang="en-US" dirty="0"/>
            </a:br>
            <a:endParaRPr lang="en-US" altLang="zh-CN" dirty="0"/>
          </a:p>
          <a:p>
            <a:endParaRPr lang="en-US" dirty="0"/>
          </a:p>
        </p:txBody>
      </p:sp>
      <p:pic>
        <p:nvPicPr>
          <p:cNvPr id="1026" name="Picture 2" descr="Image result for training testing">
            <a:extLst>
              <a:ext uri="{FF2B5EF4-FFF2-40B4-BE49-F238E27FC236}">
                <a16:creationId xmlns:a16="http://schemas.microsoft.com/office/drawing/2014/main" id="{563B5830-2F7B-473F-9903-E71AB312BC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3243" y="2964869"/>
            <a:ext cx="6455620" cy="28142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254403F-726E-4214-8B48-9B064E2B46BB}"/>
              </a:ext>
            </a:extLst>
          </p:cNvPr>
          <p:cNvPicPr>
            <a:picLocks noChangeAspect="1"/>
          </p:cNvPicPr>
          <p:nvPr/>
        </p:nvPicPr>
        <p:blipFill>
          <a:blip r:embed="rId4"/>
          <a:stretch>
            <a:fillRect/>
          </a:stretch>
        </p:blipFill>
        <p:spPr>
          <a:xfrm>
            <a:off x="5600425" y="1623924"/>
            <a:ext cx="6328438" cy="545077"/>
          </a:xfrm>
          <a:prstGeom prst="rect">
            <a:avLst/>
          </a:prstGeom>
        </p:spPr>
      </p:pic>
    </p:spTree>
    <p:extLst>
      <p:ext uri="{BB962C8B-B14F-4D97-AF65-F5344CB8AC3E}">
        <p14:creationId xmlns:p14="http://schemas.microsoft.com/office/powerpoint/2010/main" val="713776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5D8426-6031-B145-B17F-0629561AEF7E}"/>
              </a:ext>
            </a:extLst>
          </p:cNvPr>
          <p:cNvSpPr>
            <a:spLocks noGrp="1"/>
          </p:cNvSpPr>
          <p:nvPr>
            <p:ph type="title"/>
          </p:nvPr>
        </p:nvSpPr>
        <p:spPr>
          <a:xfrm>
            <a:off x="0" y="0"/>
            <a:ext cx="10515600" cy="1157575"/>
          </a:xfrm>
        </p:spPr>
        <p:txBody>
          <a:bodyPr>
            <a:normAutofit/>
          </a:bodyPr>
          <a:lstStyle/>
          <a:p>
            <a:r>
              <a:rPr lang="en-US" dirty="0"/>
              <a:t>Stratified Sampling</a:t>
            </a:r>
            <a:br>
              <a:rPr lang="en-US" altLang="zh-CN" dirty="0"/>
            </a:br>
            <a:endParaRPr lang="en-US" dirty="0"/>
          </a:p>
        </p:txBody>
      </p:sp>
      <p:sp>
        <p:nvSpPr>
          <p:cNvPr id="4" name="Footer Placeholder 3">
            <a:extLst>
              <a:ext uri="{FF2B5EF4-FFF2-40B4-BE49-F238E27FC236}">
                <a16:creationId xmlns:a16="http://schemas.microsoft.com/office/drawing/2014/main" id="{7E4D5C0E-B311-2D44-AD81-454B18803C39}"/>
              </a:ext>
            </a:extLst>
          </p:cNvPr>
          <p:cNvSpPr>
            <a:spLocks noGrp="1"/>
          </p:cNvSpPr>
          <p:nvPr>
            <p:ph type="ftr" sz="quarter" idx="11"/>
          </p:nvPr>
        </p:nvSpPr>
        <p:spPr/>
        <p:txBody>
          <a:bodyPr/>
          <a:lstStyle/>
          <a:p>
            <a:r>
              <a:rPr lang="en-US"/>
              <a:t>Y</a:t>
            </a:r>
            <a:r>
              <a:rPr lang="en-US" altLang="zh-CN"/>
              <a:t>alin Yang</a:t>
            </a:r>
            <a:endParaRPr lang="en-US" dirty="0"/>
          </a:p>
        </p:txBody>
      </p:sp>
      <p:sp>
        <p:nvSpPr>
          <p:cNvPr id="9" name="Slide Number Placeholder 8">
            <a:extLst>
              <a:ext uri="{FF2B5EF4-FFF2-40B4-BE49-F238E27FC236}">
                <a16:creationId xmlns:a16="http://schemas.microsoft.com/office/drawing/2014/main" id="{84ECC14E-7C9B-5442-A188-5B1450555ADF}"/>
              </a:ext>
            </a:extLst>
          </p:cNvPr>
          <p:cNvSpPr>
            <a:spLocks noGrp="1"/>
          </p:cNvSpPr>
          <p:nvPr>
            <p:ph type="sldNum" sz="quarter" idx="12"/>
          </p:nvPr>
        </p:nvSpPr>
        <p:spPr/>
        <p:txBody>
          <a:bodyPr/>
          <a:lstStyle/>
          <a:p>
            <a:fld id="{C68DACDF-E1A9-A04C-A5FF-FC2443684BF5}" type="slidenum">
              <a:rPr lang="en-US" smtClean="0"/>
              <a:pPr/>
              <a:t>3</a:t>
            </a:fld>
            <a:endParaRPr lang="en-US" dirty="0"/>
          </a:p>
        </p:txBody>
      </p:sp>
      <p:cxnSp>
        <p:nvCxnSpPr>
          <p:cNvPr id="3" name="Straight Connector 2">
            <a:extLst>
              <a:ext uri="{FF2B5EF4-FFF2-40B4-BE49-F238E27FC236}">
                <a16:creationId xmlns:a16="http://schemas.microsoft.com/office/drawing/2014/main" id="{639C5AE4-FC88-4788-84D0-D7DAB6993F20}"/>
              </a:ext>
            </a:extLst>
          </p:cNvPr>
          <p:cNvCxnSpPr>
            <a:cxnSpLocks/>
          </p:cNvCxnSpPr>
          <p:nvPr/>
        </p:nvCxnSpPr>
        <p:spPr>
          <a:xfrm>
            <a:off x="0" y="739044"/>
            <a:ext cx="12192000" cy="5674"/>
          </a:xfrm>
          <a:prstGeom prst="line">
            <a:avLst/>
          </a:prstGeom>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DC81477C-3360-4958-BEA9-9307B67F03D8}"/>
              </a:ext>
            </a:extLst>
          </p:cNvPr>
          <p:cNvSpPr txBox="1"/>
          <p:nvPr/>
        </p:nvSpPr>
        <p:spPr>
          <a:xfrm>
            <a:off x="151304" y="991587"/>
            <a:ext cx="4381225" cy="5457904"/>
          </a:xfrm>
          <a:prstGeom prst="rect">
            <a:avLst/>
          </a:prstGeom>
          <a:noFill/>
        </p:spPr>
        <p:txBody>
          <a:bodyPr wrap="square" rtlCol="0">
            <a:spAutoFit/>
          </a:bodyPr>
          <a:lstStyle/>
          <a:p>
            <a:pPr marL="342900" lvl="0" indent="-342900">
              <a:lnSpc>
                <a:spcPct val="150000"/>
              </a:lnSpc>
              <a:buFont typeface="Symbol" panose="05050102010706020507" pitchFamily="18" charset="2"/>
              <a:buChar char=""/>
            </a:pPr>
            <a:r>
              <a:rPr lang="en-US" sz="1800" dirty="0">
                <a:solidFill>
                  <a:srgbClr val="393939"/>
                </a:solidFill>
                <a:effectLst/>
                <a:latin typeface="Times New Roman" panose="02020603050405020304" pitchFamily="18" charset="0"/>
                <a:ea typeface="宋体" panose="02010600030101010101" pitchFamily="2" charset="-122"/>
                <a:cs typeface="Times New Roman" panose="02020603050405020304" pitchFamily="18" charset="0"/>
              </a:rPr>
              <a:t>Stratified sampling is a type of sampling method in which the total population is </a:t>
            </a:r>
            <a:r>
              <a:rPr lang="en-US" sz="1800" b="1" dirty="0">
                <a:solidFill>
                  <a:srgbClr val="393939"/>
                </a:solidFill>
                <a:effectLst/>
                <a:latin typeface="Times New Roman" panose="02020603050405020304" pitchFamily="18" charset="0"/>
                <a:ea typeface="宋体" panose="02010600030101010101" pitchFamily="2" charset="-122"/>
                <a:cs typeface="Times New Roman" panose="02020603050405020304" pitchFamily="18" charset="0"/>
              </a:rPr>
              <a:t>divided into smaller groups </a:t>
            </a:r>
            <a:r>
              <a:rPr lang="en-US" sz="1800" dirty="0">
                <a:solidFill>
                  <a:srgbClr val="393939"/>
                </a:solidFill>
                <a:effectLst/>
                <a:latin typeface="Times New Roman" panose="02020603050405020304" pitchFamily="18" charset="0"/>
                <a:ea typeface="宋体" panose="02010600030101010101" pitchFamily="2" charset="-122"/>
                <a:cs typeface="Times New Roman" panose="02020603050405020304" pitchFamily="18" charset="0"/>
              </a:rPr>
              <a:t>or strata to complete the sampling process.</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solidFill>
                  <a:srgbClr val="393939"/>
                </a:solidFill>
                <a:effectLst/>
                <a:latin typeface="Times New Roman" panose="02020603050405020304" pitchFamily="18" charset="0"/>
                <a:ea typeface="宋体" panose="02010600030101010101" pitchFamily="2" charset="-122"/>
                <a:cs typeface="Times New Roman" panose="02020603050405020304" pitchFamily="18" charset="0"/>
              </a:rPr>
              <a:t>The strata is formed based on </a:t>
            </a:r>
            <a:r>
              <a:rPr lang="en-US" sz="1800" b="1" dirty="0">
                <a:solidFill>
                  <a:srgbClr val="393939"/>
                </a:solidFill>
                <a:effectLst/>
                <a:latin typeface="Times New Roman" panose="02020603050405020304" pitchFamily="18" charset="0"/>
                <a:ea typeface="宋体" panose="02010600030101010101" pitchFamily="2" charset="-122"/>
                <a:cs typeface="Times New Roman" panose="02020603050405020304" pitchFamily="18" charset="0"/>
              </a:rPr>
              <a:t>some common characteristics</a:t>
            </a:r>
            <a:r>
              <a:rPr lang="en-US" sz="1800" dirty="0">
                <a:solidFill>
                  <a:srgbClr val="393939"/>
                </a:solidFill>
                <a:effectLst/>
                <a:latin typeface="Times New Roman" panose="02020603050405020304" pitchFamily="18" charset="0"/>
                <a:ea typeface="宋体" panose="02010600030101010101" pitchFamily="2" charset="-122"/>
                <a:cs typeface="Times New Roman" panose="02020603050405020304" pitchFamily="18" charset="0"/>
              </a:rPr>
              <a:t> in the population data. </a:t>
            </a:r>
            <a:endParaRPr 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sz="1800" dirty="0">
                <a:solidFill>
                  <a:srgbClr val="393939"/>
                </a:solidFill>
                <a:effectLst/>
                <a:latin typeface="Times New Roman" panose="02020603050405020304" pitchFamily="18" charset="0"/>
                <a:ea typeface="宋体" panose="02010600030101010101" pitchFamily="2" charset="-122"/>
                <a:cs typeface="Times New Roman" panose="02020603050405020304" pitchFamily="18" charset="0"/>
              </a:rPr>
              <a:t>After dividing the population into strata, the researcher randomly </a:t>
            </a:r>
            <a:r>
              <a:rPr lang="en-US" sz="1800" b="1" dirty="0">
                <a:solidFill>
                  <a:srgbClr val="393939"/>
                </a:solidFill>
                <a:effectLst/>
                <a:latin typeface="Times New Roman" panose="02020603050405020304" pitchFamily="18" charset="0"/>
                <a:ea typeface="宋体" panose="02010600030101010101" pitchFamily="2" charset="-122"/>
                <a:cs typeface="Times New Roman" panose="02020603050405020304" pitchFamily="18" charset="0"/>
              </a:rPr>
              <a:t>selects the sample proportionally</a:t>
            </a:r>
            <a:r>
              <a:rPr lang="en-US" sz="1800" dirty="0">
                <a:solidFill>
                  <a:srgbClr val="393939"/>
                </a:solidFill>
                <a:effectLst/>
                <a:latin typeface="Times New Roman" panose="02020603050405020304" pitchFamily="18" charset="0"/>
                <a:ea typeface="宋体" panose="02010600030101010101" pitchFamily="2" charset="-122"/>
                <a:cs typeface="Times New Roman" panose="02020603050405020304" pitchFamily="18" charset="0"/>
              </a:rPr>
              <a:t>.</a:t>
            </a:r>
            <a:br>
              <a:rPr lang="en-US" dirty="0"/>
            </a:br>
            <a:br>
              <a:rPr lang="en-US" dirty="0"/>
            </a:br>
            <a:endParaRPr lang="en-US" altLang="zh-CN" dirty="0"/>
          </a:p>
          <a:p>
            <a:endParaRPr lang="en-US" dirty="0"/>
          </a:p>
        </p:txBody>
      </p:sp>
      <p:pic>
        <p:nvPicPr>
          <p:cNvPr id="10" name="Picture 9" descr="Image result for stratified sampling">
            <a:extLst>
              <a:ext uri="{FF2B5EF4-FFF2-40B4-BE49-F238E27FC236}">
                <a16:creationId xmlns:a16="http://schemas.microsoft.com/office/drawing/2014/main" id="{ECC62F63-D9E6-4385-8C1E-D3C831285AE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1846" y="1007503"/>
            <a:ext cx="6818529" cy="3128534"/>
          </a:xfrm>
          <a:prstGeom prst="rect">
            <a:avLst/>
          </a:prstGeom>
          <a:noFill/>
          <a:ln>
            <a:noFill/>
          </a:ln>
        </p:spPr>
      </p:pic>
      <p:pic>
        <p:nvPicPr>
          <p:cNvPr id="7" name="Picture 6">
            <a:extLst>
              <a:ext uri="{FF2B5EF4-FFF2-40B4-BE49-F238E27FC236}">
                <a16:creationId xmlns:a16="http://schemas.microsoft.com/office/drawing/2014/main" id="{204EDD63-E303-45ED-A3FB-478FD6AA706C}"/>
              </a:ext>
            </a:extLst>
          </p:cNvPr>
          <p:cNvPicPr>
            <a:picLocks noChangeAspect="1"/>
          </p:cNvPicPr>
          <p:nvPr/>
        </p:nvPicPr>
        <p:blipFill>
          <a:blip r:embed="rId4"/>
          <a:stretch>
            <a:fillRect/>
          </a:stretch>
        </p:blipFill>
        <p:spPr>
          <a:xfrm>
            <a:off x="4831846" y="4571848"/>
            <a:ext cx="6920392" cy="896662"/>
          </a:xfrm>
          <a:prstGeom prst="rect">
            <a:avLst/>
          </a:prstGeom>
        </p:spPr>
      </p:pic>
    </p:spTree>
    <p:extLst>
      <p:ext uri="{BB962C8B-B14F-4D97-AF65-F5344CB8AC3E}">
        <p14:creationId xmlns:p14="http://schemas.microsoft.com/office/powerpoint/2010/main" val="393487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5D8426-6031-B145-B17F-0629561AEF7E}"/>
              </a:ext>
            </a:extLst>
          </p:cNvPr>
          <p:cNvSpPr>
            <a:spLocks noGrp="1"/>
          </p:cNvSpPr>
          <p:nvPr>
            <p:ph type="title"/>
          </p:nvPr>
        </p:nvSpPr>
        <p:spPr>
          <a:xfrm>
            <a:off x="0" y="0"/>
            <a:ext cx="10515600" cy="1157575"/>
          </a:xfrm>
        </p:spPr>
        <p:txBody>
          <a:bodyPr>
            <a:normAutofit/>
          </a:bodyPr>
          <a:lstStyle/>
          <a:p>
            <a:r>
              <a:rPr lang="en-US" altLang="zh-CN" sz="2900" dirty="0"/>
              <a:t>Box-Cox Transformation, log Transformation</a:t>
            </a:r>
            <a:br>
              <a:rPr lang="en-US" altLang="zh-CN" dirty="0"/>
            </a:br>
            <a:endParaRPr lang="en-US" dirty="0"/>
          </a:p>
        </p:txBody>
      </p:sp>
      <p:sp>
        <p:nvSpPr>
          <p:cNvPr id="4" name="Footer Placeholder 3">
            <a:extLst>
              <a:ext uri="{FF2B5EF4-FFF2-40B4-BE49-F238E27FC236}">
                <a16:creationId xmlns:a16="http://schemas.microsoft.com/office/drawing/2014/main" id="{7E4D5C0E-B311-2D44-AD81-454B18803C39}"/>
              </a:ext>
            </a:extLst>
          </p:cNvPr>
          <p:cNvSpPr>
            <a:spLocks noGrp="1"/>
          </p:cNvSpPr>
          <p:nvPr>
            <p:ph type="ftr" sz="quarter" idx="11"/>
          </p:nvPr>
        </p:nvSpPr>
        <p:spPr/>
        <p:txBody>
          <a:bodyPr/>
          <a:lstStyle/>
          <a:p>
            <a:r>
              <a:rPr lang="en-US"/>
              <a:t>Y</a:t>
            </a:r>
            <a:r>
              <a:rPr lang="en-US" altLang="zh-CN"/>
              <a:t>alin Yang</a:t>
            </a:r>
            <a:endParaRPr lang="en-US" dirty="0"/>
          </a:p>
        </p:txBody>
      </p:sp>
      <p:sp>
        <p:nvSpPr>
          <p:cNvPr id="9" name="Slide Number Placeholder 8">
            <a:extLst>
              <a:ext uri="{FF2B5EF4-FFF2-40B4-BE49-F238E27FC236}">
                <a16:creationId xmlns:a16="http://schemas.microsoft.com/office/drawing/2014/main" id="{84ECC14E-7C9B-5442-A188-5B1450555ADF}"/>
              </a:ext>
            </a:extLst>
          </p:cNvPr>
          <p:cNvSpPr>
            <a:spLocks noGrp="1"/>
          </p:cNvSpPr>
          <p:nvPr>
            <p:ph type="sldNum" sz="quarter" idx="12"/>
          </p:nvPr>
        </p:nvSpPr>
        <p:spPr/>
        <p:txBody>
          <a:bodyPr/>
          <a:lstStyle/>
          <a:p>
            <a:fld id="{C68DACDF-E1A9-A04C-A5FF-FC2443684BF5}" type="slidenum">
              <a:rPr lang="en-US" smtClean="0"/>
              <a:pPr/>
              <a:t>4</a:t>
            </a:fld>
            <a:endParaRPr lang="en-US" dirty="0"/>
          </a:p>
        </p:txBody>
      </p:sp>
      <p:cxnSp>
        <p:nvCxnSpPr>
          <p:cNvPr id="3" name="Straight Connector 2">
            <a:extLst>
              <a:ext uri="{FF2B5EF4-FFF2-40B4-BE49-F238E27FC236}">
                <a16:creationId xmlns:a16="http://schemas.microsoft.com/office/drawing/2014/main" id="{639C5AE4-FC88-4788-84D0-D7DAB6993F20}"/>
              </a:ext>
            </a:extLst>
          </p:cNvPr>
          <p:cNvCxnSpPr>
            <a:cxnSpLocks/>
          </p:cNvCxnSpPr>
          <p:nvPr/>
        </p:nvCxnSpPr>
        <p:spPr>
          <a:xfrm>
            <a:off x="0" y="739044"/>
            <a:ext cx="12192000" cy="5674"/>
          </a:xfrm>
          <a:prstGeom prst="line">
            <a:avLst/>
          </a:prstGeom>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DC81477C-3360-4958-BEA9-9307B67F03D8}"/>
              </a:ext>
            </a:extLst>
          </p:cNvPr>
          <p:cNvSpPr txBox="1"/>
          <p:nvPr/>
        </p:nvSpPr>
        <p:spPr>
          <a:xfrm>
            <a:off x="458101" y="1047431"/>
            <a:ext cx="9599398" cy="5355312"/>
          </a:xfrm>
          <a:prstGeom prst="rect">
            <a:avLst/>
          </a:prstGeom>
          <a:noFill/>
        </p:spPr>
        <p:txBody>
          <a:bodyPr wrap="square" rtlCol="0">
            <a:spAutoFit/>
          </a:bodyPr>
          <a:lstStyle/>
          <a:p>
            <a:pPr>
              <a:lnSpc>
                <a:spcPct val="200000"/>
              </a:lnSpc>
            </a:pPr>
            <a:r>
              <a:rPr lang="en-US" dirty="0"/>
              <a:t>Why we assume errors are normally distributed?</a:t>
            </a:r>
          </a:p>
          <a:p>
            <a:pPr marL="285750" indent="-285750">
              <a:lnSpc>
                <a:spcPct val="200000"/>
              </a:lnSpc>
              <a:buFont typeface="Arial" panose="020B0604020202020204" pitchFamily="34" charset="0"/>
              <a:buChar char="•"/>
            </a:pPr>
            <a:r>
              <a:rPr lang="en-US" sz="1800" dirty="0">
                <a:solidFill>
                  <a:srgbClr val="393939"/>
                </a:solidFill>
                <a:effectLst/>
                <a:latin typeface="Times New Roman" panose="02020603050405020304" pitchFamily="18" charset="0"/>
                <a:ea typeface="宋体" panose="02010600030101010101" pitchFamily="2" charset="-122"/>
                <a:cs typeface="Times New Roman" panose="02020603050405020304" pitchFamily="18" charset="0"/>
              </a:rPr>
              <a:t>The normal distribution often describes </a:t>
            </a:r>
            <a:r>
              <a:rPr lang="en-US" sz="1800" b="1" dirty="0">
                <a:solidFill>
                  <a:srgbClr val="393939"/>
                </a:solidFill>
                <a:effectLst/>
                <a:latin typeface="Times New Roman" panose="02020603050405020304" pitchFamily="18" charset="0"/>
                <a:ea typeface="宋体" panose="02010600030101010101" pitchFamily="2" charset="-122"/>
                <a:cs typeface="Times New Roman" panose="02020603050405020304" pitchFamily="18" charset="0"/>
              </a:rPr>
              <a:t>the actual distribution of the random errors in real-world processes reasonably well</a:t>
            </a:r>
          </a:p>
          <a:p>
            <a:pPr marL="285750" indent="-285750">
              <a:lnSpc>
                <a:spcPct val="200000"/>
              </a:lnSpc>
              <a:buFont typeface="Arial" panose="020B0604020202020204" pitchFamily="34" charset="0"/>
              <a:buChar char="•"/>
            </a:pPr>
            <a:endParaRPr lang="en-US" sz="1800" b="1"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nSpc>
                <a:spcPct val="200000"/>
              </a:lnSpc>
              <a:buFont typeface="Arial" panose="020B0604020202020204" pitchFamily="34" charset="0"/>
              <a:buChar char="•"/>
            </a:pPr>
            <a:r>
              <a:rPr lang="en-US" dirty="0">
                <a:solidFill>
                  <a:srgbClr val="393939"/>
                </a:solidFill>
                <a:latin typeface="Times New Roman" panose="02020603050405020304" pitchFamily="18" charset="0"/>
                <a:ea typeface="宋体" panose="02010600030101010101" pitchFamily="2" charset="-122"/>
                <a:cs typeface="Times New Roman" panose="02020603050405020304" pitchFamily="18" charset="0"/>
              </a:rPr>
              <a:t>Due to the Central Limit Theorem, we may assume that there are lots of underlying facts affecting the process and the sum of these individual errors will tend to behave like in a </a:t>
            </a:r>
            <a:r>
              <a:rPr lang="en-US" b="1" dirty="0">
                <a:solidFill>
                  <a:srgbClr val="393939"/>
                </a:solidFill>
                <a:latin typeface="Times New Roman" panose="02020603050405020304" pitchFamily="18" charset="0"/>
                <a:ea typeface="宋体" panose="02010600030101010101" pitchFamily="2" charset="-122"/>
                <a:cs typeface="Times New Roman" panose="02020603050405020304" pitchFamily="18" charset="0"/>
              </a:rPr>
              <a:t>zero mean normal distribution</a:t>
            </a:r>
            <a:br>
              <a:rPr lang="en-US" b="1" dirty="0"/>
            </a:br>
            <a:br>
              <a:rPr lang="en-US" dirty="0"/>
            </a:br>
            <a:endParaRPr lang="en-US" altLang="zh-CN" dirty="0"/>
          </a:p>
          <a:p>
            <a:endParaRPr lang="en-US" dirty="0"/>
          </a:p>
        </p:txBody>
      </p:sp>
    </p:spTree>
    <p:extLst>
      <p:ext uri="{BB962C8B-B14F-4D97-AF65-F5344CB8AC3E}">
        <p14:creationId xmlns:p14="http://schemas.microsoft.com/office/powerpoint/2010/main" val="2696430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5D8426-6031-B145-B17F-0629561AEF7E}"/>
              </a:ext>
            </a:extLst>
          </p:cNvPr>
          <p:cNvSpPr>
            <a:spLocks noGrp="1"/>
          </p:cNvSpPr>
          <p:nvPr>
            <p:ph type="title"/>
          </p:nvPr>
        </p:nvSpPr>
        <p:spPr>
          <a:xfrm>
            <a:off x="0" y="0"/>
            <a:ext cx="10515600" cy="1157575"/>
          </a:xfrm>
        </p:spPr>
        <p:txBody>
          <a:bodyPr>
            <a:normAutofit/>
          </a:bodyPr>
          <a:lstStyle/>
          <a:p>
            <a:r>
              <a:rPr lang="en-US" altLang="zh-CN" sz="2900" dirty="0"/>
              <a:t>Box-Cox Transformation, log Transformation</a:t>
            </a:r>
            <a:br>
              <a:rPr lang="en-US" altLang="zh-CN" dirty="0"/>
            </a:br>
            <a:endParaRPr lang="en-US" dirty="0"/>
          </a:p>
        </p:txBody>
      </p:sp>
      <p:sp>
        <p:nvSpPr>
          <p:cNvPr id="4" name="Footer Placeholder 3">
            <a:extLst>
              <a:ext uri="{FF2B5EF4-FFF2-40B4-BE49-F238E27FC236}">
                <a16:creationId xmlns:a16="http://schemas.microsoft.com/office/drawing/2014/main" id="{7E4D5C0E-B311-2D44-AD81-454B18803C39}"/>
              </a:ext>
            </a:extLst>
          </p:cNvPr>
          <p:cNvSpPr>
            <a:spLocks noGrp="1"/>
          </p:cNvSpPr>
          <p:nvPr>
            <p:ph type="ftr" sz="quarter" idx="11"/>
          </p:nvPr>
        </p:nvSpPr>
        <p:spPr/>
        <p:txBody>
          <a:bodyPr/>
          <a:lstStyle/>
          <a:p>
            <a:r>
              <a:rPr lang="en-US"/>
              <a:t>Y</a:t>
            </a:r>
            <a:r>
              <a:rPr lang="en-US" altLang="zh-CN"/>
              <a:t>alin Yang</a:t>
            </a:r>
            <a:endParaRPr lang="en-US" dirty="0"/>
          </a:p>
        </p:txBody>
      </p:sp>
      <p:sp>
        <p:nvSpPr>
          <p:cNvPr id="9" name="Slide Number Placeholder 8">
            <a:extLst>
              <a:ext uri="{FF2B5EF4-FFF2-40B4-BE49-F238E27FC236}">
                <a16:creationId xmlns:a16="http://schemas.microsoft.com/office/drawing/2014/main" id="{84ECC14E-7C9B-5442-A188-5B1450555ADF}"/>
              </a:ext>
            </a:extLst>
          </p:cNvPr>
          <p:cNvSpPr>
            <a:spLocks noGrp="1"/>
          </p:cNvSpPr>
          <p:nvPr>
            <p:ph type="sldNum" sz="quarter" idx="12"/>
          </p:nvPr>
        </p:nvSpPr>
        <p:spPr/>
        <p:txBody>
          <a:bodyPr/>
          <a:lstStyle/>
          <a:p>
            <a:fld id="{C68DACDF-E1A9-A04C-A5FF-FC2443684BF5}" type="slidenum">
              <a:rPr lang="en-US" smtClean="0"/>
              <a:pPr/>
              <a:t>5</a:t>
            </a:fld>
            <a:endParaRPr lang="en-US" dirty="0"/>
          </a:p>
        </p:txBody>
      </p:sp>
      <p:cxnSp>
        <p:nvCxnSpPr>
          <p:cNvPr id="3" name="Straight Connector 2">
            <a:extLst>
              <a:ext uri="{FF2B5EF4-FFF2-40B4-BE49-F238E27FC236}">
                <a16:creationId xmlns:a16="http://schemas.microsoft.com/office/drawing/2014/main" id="{639C5AE4-FC88-4788-84D0-D7DAB6993F20}"/>
              </a:ext>
            </a:extLst>
          </p:cNvPr>
          <p:cNvCxnSpPr>
            <a:cxnSpLocks/>
          </p:cNvCxnSpPr>
          <p:nvPr/>
        </p:nvCxnSpPr>
        <p:spPr>
          <a:xfrm>
            <a:off x="0" y="739044"/>
            <a:ext cx="12192000" cy="5674"/>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C81477C-3360-4958-BEA9-9307B67F03D8}"/>
                  </a:ext>
                </a:extLst>
              </p:cNvPr>
              <p:cNvSpPr txBox="1"/>
              <p:nvPr/>
            </p:nvSpPr>
            <p:spPr>
              <a:xfrm>
                <a:off x="386639" y="1089057"/>
                <a:ext cx="10737130" cy="3813544"/>
              </a:xfrm>
              <a:prstGeom prst="rect">
                <a:avLst/>
              </a:prstGeom>
              <a:noFill/>
            </p:spPr>
            <p:txBody>
              <a:bodyPr wrap="square" rtlCol="0">
                <a:spAutoFit/>
              </a:bodyPr>
              <a:lstStyle/>
              <a:p>
                <a:pPr>
                  <a:lnSpc>
                    <a:spcPct val="150000"/>
                  </a:lnSpc>
                </a:pPr>
                <a:r>
                  <a:rPr lang="en-US" sz="1800" b="1" i="0" u="none" strike="noStrike" baseline="0" dirty="0">
                    <a:latin typeface="Cambria" panose="02040503050406030204" pitchFamily="18" charset="0"/>
                  </a:rPr>
                  <a:t>Box-Cox Transformation </a:t>
                </a:r>
                <a:endParaRPr lang="en-US" sz="1800" b="0" i="0" u="none" strike="noStrike" baseline="0" dirty="0">
                  <a:solidFill>
                    <a:srgbClr val="000000"/>
                  </a:solidFill>
                  <a:latin typeface="Calibri" panose="020F0502020204030204" pitchFamily="34" charset="0"/>
                </a:endParaRPr>
              </a:p>
              <a:p>
                <a:pPr marL="285750" indent="-285750">
                  <a:lnSpc>
                    <a:spcPct val="150000"/>
                  </a:lnSpc>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Causes for </a:t>
                </a:r>
                <a:r>
                  <a:rPr lang="en-US" sz="1800" b="1" i="1" u="none" strike="noStrike" baseline="0" dirty="0">
                    <a:solidFill>
                      <a:srgbClr val="000000"/>
                    </a:solidFill>
                    <a:latin typeface="Calibri" panose="020F0502020204030204" pitchFamily="34" charset="0"/>
                  </a:rPr>
                  <a:t>extreme observations</a:t>
                </a:r>
                <a:r>
                  <a:rPr lang="en-US" sz="1800" b="0" i="0" u="none" strike="noStrike" baseline="0" dirty="0">
                    <a:solidFill>
                      <a:srgbClr val="000000"/>
                    </a:solidFill>
                    <a:latin typeface="Calibri" panose="020F0502020204030204" pitchFamily="34" charset="0"/>
                  </a:rPr>
                  <a:t>: [a] skewed distributions, [b] measurement or recoding errors, [c] extreme but feasible events (perhaps not belonging to the population under investigation). </a:t>
                </a: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The Box-Cox transformation is a generalization of the power transformation: </a:t>
                </a:r>
                <a14:m>
                  <m:oMath xmlns:m="http://schemas.openxmlformats.org/officeDocument/2006/math">
                    <m:r>
                      <a:rPr lang="en-US" sz="1800" b="0" i="1" u="none" strike="noStrike" baseline="0" smtClean="0">
                        <a:solidFill>
                          <a:srgbClr val="000000"/>
                        </a:solidFill>
                        <a:latin typeface="Cambria Math" panose="02040503050406030204" pitchFamily="18" charset="0"/>
                      </a:rPr>
                      <m:t>𝑌</m:t>
                    </m:r>
                    <m:r>
                      <a:rPr lang="en-US" sz="1800" b="0" i="1" u="none" strike="noStrike" baseline="0" smtClean="0">
                        <a:solidFill>
                          <a:srgbClr val="000000"/>
                        </a:solidFill>
                        <a:latin typeface="Cambria Math" panose="02040503050406030204" pitchFamily="18" charset="0"/>
                      </a:rPr>
                      <m:t>=</m:t>
                    </m:r>
                    <m:f>
                      <m:fPr>
                        <m:ctrlPr>
                          <a:rPr lang="en-US" sz="1800" b="0" i="1" u="none" strike="noStrike" baseline="0" smtClean="0">
                            <a:solidFill>
                              <a:srgbClr val="000000"/>
                            </a:solidFill>
                            <a:latin typeface="Cambria Math" panose="02040503050406030204" pitchFamily="18" charset="0"/>
                          </a:rPr>
                        </m:ctrlPr>
                      </m:fPr>
                      <m:num>
                        <m:sSup>
                          <m:sSupPr>
                            <m:ctrlPr>
                              <a:rPr lang="en-US" sz="1800" b="0" i="1" u="none" strike="noStrike" baseline="0" smtClean="0">
                                <a:solidFill>
                                  <a:srgbClr val="000000"/>
                                </a:solidFill>
                                <a:latin typeface="Cambria Math" panose="02040503050406030204" pitchFamily="18" charset="0"/>
                              </a:rPr>
                            </m:ctrlPr>
                          </m:sSupPr>
                          <m:e>
                            <m:r>
                              <a:rPr lang="en-US" sz="1800" b="0" i="1" u="none" strike="noStrike" baseline="0" smtClean="0">
                                <a:solidFill>
                                  <a:srgbClr val="000000"/>
                                </a:solidFill>
                                <a:latin typeface="Cambria Math" panose="02040503050406030204" pitchFamily="18" charset="0"/>
                              </a:rPr>
                              <m:t>𝑋</m:t>
                            </m:r>
                          </m:e>
                          <m:sup>
                            <m:r>
                              <a:rPr lang="en-US" sz="1800" b="0" i="1" u="none" strike="noStrike" baseline="0" smtClean="0">
                                <a:solidFill>
                                  <a:srgbClr val="000000"/>
                                </a:solidFill>
                                <a:latin typeface="Cambria Math" panose="02040503050406030204" pitchFamily="18" charset="0"/>
                              </a:rPr>
                              <m:t>𝜆</m:t>
                            </m:r>
                          </m:sup>
                        </m:sSup>
                        <m:r>
                          <a:rPr lang="en-US" sz="1800" b="0" i="1" u="none" strike="noStrike" baseline="0" smtClean="0">
                            <a:solidFill>
                              <a:srgbClr val="000000"/>
                            </a:solidFill>
                            <a:latin typeface="Cambria Math" panose="02040503050406030204" pitchFamily="18" charset="0"/>
                          </a:rPr>
                          <m:t>−1</m:t>
                        </m:r>
                      </m:num>
                      <m:den>
                        <m:r>
                          <a:rPr lang="en-US" sz="1800" b="0" i="1" u="none" strike="noStrike" baseline="0" smtClean="0">
                            <a:solidFill>
                              <a:srgbClr val="000000"/>
                            </a:solidFill>
                            <a:latin typeface="Cambria Math" panose="02040503050406030204" pitchFamily="18" charset="0"/>
                          </a:rPr>
                          <m:t>𝜆</m:t>
                        </m:r>
                      </m:den>
                    </m:f>
                  </m:oMath>
                </a14:m>
                <a:r>
                  <a:rPr lang="en-US" sz="1800" b="0" i="0" u="none" strike="noStrike" baseline="0" dirty="0">
                    <a:solidFill>
                      <a:srgbClr val="000000"/>
                    </a:solidFill>
                    <a:latin typeface="Calibri" panose="020F0502020204030204" pitchFamily="34" charset="0"/>
                  </a:rPr>
                  <a:t> and for </a:t>
                </a:r>
                <a14:m>
                  <m:oMath xmlns:m="http://schemas.openxmlformats.org/officeDocument/2006/math">
                    <m:r>
                      <a:rPr lang="en-US" sz="1800" b="0" i="1" u="none" strike="noStrike" baseline="0" smtClean="0">
                        <a:solidFill>
                          <a:srgbClr val="000000"/>
                        </a:solidFill>
                        <a:latin typeface="Cambria Math" panose="02040503050406030204" pitchFamily="18" charset="0"/>
                      </a:rPr>
                      <m:t>𝜆</m:t>
                    </m:r>
                    <m:r>
                      <a:rPr lang="en-US" sz="1800" b="0" i="1" u="none" strike="noStrike" baseline="0" smtClean="0">
                        <a:solidFill>
                          <a:srgbClr val="000000"/>
                        </a:solidFill>
                        <a:latin typeface="Cambria Math" panose="02040503050406030204" pitchFamily="18" charset="0"/>
                      </a:rPr>
                      <m:t>=0</m:t>
                    </m:r>
                  </m:oMath>
                </a14:m>
                <a:r>
                  <a:rPr lang="en-US" sz="1800" b="0" i="0" u="none" strike="noStrike" baseline="0" dirty="0">
                    <a:solidFill>
                      <a:srgbClr val="000000"/>
                    </a:solidFill>
                    <a:latin typeface="Calibri" panose="020F0502020204030204" pitchFamily="34" charset="0"/>
                  </a:rPr>
                  <a:t> we</a:t>
                </a:r>
                <a:r>
                  <a:rPr lang="en-US" sz="1800" b="0" i="0" u="none" strike="noStrike" dirty="0">
                    <a:solidFill>
                      <a:srgbClr val="000000"/>
                    </a:solidFill>
                    <a:latin typeface="Calibri" panose="020F0502020204030204" pitchFamily="34" charset="0"/>
                  </a:rPr>
                  <a:t> get </a:t>
                </a:r>
                <a14:m>
                  <m:oMath xmlns:m="http://schemas.openxmlformats.org/officeDocument/2006/math">
                    <m:r>
                      <a:rPr lang="en-US" sz="1800" b="0" i="1" u="none" strike="noStrike" smtClean="0">
                        <a:solidFill>
                          <a:srgbClr val="000000"/>
                        </a:solidFill>
                        <a:latin typeface="Cambria Math" panose="02040503050406030204" pitchFamily="18" charset="0"/>
                      </a:rPr>
                      <m:t>𝑦</m:t>
                    </m:r>
                    <m:r>
                      <a:rPr lang="en-US" sz="1800" b="0" i="1" u="none" strike="noStrike" smtClean="0">
                        <a:solidFill>
                          <a:srgbClr val="000000"/>
                        </a:solidFill>
                        <a:latin typeface="Cambria Math" panose="02040503050406030204" pitchFamily="18" charset="0"/>
                      </a:rPr>
                      <m:t>=</m:t>
                    </m:r>
                    <m:func>
                      <m:funcPr>
                        <m:ctrlPr>
                          <a:rPr lang="en-US" sz="1800" b="0" i="1" u="none" strike="noStrike" smtClean="0">
                            <a:solidFill>
                              <a:srgbClr val="000000"/>
                            </a:solidFill>
                            <a:latin typeface="Cambria Math" panose="02040503050406030204" pitchFamily="18" charset="0"/>
                          </a:rPr>
                        </m:ctrlPr>
                      </m:funcPr>
                      <m:fName>
                        <m:r>
                          <m:rPr>
                            <m:sty m:val="p"/>
                          </m:rPr>
                          <a:rPr lang="en-US" sz="1800" b="0" i="0" u="none" strike="noStrike" smtClean="0">
                            <a:solidFill>
                              <a:srgbClr val="000000"/>
                            </a:solidFill>
                            <a:latin typeface="Cambria Math" panose="02040503050406030204" pitchFamily="18" charset="0"/>
                          </a:rPr>
                          <m:t>ln</m:t>
                        </m:r>
                      </m:fName>
                      <m:e>
                        <m:r>
                          <a:rPr lang="en-US" sz="1800" b="0" i="1" u="none" strike="noStrike" smtClean="0">
                            <a:solidFill>
                              <a:srgbClr val="000000"/>
                            </a:solidFill>
                            <a:latin typeface="Cambria Math" panose="02040503050406030204" pitchFamily="18" charset="0"/>
                          </a:rPr>
                          <m:t>(</m:t>
                        </m:r>
                        <m:r>
                          <a:rPr lang="en-US" sz="1800" b="0" i="1" u="none" strike="noStrike" smtClean="0">
                            <a:solidFill>
                              <a:srgbClr val="000000"/>
                            </a:solidFill>
                            <a:latin typeface="Cambria Math" panose="02040503050406030204" pitchFamily="18" charset="0"/>
                          </a:rPr>
                          <m:t>𝑥</m:t>
                        </m:r>
                        <m:r>
                          <a:rPr lang="en-US" sz="1800" b="0" i="1" u="none" strike="noStrike" smtClean="0">
                            <a:solidFill>
                              <a:srgbClr val="000000"/>
                            </a:solidFill>
                            <a:latin typeface="Cambria Math" panose="02040503050406030204" pitchFamily="18" charset="0"/>
                          </a:rPr>
                          <m:t>)</m:t>
                        </m:r>
                      </m:e>
                    </m:func>
                    <m:r>
                      <a:rPr lang="en-US" sz="1800" b="0" i="0" u="none" strike="noStrike" smtClean="0">
                        <a:solidFill>
                          <a:srgbClr val="000000"/>
                        </a:solidFill>
                        <a:latin typeface="Cambria Math" panose="02040503050406030204" pitchFamily="18" charset="0"/>
                      </a:rPr>
                      <m:t>.</m:t>
                    </m:r>
                  </m:oMath>
                </a14:m>
                <a:endParaRPr lang="en-US" sz="1800" b="0" i="0" u="none" strike="noStrike" baseline="0" dirty="0">
                  <a:solidFill>
                    <a:srgbClr val="000000"/>
                  </a:solidFill>
                  <a:latin typeface="Calibri" panose="020F0502020204030204" pitchFamily="34" charset="0"/>
                </a:endParaRPr>
              </a:p>
              <a:p>
                <a:pPr algn="l"/>
                <a:endParaRPr lang="en-US" sz="1800" b="0" i="0" u="none" strike="noStrike" baseline="0" dirty="0">
                  <a:solidFill>
                    <a:srgbClr val="000000"/>
                  </a:solidFill>
                  <a:latin typeface="Cambria Math" panose="020405030504060302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Cambria Math" panose="02040503050406030204" pitchFamily="18" charset="0"/>
                  </a:rPr>
                  <a:t>𝜆 &gt; 1 </a:t>
                </a:r>
                <a:r>
                  <a:rPr lang="en-US" sz="1800" b="0" i="0" u="none" strike="noStrike" baseline="0" dirty="0">
                    <a:solidFill>
                      <a:srgbClr val="000000"/>
                    </a:solidFill>
                    <a:latin typeface="Calibri" panose="020F0502020204030204" pitchFamily="34" charset="0"/>
                  </a:rPr>
                  <a:t>reduce negative skewness, whereas </a:t>
                </a:r>
                <a:r>
                  <a:rPr lang="en-US" sz="1800" b="0" i="0" u="none" strike="noStrike" baseline="0" dirty="0">
                    <a:solidFill>
                      <a:srgbClr val="000000"/>
                    </a:solidFill>
                    <a:latin typeface="Cambria Math" panose="02040503050406030204" pitchFamily="18" charset="0"/>
                  </a:rPr>
                  <a:t>𝜆 &lt; 1 </a:t>
                </a:r>
                <a:r>
                  <a:rPr lang="en-US" sz="1800" b="0" i="0" u="none" strike="noStrike" baseline="0" dirty="0">
                    <a:solidFill>
                      <a:srgbClr val="000000"/>
                    </a:solidFill>
                    <a:latin typeface="Calibri" panose="020F0502020204030204" pitchFamily="34" charset="0"/>
                  </a:rPr>
                  <a:t>reduce positive skewness. </a:t>
                </a:r>
              </a:p>
              <a:p>
                <a:pPr marL="285750" indent="-285750">
                  <a:buFont typeface="Arial" panose="020B0604020202020204" pitchFamily="34" charset="0"/>
                  <a:buChar char="•"/>
                </a:pPr>
                <a:endParaRPr lang="en-US" dirty="0">
                  <a:solidFill>
                    <a:srgbClr val="000000"/>
                  </a:solidFill>
                  <a:latin typeface="Calibri" panose="020F0502020204030204" pitchFamily="34" charset="0"/>
                </a:endParaRP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For the interpreting purpose, of log transformation work well, we always take it as our first choice.</a:t>
                </a:r>
                <a:br>
                  <a:rPr lang="en-US" dirty="0"/>
                </a:br>
                <a:endParaRPr lang="en-US" altLang="zh-CN" dirty="0"/>
              </a:p>
              <a:p>
                <a:pPr>
                  <a:lnSpc>
                    <a:spcPct val="150000"/>
                  </a:lnSpc>
                </a:pPr>
                <a:endParaRPr lang="en-US" dirty="0"/>
              </a:p>
            </p:txBody>
          </p:sp>
        </mc:Choice>
        <mc:Fallback xmlns="">
          <p:sp>
            <p:nvSpPr>
              <p:cNvPr id="5" name="TextBox 4">
                <a:extLst>
                  <a:ext uri="{FF2B5EF4-FFF2-40B4-BE49-F238E27FC236}">
                    <a16:creationId xmlns:a16="http://schemas.microsoft.com/office/drawing/2014/main" id="{DC81477C-3360-4958-BEA9-9307B67F03D8}"/>
                  </a:ext>
                </a:extLst>
              </p:cNvPr>
              <p:cNvSpPr txBox="1">
                <a:spLocks noRot="1" noChangeAspect="1" noMove="1" noResize="1" noEditPoints="1" noAdjustHandles="1" noChangeArrowheads="1" noChangeShapeType="1" noTextEdit="1"/>
              </p:cNvSpPr>
              <p:nvPr/>
            </p:nvSpPr>
            <p:spPr>
              <a:xfrm>
                <a:off x="386639" y="1089057"/>
                <a:ext cx="10737130" cy="3813544"/>
              </a:xfrm>
              <a:prstGeom prst="rect">
                <a:avLst/>
              </a:prstGeom>
              <a:blipFill>
                <a:blip r:embed="rId3"/>
                <a:stretch>
                  <a:fillRect l="-454"/>
                </a:stretch>
              </a:blipFill>
            </p:spPr>
            <p:txBody>
              <a:bodyPr/>
              <a:lstStyle/>
              <a:p>
                <a:r>
                  <a:rPr lang="en-US">
                    <a:noFill/>
                  </a:rPr>
                  <a:t> </a:t>
                </a:r>
              </a:p>
            </p:txBody>
          </p:sp>
        </mc:Fallback>
      </mc:AlternateContent>
    </p:spTree>
    <p:extLst>
      <p:ext uri="{BB962C8B-B14F-4D97-AF65-F5344CB8AC3E}">
        <p14:creationId xmlns:p14="http://schemas.microsoft.com/office/powerpoint/2010/main" val="1805355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5D8426-6031-B145-B17F-0629561AEF7E}"/>
              </a:ext>
            </a:extLst>
          </p:cNvPr>
          <p:cNvSpPr>
            <a:spLocks noGrp="1"/>
          </p:cNvSpPr>
          <p:nvPr>
            <p:ph type="title"/>
          </p:nvPr>
        </p:nvSpPr>
        <p:spPr>
          <a:xfrm>
            <a:off x="0" y="0"/>
            <a:ext cx="10515600" cy="1157575"/>
          </a:xfrm>
        </p:spPr>
        <p:txBody>
          <a:bodyPr>
            <a:normAutofit/>
          </a:bodyPr>
          <a:lstStyle/>
          <a:p>
            <a:r>
              <a:rPr lang="en-US" altLang="zh-CN" sz="2900" dirty="0"/>
              <a:t>Missing data</a:t>
            </a:r>
            <a:br>
              <a:rPr lang="en-US" altLang="zh-CN" dirty="0"/>
            </a:br>
            <a:endParaRPr lang="en-US" dirty="0"/>
          </a:p>
        </p:txBody>
      </p:sp>
      <p:sp>
        <p:nvSpPr>
          <p:cNvPr id="4" name="Footer Placeholder 3">
            <a:extLst>
              <a:ext uri="{FF2B5EF4-FFF2-40B4-BE49-F238E27FC236}">
                <a16:creationId xmlns:a16="http://schemas.microsoft.com/office/drawing/2014/main" id="{7E4D5C0E-B311-2D44-AD81-454B18803C39}"/>
              </a:ext>
            </a:extLst>
          </p:cNvPr>
          <p:cNvSpPr>
            <a:spLocks noGrp="1"/>
          </p:cNvSpPr>
          <p:nvPr>
            <p:ph type="ftr" sz="quarter" idx="11"/>
          </p:nvPr>
        </p:nvSpPr>
        <p:spPr/>
        <p:txBody>
          <a:bodyPr/>
          <a:lstStyle/>
          <a:p>
            <a:r>
              <a:rPr lang="en-US"/>
              <a:t>Y</a:t>
            </a:r>
            <a:r>
              <a:rPr lang="en-US" altLang="zh-CN"/>
              <a:t>alin Yang</a:t>
            </a:r>
            <a:endParaRPr lang="en-US" dirty="0"/>
          </a:p>
        </p:txBody>
      </p:sp>
      <p:sp>
        <p:nvSpPr>
          <p:cNvPr id="9" name="Slide Number Placeholder 8">
            <a:extLst>
              <a:ext uri="{FF2B5EF4-FFF2-40B4-BE49-F238E27FC236}">
                <a16:creationId xmlns:a16="http://schemas.microsoft.com/office/drawing/2014/main" id="{84ECC14E-7C9B-5442-A188-5B1450555ADF}"/>
              </a:ext>
            </a:extLst>
          </p:cNvPr>
          <p:cNvSpPr>
            <a:spLocks noGrp="1"/>
          </p:cNvSpPr>
          <p:nvPr>
            <p:ph type="sldNum" sz="quarter" idx="12"/>
          </p:nvPr>
        </p:nvSpPr>
        <p:spPr/>
        <p:txBody>
          <a:bodyPr/>
          <a:lstStyle/>
          <a:p>
            <a:fld id="{C68DACDF-E1A9-A04C-A5FF-FC2443684BF5}" type="slidenum">
              <a:rPr lang="en-US" smtClean="0"/>
              <a:pPr/>
              <a:t>6</a:t>
            </a:fld>
            <a:endParaRPr lang="en-US" dirty="0"/>
          </a:p>
        </p:txBody>
      </p:sp>
      <p:cxnSp>
        <p:nvCxnSpPr>
          <p:cNvPr id="3" name="Straight Connector 2">
            <a:extLst>
              <a:ext uri="{FF2B5EF4-FFF2-40B4-BE49-F238E27FC236}">
                <a16:creationId xmlns:a16="http://schemas.microsoft.com/office/drawing/2014/main" id="{639C5AE4-FC88-4788-84D0-D7DAB6993F20}"/>
              </a:ext>
            </a:extLst>
          </p:cNvPr>
          <p:cNvCxnSpPr>
            <a:cxnSpLocks/>
          </p:cNvCxnSpPr>
          <p:nvPr/>
        </p:nvCxnSpPr>
        <p:spPr>
          <a:xfrm>
            <a:off x="0" y="739044"/>
            <a:ext cx="12192000" cy="5674"/>
          </a:xfrm>
          <a:prstGeom prst="line">
            <a:avLst/>
          </a:prstGeom>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DC81477C-3360-4958-BEA9-9307B67F03D8}"/>
              </a:ext>
            </a:extLst>
          </p:cNvPr>
          <p:cNvSpPr txBox="1"/>
          <p:nvPr/>
        </p:nvSpPr>
        <p:spPr>
          <a:xfrm>
            <a:off x="373482" y="1069196"/>
            <a:ext cx="10737130" cy="2949525"/>
          </a:xfrm>
          <a:prstGeom prst="rect">
            <a:avLst/>
          </a:prstGeom>
          <a:noFill/>
        </p:spPr>
        <p:txBody>
          <a:bodyPr wrap="square" rtlCol="0">
            <a:spAutoFit/>
          </a:bodyPr>
          <a:lstStyle/>
          <a:p>
            <a:pPr>
              <a:lnSpc>
                <a:spcPct val="150000"/>
              </a:lnSpc>
            </a:pPr>
            <a:r>
              <a:rPr lang="en-US" sz="1800" b="1" i="0" u="none" strike="noStrike" baseline="0" dirty="0">
                <a:latin typeface="Cambria" panose="02040503050406030204" pitchFamily="18" charset="0"/>
              </a:rPr>
              <a:t>The reasons are usually lumped into two categories:</a:t>
            </a:r>
          </a:p>
          <a:p>
            <a:pPr marL="285750" indent="-285750">
              <a:lnSpc>
                <a:spcPct val="150000"/>
              </a:lnSpc>
              <a:buFont typeface="Arial" panose="020B0604020202020204" pitchFamily="34" charset="0"/>
              <a:buChar char="•"/>
            </a:pPr>
            <a:r>
              <a:rPr lang="en-US" b="1" dirty="0">
                <a:solidFill>
                  <a:srgbClr val="000000"/>
                </a:solidFill>
                <a:latin typeface="Calibri" panose="020F0502020204030204" pitchFamily="34" charset="0"/>
              </a:rPr>
              <a:t>Informative missingness:  </a:t>
            </a:r>
            <a:r>
              <a:rPr lang="en-US" dirty="0">
                <a:solidFill>
                  <a:srgbClr val="000000"/>
                </a:solidFill>
                <a:latin typeface="Calibri" panose="020F0502020204030204" pitchFamily="34" charset="0"/>
              </a:rPr>
              <a:t>a structural cause for the missing value; whether this be deficiencies in how the data was collected or abnormalities in the observational environment</a:t>
            </a:r>
          </a:p>
          <a:p>
            <a:pPr marL="285750" indent="-285750">
              <a:lnSpc>
                <a:spcPct val="150000"/>
              </a:lnSpc>
              <a:buFont typeface="Arial" panose="020B0604020202020204" pitchFamily="34" charset="0"/>
              <a:buChar char="•"/>
            </a:pPr>
            <a:r>
              <a:rPr lang="en-US" b="1" dirty="0">
                <a:solidFill>
                  <a:srgbClr val="000000"/>
                </a:solidFill>
                <a:latin typeface="Calibri" panose="020F0502020204030204" pitchFamily="34" charset="0"/>
              </a:rPr>
              <a:t>Missingness at random: </a:t>
            </a:r>
            <a:r>
              <a:rPr lang="en-US" dirty="0">
                <a:solidFill>
                  <a:srgbClr val="000000"/>
                </a:solidFill>
                <a:latin typeface="Calibri" panose="020F0502020204030204" pitchFamily="34" charset="0"/>
              </a:rPr>
              <a:t>The missing values’ occurrence is independent of the data collection process.</a:t>
            </a:r>
          </a:p>
          <a:p>
            <a:pPr>
              <a:lnSpc>
                <a:spcPct val="150000"/>
              </a:lnSpc>
            </a:pPr>
            <a:r>
              <a:rPr lang="en-US" b="1" dirty="0">
                <a:latin typeface="Cambria" panose="02040503050406030204" pitchFamily="18" charset="0"/>
              </a:rPr>
              <a:t>Visualizing missing values:</a:t>
            </a:r>
            <a:br>
              <a:rPr lang="en-US" dirty="0">
                <a:solidFill>
                  <a:srgbClr val="000000"/>
                </a:solidFill>
                <a:latin typeface="Calibri" panose="020F0502020204030204" pitchFamily="34" charset="0"/>
              </a:rPr>
            </a:br>
            <a:endParaRPr lang="en-US" altLang="zh-CN" dirty="0">
              <a:solidFill>
                <a:srgbClr val="000000"/>
              </a:solidFill>
              <a:latin typeface="Calibri" panose="020F0502020204030204" pitchFamily="34" charset="0"/>
            </a:endParaRPr>
          </a:p>
          <a:p>
            <a:pPr>
              <a:lnSpc>
                <a:spcPct val="150000"/>
              </a:lnSpc>
            </a:pPr>
            <a:endParaRPr lang="en-US" dirty="0"/>
          </a:p>
        </p:txBody>
      </p:sp>
      <p:pic>
        <p:nvPicPr>
          <p:cNvPr id="7" name="Picture 6">
            <a:extLst>
              <a:ext uri="{FF2B5EF4-FFF2-40B4-BE49-F238E27FC236}">
                <a16:creationId xmlns:a16="http://schemas.microsoft.com/office/drawing/2014/main" id="{809B8821-8237-40F1-BECF-A2228F7E3599}"/>
              </a:ext>
            </a:extLst>
          </p:cNvPr>
          <p:cNvPicPr>
            <a:picLocks noChangeAspect="1"/>
          </p:cNvPicPr>
          <p:nvPr/>
        </p:nvPicPr>
        <p:blipFill>
          <a:blip r:embed="rId3"/>
          <a:stretch>
            <a:fillRect/>
          </a:stretch>
        </p:blipFill>
        <p:spPr>
          <a:xfrm>
            <a:off x="501210" y="3429000"/>
            <a:ext cx="5771261" cy="2359804"/>
          </a:xfrm>
          <a:prstGeom prst="rect">
            <a:avLst/>
          </a:prstGeom>
        </p:spPr>
      </p:pic>
      <p:pic>
        <p:nvPicPr>
          <p:cNvPr id="5122" name="Picture 2" descr="Heat map of missing values in the raw Ames housing data.">
            <a:extLst>
              <a:ext uri="{FF2B5EF4-FFF2-40B4-BE49-F238E27FC236}">
                <a16:creationId xmlns:a16="http://schemas.microsoft.com/office/drawing/2014/main" id="{40C1C71A-9E2D-4B7E-89CF-5A4B31699E2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9658" y="2882087"/>
            <a:ext cx="4889956" cy="3056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747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5D8426-6031-B145-B17F-0629561AEF7E}"/>
              </a:ext>
            </a:extLst>
          </p:cNvPr>
          <p:cNvSpPr>
            <a:spLocks noGrp="1"/>
          </p:cNvSpPr>
          <p:nvPr>
            <p:ph type="title"/>
          </p:nvPr>
        </p:nvSpPr>
        <p:spPr>
          <a:xfrm>
            <a:off x="0" y="0"/>
            <a:ext cx="10515600" cy="1157575"/>
          </a:xfrm>
        </p:spPr>
        <p:txBody>
          <a:bodyPr>
            <a:normAutofit/>
          </a:bodyPr>
          <a:lstStyle/>
          <a:p>
            <a:r>
              <a:rPr lang="en-US" altLang="zh-CN" sz="2900" dirty="0"/>
              <a:t>Imputation</a:t>
            </a:r>
            <a:br>
              <a:rPr lang="en-US" altLang="zh-CN" dirty="0"/>
            </a:br>
            <a:endParaRPr lang="en-US" dirty="0"/>
          </a:p>
        </p:txBody>
      </p:sp>
      <p:sp>
        <p:nvSpPr>
          <p:cNvPr id="4" name="Footer Placeholder 3">
            <a:extLst>
              <a:ext uri="{FF2B5EF4-FFF2-40B4-BE49-F238E27FC236}">
                <a16:creationId xmlns:a16="http://schemas.microsoft.com/office/drawing/2014/main" id="{7E4D5C0E-B311-2D44-AD81-454B18803C39}"/>
              </a:ext>
            </a:extLst>
          </p:cNvPr>
          <p:cNvSpPr>
            <a:spLocks noGrp="1"/>
          </p:cNvSpPr>
          <p:nvPr>
            <p:ph type="ftr" sz="quarter" idx="11"/>
          </p:nvPr>
        </p:nvSpPr>
        <p:spPr/>
        <p:txBody>
          <a:bodyPr/>
          <a:lstStyle/>
          <a:p>
            <a:r>
              <a:rPr lang="en-US"/>
              <a:t>Y</a:t>
            </a:r>
            <a:r>
              <a:rPr lang="en-US" altLang="zh-CN"/>
              <a:t>alin Yang</a:t>
            </a:r>
            <a:endParaRPr lang="en-US" dirty="0"/>
          </a:p>
        </p:txBody>
      </p:sp>
      <p:sp>
        <p:nvSpPr>
          <p:cNvPr id="9" name="Slide Number Placeholder 8">
            <a:extLst>
              <a:ext uri="{FF2B5EF4-FFF2-40B4-BE49-F238E27FC236}">
                <a16:creationId xmlns:a16="http://schemas.microsoft.com/office/drawing/2014/main" id="{84ECC14E-7C9B-5442-A188-5B1450555ADF}"/>
              </a:ext>
            </a:extLst>
          </p:cNvPr>
          <p:cNvSpPr>
            <a:spLocks noGrp="1"/>
          </p:cNvSpPr>
          <p:nvPr>
            <p:ph type="sldNum" sz="quarter" idx="12"/>
          </p:nvPr>
        </p:nvSpPr>
        <p:spPr/>
        <p:txBody>
          <a:bodyPr/>
          <a:lstStyle/>
          <a:p>
            <a:fld id="{C68DACDF-E1A9-A04C-A5FF-FC2443684BF5}" type="slidenum">
              <a:rPr lang="en-US" smtClean="0"/>
              <a:pPr/>
              <a:t>7</a:t>
            </a:fld>
            <a:endParaRPr lang="en-US" dirty="0"/>
          </a:p>
        </p:txBody>
      </p:sp>
      <p:cxnSp>
        <p:nvCxnSpPr>
          <p:cNvPr id="3" name="Straight Connector 2">
            <a:extLst>
              <a:ext uri="{FF2B5EF4-FFF2-40B4-BE49-F238E27FC236}">
                <a16:creationId xmlns:a16="http://schemas.microsoft.com/office/drawing/2014/main" id="{639C5AE4-FC88-4788-84D0-D7DAB6993F20}"/>
              </a:ext>
            </a:extLst>
          </p:cNvPr>
          <p:cNvCxnSpPr>
            <a:cxnSpLocks/>
          </p:cNvCxnSpPr>
          <p:nvPr/>
        </p:nvCxnSpPr>
        <p:spPr>
          <a:xfrm>
            <a:off x="0" y="739044"/>
            <a:ext cx="12192000" cy="5674"/>
          </a:xfrm>
          <a:prstGeom prst="line">
            <a:avLst/>
          </a:prstGeom>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DC81477C-3360-4958-BEA9-9307B67F03D8}"/>
              </a:ext>
            </a:extLst>
          </p:cNvPr>
          <p:cNvSpPr txBox="1"/>
          <p:nvPr/>
        </p:nvSpPr>
        <p:spPr>
          <a:xfrm>
            <a:off x="278671" y="1396296"/>
            <a:ext cx="5428682" cy="4196020"/>
          </a:xfrm>
          <a:prstGeom prst="rect">
            <a:avLst/>
          </a:prstGeom>
          <a:noFill/>
        </p:spPr>
        <p:txBody>
          <a:bodyPr wrap="square" rtlCol="0">
            <a:spAutoFit/>
          </a:bodyPr>
          <a:lstStyle/>
          <a:p>
            <a:pPr>
              <a:lnSpc>
                <a:spcPct val="150000"/>
              </a:lnSpc>
            </a:pPr>
            <a:r>
              <a:rPr lang="en-US" dirty="0">
                <a:solidFill>
                  <a:srgbClr val="000000"/>
                </a:solidFill>
                <a:latin typeface="Calibri" panose="020F0502020204030204" pitchFamily="34" charset="0"/>
              </a:rPr>
              <a:t>imputation is the process replacing missing data with a </a:t>
            </a:r>
            <a:r>
              <a:rPr lang="en-US" b="1" dirty="0">
                <a:solidFill>
                  <a:srgbClr val="000000"/>
                </a:solidFill>
                <a:latin typeface="Calibri" panose="020F0502020204030204" pitchFamily="34" charset="0"/>
              </a:rPr>
              <a:t>"best guess" </a:t>
            </a:r>
            <a:r>
              <a:rPr lang="en-US" dirty="0">
                <a:solidFill>
                  <a:srgbClr val="000000"/>
                </a:solidFill>
                <a:latin typeface="Calibri" panose="020F0502020204030204" pitchFamily="34" charset="0"/>
              </a:rPr>
              <a:t>value. </a:t>
            </a:r>
          </a:p>
          <a:p>
            <a:pPr>
              <a:lnSpc>
                <a:spcPct val="150000"/>
              </a:lnSpc>
            </a:pPr>
            <a:r>
              <a:rPr lang="en-US" dirty="0">
                <a:solidFill>
                  <a:srgbClr val="000000"/>
                </a:solidFill>
                <a:latin typeface="Calibri" panose="020F0502020204030204" pitchFamily="34" charset="0"/>
              </a:rPr>
              <a:t>Sometimes we </a:t>
            </a:r>
            <a:r>
              <a:rPr lang="en-US" b="1" dirty="0">
                <a:solidFill>
                  <a:srgbClr val="000000"/>
                </a:solidFill>
                <a:latin typeface="Calibri" panose="020F0502020204030204" pitchFamily="34" charset="0"/>
              </a:rPr>
              <a:t>use mean, median, or other statistics to fill the missing data </a:t>
            </a:r>
            <a:r>
              <a:rPr lang="en-US" dirty="0">
                <a:solidFill>
                  <a:srgbClr val="000000"/>
                </a:solidFill>
                <a:latin typeface="Calibri" panose="020F0502020204030204" pitchFamily="34" charset="0"/>
              </a:rPr>
              <a:t>, but this kind of process </a:t>
            </a:r>
            <a:r>
              <a:rPr lang="en-US" b="1" dirty="0">
                <a:solidFill>
                  <a:srgbClr val="000000"/>
                </a:solidFill>
                <a:latin typeface="Calibri" panose="020F0502020204030204" pitchFamily="34" charset="0"/>
              </a:rPr>
              <a:t>do not consider any other attributes </a:t>
            </a:r>
            <a:r>
              <a:rPr lang="en-US" dirty="0">
                <a:solidFill>
                  <a:srgbClr val="000000"/>
                </a:solidFill>
                <a:latin typeface="Calibri" panose="020F0502020204030204" pitchFamily="34" charset="0"/>
              </a:rPr>
              <a:t>for a given observation. An alternative is to use grouped statistics to capture expected values for observations that </a:t>
            </a:r>
            <a:r>
              <a:rPr lang="en-US" b="1" dirty="0">
                <a:solidFill>
                  <a:srgbClr val="000000"/>
                </a:solidFill>
                <a:latin typeface="Calibri" panose="020F0502020204030204" pitchFamily="34" charset="0"/>
              </a:rPr>
              <a:t>fall into similar groups</a:t>
            </a:r>
            <a:r>
              <a:rPr lang="en-US" dirty="0">
                <a:solidFill>
                  <a:srgbClr val="000000"/>
                </a:solidFill>
                <a:latin typeface="Calibri" panose="020F0502020204030204" pitchFamily="34" charset="0"/>
              </a:rPr>
              <a:t>.(infeasible for larger datasets)</a:t>
            </a:r>
            <a:br>
              <a:rPr lang="en-US" dirty="0">
                <a:solidFill>
                  <a:srgbClr val="000000"/>
                </a:solidFill>
                <a:latin typeface="Calibri" panose="020F0502020204030204" pitchFamily="34" charset="0"/>
              </a:rPr>
            </a:br>
            <a:endParaRPr lang="en-US" altLang="zh-CN" dirty="0">
              <a:solidFill>
                <a:srgbClr val="000000"/>
              </a:solidFill>
              <a:latin typeface="Calibri" panose="020F0502020204030204" pitchFamily="34" charset="0"/>
            </a:endParaRPr>
          </a:p>
          <a:p>
            <a:pPr>
              <a:lnSpc>
                <a:spcPct val="150000"/>
              </a:lnSpc>
            </a:pPr>
            <a:endParaRPr lang="en-US" dirty="0"/>
          </a:p>
        </p:txBody>
      </p:sp>
      <p:pic>
        <p:nvPicPr>
          <p:cNvPr id="6146" name="Picture 2" descr="Comparison of three different imputation methods. The red points represent actual values which were removed and made missing and the blue points represent the imputed values. Estimated statistic imputation methods (i.e. mean, median) merely predict the same value for each observation and can reduce the signal between a feature and the response; whereas KNN and tree-based procedures tend to maintain the feature distribution and relationship.">
            <a:extLst>
              <a:ext uri="{FF2B5EF4-FFF2-40B4-BE49-F238E27FC236}">
                <a16:creationId xmlns:a16="http://schemas.microsoft.com/office/drawing/2014/main" id="{141CAB52-EB25-4B45-9A17-3F24EFFABD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6023" y="1157575"/>
            <a:ext cx="5987602" cy="4276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974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5D8426-6031-B145-B17F-0629561AEF7E}"/>
              </a:ext>
            </a:extLst>
          </p:cNvPr>
          <p:cNvSpPr>
            <a:spLocks noGrp="1"/>
          </p:cNvSpPr>
          <p:nvPr>
            <p:ph type="title"/>
          </p:nvPr>
        </p:nvSpPr>
        <p:spPr>
          <a:xfrm>
            <a:off x="0" y="0"/>
            <a:ext cx="10515600" cy="1157575"/>
          </a:xfrm>
        </p:spPr>
        <p:txBody>
          <a:bodyPr>
            <a:normAutofit/>
          </a:bodyPr>
          <a:lstStyle/>
          <a:p>
            <a:r>
              <a:rPr lang="en-US" altLang="zh-CN" sz="2900" dirty="0"/>
              <a:t>K-nearest neighbor and Tree-based method (Brief)</a:t>
            </a:r>
            <a:br>
              <a:rPr lang="en-US" altLang="zh-CN" dirty="0"/>
            </a:br>
            <a:endParaRPr lang="en-US" dirty="0"/>
          </a:p>
        </p:txBody>
      </p:sp>
      <p:sp>
        <p:nvSpPr>
          <p:cNvPr id="4" name="Footer Placeholder 3">
            <a:extLst>
              <a:ext uri="{FF2B5EF4-FFF2-40B4-BE49-F238E27FC236}">
                <a16:creationId xmlns:a16="http://schemas.microsoft.com/office/drawing/2014/main" id="{7E4D5C0E-B311-2D44-AD81-454B18803C39}"/>
              </a:ext>
            </a:extLst>
          </p:cNvPr>
          <p:cNvSpPr>
            <a:spLocks noGrp="1"/>
          </p:cNvSpPr>
          <p:nvPr>
            <p:ph type="ftr" sz="quarter" idx="11"/>
          </p:nvPr>
        </p:nvSpPr>
        <p:spPr/>
        <p:txBody>
          <a:bodyPr/>
          <a:lstStyle/>
          <a:p>
            <a:r>
              <a:rPr lang="en-US"/>
              <a:t>Y</a:t>
            </a:r>
            <a:r>
              <a:rPr lang="en-US" altLang="zh-CN"/>
              <a:t>alin Yang</a:t>
            </a:r>
            <a:endParaRPr lang="en-US" dirty="0"/>
          </a:p>
        </p:txBody>
      </p:sp>
      <p:sp>
        <p:nvSpPr>
          <p:cNvPr id="9" name="Slide Number Placeholder 8">
            <a:extLst>
              <a:ext uri="{FF2B5EF4-FFF2-40B4-BE49-F238E27FC236}">
                <a16:creationId xmlns:a16="http://schemas.microsoft.com/office/drawing/2014/main" id="{84ECC14E-7C9B-5442-A188-5B1450555ADF}"/>
              </a:ext>
            </a:extLst>
          </p:cNvPr>
          <p:cNvSpPr>
            <a:spLocks noGrp="1"/>
          </p:cNvSpPr>
          <p:nvPr>
            <p:ph type="sldNum" sz="quarter" idx="12"/>
          </p:nvPr>
        </p:nvSpPr>
        <p:spPr/>
        <p:txBody>
          <a:bodyPr/>
          <a:lstStyle/>
          <a:p>
            <a:fld id="{C68DACDF-E1A9-A04C-A5FF-FC2443684BF5}" type="slidenum">
              <a:rPr lang="en-US" smtClean="0"/>
              <a:pPr/>
              <a:t>8</a:t>
            </a:fld>
            <a:endParaRPr lang="en-US" dirty="0"/>
          </a:p>
        </p:txBody>
      </p:sp>
      <p:cxnSp>
        <p:nvCxnSpPr>
          <p:cNvPr id="3" name="Straight Connector 2">
            <a:extLst>
              <a:ext uri="{FF2B5EF4-FFF2-40B4-BE49-F238E27FC236}">
                <a16:creationId xmlns:a16="http://schemas.microsoft.com/office/drawing/2014/main" id="{639C5AE4-FC88-4788-84D0-D7DAB6993F20}"/>
              </a:ext>
            </a:extLst>
          </p:cNvPr>
          <p:cNvCxnSpPr>
            <a:cxnSpLocks/>
          </p:cNvCxnSpPr>
          <p:nvPr/>
        </p:nvCxnSpPr>
        <p:spPr>
          <a:xfrm>
            <a:off x="0" y="739044"/>
            <a:ext cx="12192000" cy="5674"/>
          </a:xfrm>
          <a:prstGeom prst="line">
            <a:avLst/>
          </a:prstGeom>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DC81477C-3360-4958-BEA9-9307B67F03D8}"/>
              </a:ext>
            </a:extLst>
          </p:cNvPr>
          <p:cNvSpPr txBox="1"/>
          <p:nvPr/>
        </p:nvSpPr>
        <p:spPr>
          <a:xfrm>
            <a:off x="241914" y="1108667"/>
            <a:ext cx="5777338" cy="5858014"/>
          </a:xfrm>
          <a:prstGeom prst="rect">
            <a:avLst/>
          </a:prstGeom>
          <a:noFill/>
        </p:spPr>
        <p:txBody>
          <a:bodyPr wrap="square" rtlCol="0">
            <a:spAutoFit/>
          </a:bodyPr>
          <a:lstStyle/>
          <a:p>
            <a:pPr>
              <a:lnSpc>
                <a:spcPct val="150000"/>
              </a:lnSpc>
            </a:pPr>
            <a:r>
              <a:rPr lang="en-US" b="1" dirty="0">
                <a:latin typeface="Cambria" panose="02040503050406030204" pitchFamily="18" charset="0"/>
              </a:rPr>
              <a:t>Tree based model </a:t>
            </a:r>
          </a:p>
          <a:p>
            <a:pPr marL="285750" indent="-285750">
              <a:lnSpc>
                <a:spcPct val="150000"/>
              </a:lnSpc>
              <a:buFont typeface="Arial" panose="020B0604020202020204" pitchFamily="34" charset="0"/>
              <a:buChar char="•"/>
            </a:pPr>
            <a:r>
              <a:rPr lang="en-US" b="0" i="0" dirty="0">
                <a:effectLst/>
                <a:latin typeface="Source Sans Pro" panose="020B0503030403020204" pitchFamily="34" charset="0"/>
              </a:rPr>
              <a:t>Tree-based models use a series of </a:t>
            </a:r>
            <a:r>
              <a:rPr lang="en-US" b="1" i="0" dirty="0">
                <a:effectLst/>
                <a:latin typeface="Source Sans Pro" panose="020B0503030403020204" pitchFamily="34" charset="0"/>
              </a:rPr>
              <a:t>if-then rules </a:t>
            </a:r>
            <a:r>
              <a:rPr lang="en-US" b="0" i="0" dirty="0">
                <a:effectLst/>
                <a:latin typeface="Source Sans Pro" panose="020B0503030403020204" pitchFamily="34" charset="0"/>
              </a:rPr>
              <a:t>to generate predictions from one or more decision trees.</a:t>
            </a:r>
          </a:p>
          <a:p>
            <a:pPr marL="285750" indent="-285750">
              <a:lnSpc>
                <a:spcPct val="150000"/>
              </a:lnSpc>
              <a:buFont typeface="Arial" panose="020B0604020202020204" pitchFamily="34" charset="0"/>
              <a:buChar char="•"/>
            </a:pPr>
            <a:r>
              <a:rPr lang="en-US" dirty="0">
                <a:solidFill>
                  <a:srgbClr val="000000"/>
                </a:solidFill>
                <a:latin typeface="Calibri" panose="020F0502020204030204" pitchFamily="34" charset="0"/>
              </a:rPr>
              <a:t>Works for either regression or classification</a:t>
            </a:r>
          </a:p>
          <a:p>
            <a:pPr marL="742950" lvl="2" indent="-285750">
              <a:lnSpc>
                <a:spcPct val="150000"/>
              </a:lnSpc>
              <a:buFont typeface="Arial" panose="020B0604020202020204" pitchFamily="34" charset="0"/>
              <a:buChar char="•"/>
            </a:pPr>
            <a:r>
              <a:rPr lang="en-US" b="1" dirty="0">
                <a:solidFill>
                  <a:srgbClr val="000000"/>
                </a:solidFill>
                <a:latin typeface="Calibri" panose="020F0502020204030204" pitchFamily="34" charset="0"/>
              </a:rPr>
              <a:t>Classification tree </a:t>
            </a:r>
            <a:r>
              <a:rPr lang="en-US" dirty="0">
                <a:solidFill>
                  <a:srgbClr val="000000"/>
                </a:solidFill>
                <a:latin typeface="Calibri" panose="020F0502020204030204" pitchFamily="34" charset="0"/>
              </a:rPr>
              <a:t>analysis is when the predicted outcome is the class (discrete) to which the data belongs.</a:t>
            </a:r>
          </a:p>
          <a:p>
            <a:pPr marL="742950" lvl="2" indent="-285750">
              <a:lnSpc>
                <a:spcPct val="150000"/>
              </a:lnSpc>
              <a:buFont typeface="Arial" panose="020B0604020202020204" pitchFamily="34" charset="0"/>
              <a:buChar char="•"/>
            </a:pPr>
            <a:r>
              <a:rPr lang="en-US" b="1" dirty="0">
                <a:solidFill>
                  <a:srgbClr val="000000"/>
                </a:solidFill>
                <a:latin typeface="Calibri" panose="020F0502020204030204" pitchFamily="34" charset="0"/>
              </a:rPr>
              <a:t>Regression tree </a:t>
            </a:r>
            <a:r>
              <a:rPr lang="en-US" dirty="0">
                <a:solidFill>
                  <a:srgbClr val="000000"/>
                </a:solidFill>
                <a:latin typeface="Calibri" panose="020F0502020204030204" pitchFamily="34" charset="0"/>
              </a:rPr>
              <a:t>analysis is when the predicted outcome can be considered a real number (e.g. the price of a house, or a patient's length of stay in a hospital).</a:t>
            </a:r>
          </a:p>
          <a:p>
            <a:pPr lvl="1">
              <a:lnSpc>
                <a:spcPct val="150000"/>
              </a:lnSpc>
            </a:pPr>
            <a:br>
              <a:rPr lang="en-US" dirty="0">
                <a:solidFill>
                  <a:srgbClr val="000000"/>
                </a:solidFill>
                <a:latin typeface="Calibri" panose="020F0502020204030204" pitchFamily="34" charset="0"/>
              </a:rPr>
            </a:br>
            <a:endParaRPr lang="en-US" altLang="zh-CN" dirty="0">
              <a:solidFill>
                <a:srgbClr val="000000"/>
              </a:solidFill>
              <a:latin typeface="Calibri" panose="020F0502020204030204" pitchFamily="34" charset="0"/>
            </a:endParaRPr>
          </a:p>
          <a:p>
            <a:pPr>
              <a:lnSpc>
                <a:spcPct val="150000"/>
              </a:lnSpc>
            </a:pPr>
            <a:endParaRPr lang="en-US" dirty="0"/>
          </a:p>
        </p:txBody>
      </p:sp>
      <p:pic>
        <p:nvPicPr>
          <p:cNvPr id="2050" name="Picture 2" descr="Image result for tree based models">
            <a:extLst>
              <a:ext uri="{FF2B5EF4-FFF2-40B4-BE49-F238E27FC236}">
                <a16:creationId xmlns:a16="http://schemas.microsoft.com/office/drawing/2014/main" id="{EFA4DCAB-F855-47D4-B30A-8DB4F1345B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884211"/>
            <a:ext cx="6085011" cy="353351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FFE62A2-C4CB-42A7-A4E1-631645B39655}"/>
              </a:ext>
            </a:extLst>
          </p:cNvPr>
          <p:cNvSpPr txBox="1"/>
          <p:nvPr/>
        </p:nvSpPr>
        <p:spPr>
          <a:xfrm>
            <a:off x="6249837" y="4323794"/>
            <a:ext cx="5777336" cy="919803"/>
          </a:xfrm>
          <a:prstGeom prst="rect">
            <a:avLst/>
          </a:prstGeom>
          <a:noFill/>
        </p:spPr>
        <p:txBody>
          <a:bodyPr wrap="square">
            <a:spAutoFit/>
          </a:bodyPr>
          <a:lstStyle/>
          <a:p>
            <a:pPr algn="l"/>
            <a:endParaRPr lang="en-US" sz="16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The objective is to find the regions (</a:t>
            </a:r>
            <a:r>
              <a:rPr lang="en-US" sz="1800" b="0" i="0" u="none" strike="noStrike" baseline="0" dirty="0">
                <a:solidFill>
                  <a:srgbClr val="000000"/>
                </a:solidFill>
                <a:latin typeface="Cambria Math" panose="02040503050406030204" pitchFamily="18" charset="0"/>
              </a:rPr>
              <a:t>𝑅</a:t>
            </a:r>
            <a:r>
              <a:rPr lang="en-US" sz="1100" b="0" i="0" u="none" strike="noStrike" baseline="0" dirty="0">
                <a:solidFill>
                  <a:srgbClr val="000000"/>
                </a:solidFill>
                <a:latin typeface="Cambria Math" panose="02040503050406030204" pitchFamily="18" charset="0"/>
              </a:rPr>
              <a:t>1</a:t>
            </a:r>
            <a:r>
              <a:rPr lang="en-US" sz="1800" b="0" i="0" u="none" strike="noStrike" baseline="0" dirty="0">
                <a:solidFill>
                  <a:srgbClr val="000000"/>
                </a:solidFill>
                <a:latin typeface="Cambria Math" panose="02040503050406030204" pitchFamily="18" charset="0"/>
              </a:rPr>
              <a:t>,𝑅</a:t>
            </a:r>
            <a:r>
              <a:rPr lang="en-US" sz="1100" b="0" i="0" u="none" strike="noStrike" baseline="0" dirty="0">
                <a:solidFill>
                  <a:srgbClr val="000000"/>
                </a:solidFill>
                <a:latin typeface="Cambria Math" panose="02040503050406030204" pitchFamily="18" charset="0"/>
              </a:rPr>
              <a:t>2</a:t>
            </a:r>
            <a:r>
              <a:rPr lang="en-US" sz="1800" b="0" i="0" u="none" strike="noStrike" baseline="0" dirty="0">
                <a:solidFill>
                  <a:srgbClr val="000000"/>
                </a:solidFill>
                <a:latin typeface="Cambria Math" panose="02040503050406030204" pitchFamily="18" charset="0"/>
              </a:rPr>
              <a:t>,…,𝑅</a:t>
            </a:r>
            <a:r>
              <a:rPr lang="en-US" sz="1100" b="0" i="0" u="none" strike="noStrike" baseline="0" dirty="0">
                <a:solidFill>
                  <a:srgbClr val="000000"/>
                </a:solidFill>
                <a:latin typeface="Cambria Math" panose="02040503050406030204" pitchFamily="18" charset="0"/>
              </a:rPr>
              <a:t>𝐽</a:t>
            </a:r>
            <a:r>
              <a:rPr lang="en-US" sz="1800" b="0" i="0" u="none" strike="noStrike" baseline="0" dirty="0">
                <a:solidFill>
                  <a:srgbClr val="000000"/>
                </a:solidFill>
                <a:latin typeface="Calibri" panose="020F0502020204030204" pitchFamily="34" charset="0"/>
              </a:rPr>
              <a:t>) for which the RSS is at its minimum: </a:t>
            </a:r>
          </a:p>
        </p:txBody>
      </p:sp>
      <p:pic>
        <p:nvPicPr>
          <p:cNvPr id="11" name="Picture 10">
            <a:extLst>
              <a:ext uri="{FF2B5EF4-FFF2-40B4-BE49-F238E27FC236}">
                <a16:creationId xmlns:a16="http://schemas.microsoft.com/office/drawing/2014/main" id="{4D6DBE94-6BD3-4D25-AE32-D0F1D59FE435}"/>
              </a:ext>
            </a:extLst>
          </p:cNvPr>
          <p:cNvPicPr>
            <a:picLocks noChangeAspect="1"/>
          </p:cNvPicPr>
          <p:nvPr/>
        </p:nvPicPr>
        <p:blipFill>
          <a:blip r:embed="rId4"/>
          <a:stretch>
            <a:fillRect/>
          </a:stretch>
        </p:blipFill>
        <p:spPr>
          <a:xfrm>
            <a:off x="7630965" y="5156926"/>
            <a:ext cx="3722836" cy="896973"/>
          </a:xfrm>
          <a:prstGeom prst="rect">
            <a:avLst/>
          </a:prstGeom>
        </p:spPr>
      </p:pic>
    </p:spTree>
    <p:extLst>
      <p:ext uri="{BB962C8B-B14F-4D97-AF65-F5344CB8AC3E}">
        <p14:creationId xmlns:p14="http://schemas.microsoft.com/office/powerpoint/2010/main" val="2266661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5D8426-6031-B145-B17F-0629561AEF7E}"/>
              </a:ext>
            </a:extLst>
          </p:cNvPr>
          <p:cNvSpPr>
            <a:spLocks noGrp="1"/>
          </p:cNvSpPr>
          <p:nvPr>
            <p:ph type="title"/>
          </p:nvPr>
        </p:nvSpPr>
        <p:spPr>
          <a:xfrm>
            <a:off x="0" y="0"/>
            <a:ext cx="10515600" cy="1157575"/>
          </a:xfrm>
        </p:spPr>
        <p:txBody>
          <a:bodyPr>
            <a:normAutofit/>
          </a:bodyPr>
          <a:lstStyle/>
          <a:p>
            <a:r>
              <a:rPr lang="en-US" altLang="zh-CN" sz="2900" dirty="0"/>
              <a:t>Bagging Trees and Random Forest models (Brief)</a:t>
            </a:r>
            <a:br>
              <a:rPr lang="en-US" altLang="zh-CN" dirty="0"/>
            </a:br>
            <a:endParaRPr lang="en-US" dirty="0"/>
          </a:p>
        </p:txBody>
      </p:sp>
      <p:sp>
        <p:nvSpPr>
          <p:cNvPr id="4" name="Footer Placeholder 3">
            <a:extLst>
              <a:ext uri="{FF2B5EF4-FFF2-40B4-BE49-F238E27FC236}">
                <a16:creationId xmlns:a16="http://schemas.microsoft.com/office/drawing/2014/main" id="{7E4D5C0E-B311-2D44-AD81-454B18803C39}"/>
              </a:ext>
            </a:extLst>
          </p:cNvPr>
          <p:cNvSpPr>
            <a:spLocks noGrp="1"/>
          </p:cNvSpPr>
          <p:nvPr>
            <p:ph type="ftr" sz="quarter" idx="11"/>
          </p:nvPr>
        </p:nvSpPr>
        <p:spPr/>
        <p:txBody>
          <a:bodyPr/>
          <a:lstStyle/>
          <a:p>
            <a:r>
              <a:rPr lang="en-US"/>
              <a:t>Y</a:t>
            </a:r>
            <a:r>
              <a:rPr lang="en-US" altLang="zh-CN"/>
              <a:t>alin Yang</a:t>
            </a:r>
            <a:endParaRPr lang="en-US" dirty="0"/>
          </a:p>
        </p:txBody>
      </p:sp>
      <p:sp>
        <p:nvSpPr>
          <p:cNvPr id="9" name="Slide Number Placeholder 8">
            <a:extLst>
              <a:ext uri="{FF2B5EF4-FFF2-40B4-BE49-F238E27FC236}">
                <a16:creationId xmlns:a16="http://schemas.microsoft.com/office/drawing/2014/main" id="{84ECC14E-7C9B-5442-A188-5B1450555ADF}"/>
              </a:ext>
            </a:extLst>
          </p:cNvPr>
          <p:cNvSpPr>
            <a:spLocks noGrp="1"/>
          </p:cNvSpPr>
          <p:nvPr>
            <p:ph type="sldNum" sz="quarter" idx="12"/>
          </p:nvPr>
        </p:nvSpPr>
        <p:spPr/>
        <p:txBody>
          <a:bodyPr/>
          <a:lstStyle/>
          <a:p>
            <a:fld id="{C68DACDF-E1A9-A04C-A5FF-FC2443684BF5}" type="slidenum">
              <a:rPr lang="en-US" smtClean="0"/>
              <a:pPr/>
              <a:t>9</a:t>
            </a:fld>
            <a:endParaRPr lang="en-US" dirty="0"/>
          </a:p>
        </p:txBody>
      </p:sp>
      <p:cxnSp>
        <p:nvCxnSpPr>
          <p:cNvPr id="3" name="Straight Connector 2">
            <a:extLst>
              <a:ext uri="{FF2B5EF4-FFF2-40B4-BE49-F238E27FC236}">
                <a16:creationId xmlns:a16="http://schemas.microsoft.com/office/drawing/2014/main" id="{639C5AE4-FC88-4788-84D0-D7DAB6993F20}"/>
              </a:ext>
            </a:extLst>
          </p:cNvPr>
          <p:cNvCxnSpPr>
            <a:cxnSpLocks/>
          </p:cNvCxnSpPr>
          <p:nvPr/>
        </p:nvCxnSpPr>
        <p:spPr>
          <a:xfrm>
            <a:off x="0" y="739044"/>
            <a:ext cx="12192000" cy="5674"/>
          </a:xfrm>
          <a:prstGeom prst="line">
            <a:avLst/>
          </a:prstGeom>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DC81477C-3360-4958-BEA9-9307B67F03D8}"/>
              </a:ext>
            </a:extLst>
          </p:cNvPr>
          <p:cNvSpPr txBox="1"/>
          <p:nvPr/>
        </p:nvSpPr>
        <p:spPr>
          <a:xfrm>
            <a:off x="241744" y="1016899"/>
            <a:ext cx="11112056" cy="3780522"/>
          </a:xfrm>
          <a:prstGeom prst="rect">
            <a:avLst/>
          </a:prstGeom>
          <a:noFill/>
        </p:spPr>
        <p:txBody>
          <a:bodyPr wrap="square" rtlCol="0">
            <a:spAutoFit/>
          </a:bodyPr>
          <a:lstStyle/>
          <a:p>
            <a:pPr>
              <a:lnSpc>
                <a:spcPct val="150000"/>
              </a:lnSpc>
            </a:pPr>
            <a:r>
              <a:rPr lang="en-US" b="1" dirty="0">
                <a:latin typeface="Cambria" panose="02040503050406030204" pitchFamily="18" charset="0"/>
              </a:rPr>
              <a:t>Bagging Tree(Bootstrap aggregating)</a:t>
            </a:r>
          </a:p>
          <a:p>
            <a:pPr marL="285750" indent="-285750">
              <a:lnSpc>
                <a:spcPct val="150000"/>
              </a:lnSpc>
              <a:buFont typeface="Arial" panose="020B0604020202020204" pitchFamily="34" charset="0"/>
              <a:buChar char="•"/>
            </a:pPr>
            <a:r>
              <a:rPr lang="en-US" b="0" i="0" dirty="0">
                <a:effectLst/>
                <a:latin typeface="Source Sans Pro" panose="020B0503030403020204" pitchFamily="34" charset="0"/>
              </a:rPr>
              <a:t>building many decision trees at a time by randomly sampling with replacement, or bootstrapping, from the original dataset.</a:t>
            </a:r>
          </a:p>
          <a:p>
            <a:pPr marL="285750" indent="-285750">
              <a:lnSpc>
                <a:spcPct val="150000"/>
              </a:lnSpc>
              <a:buFont typeface="Arial" panose="020B0604020202020204" pitchFamily="34" charset="0"/>
              <a:buChar char="•"/>
            </a:pPr>
            <a:r>
              <a:rPr lang="en-US" b="0" i="0" dirty="0">
                <a:effectLst/>
                <a:latin typeface="Source Sans Pro" panose="020B0503030403020204" pitchFamily="34" charset="0"/>
              </a:rPr>
              <a:t>This </a:t>
            </a:r>
            <a:r>
              <a:rPr lang="en-US" b="1" i="0" dirty="0">
                <a:effectLst/>
                <a:latin typeface="Source Sans Pro" panose="020B0503030403020204" pitchFamily="34" charset="0"/>
              </a:rPr>
              <a:t>ensures variety</a:t>
            </a:r>
            <a:r>
              <a:rPr lang="en-US" b="0" i="0" dirty="0">
                <a:effectLst/>
                <a:latin typeface="Source Sans Pro" panose="020B0503030403020204" pitchFamily="34" charset="0"/>
              </a:rPr>
              <a:t> in the trees, which helps to </a:t>
            </a:r>
            <a:r>
              <a:rPr lang="en-US" b="1" i="0" dirty="0">
                <a:effectLst/>
                <a:latin typeface="Source Sans Pro" panose="020B0503030403020204" pitchFamily="34" charset="0"/>
              </a:rPr>
              <a:t>reduce the amount of overfitting</a:t>
            </a:r>
            <a:r>
              <a:rPr lang="en-US" b="0" i="0" dirty="0">
                <a:effectLst/>
                <a:latin typeface="Source Sans Pro" panose="020B0503030403020204" pitchFamily="34" charset="0"/>
              </a:rPr>
              <a:t>.</a:t>
            </a:r>
            <a:endParaRPr lang="en-US" b="0" i="0" dirty="0">
              <a:solidFill>
                <a:srgbClr val="000000"/>
              </a:solidFill>
              <a:effectLst/>
              <a:latin typeface="Calibri" panose="020F0502020204030204" pitchFamily="34" charset="0"/>
            </a:endParaRPr>
          </a:p>
          <a:p>
            <a:pPr>
              <a:lnSpc>
                <a:spcPct val="150000"/>
              </a:lnSpc>
            </a:pPr>
            <a:r>
              <a:rPr lang="en-US" b="1" dirty="0">
                <a:latin typeface="Cambria" panose="02040503050406030204" pitchFamily="18" charset="0"/>
              </a:rPr>
              <a:t>Random Forest</a:t>
            </a:r>
          </a:p>
          <a:p>
            <a:pPr marL="285750" indent="-285750">
              <a:lnSpc>
                <a:spcPct val="150000"/>
              </a:lnSpc>
              <a:buFont typeface="Arial" panose="020B0604020202020204" pitchFamily="34" charset="0"/>
              <a:buChar char="•"/>
            </a:pPr>
            <a:r>
              <a:rPr lang="en-US" i="0" dirty="0">
                <a:effectLst/>
                <a:latin typeface="Source Sans Pro" panose="020B0503030403020204" pitchFamily="34" charset="0"/>
              </a:rPr>
              <a:t>Random forest </a:t>
            </a:r>
            <a:r>
              <a:rPr lang="en-US" b="0" i="0" dirty="0">
                <a:effectLst/>
                <a:latin typeface="Source Sans Pro" panose="020B0503030403020204" pitchFamily="34" charset="0"/>
              </a:rPr>
              <a:t>models take this concept one step further. On top of </a:t>
            </a:r>
            <a:r>
              <a:rPr lang="en-US" b="1" i="0" dirty="0">
                <a:effectLst/>
                <a:latin typeface="Source Sans Pro" panose="020B0503030403020204" pitchFamily="34" charset="0"/>
              </a:rPr>
              <a:t>building many trees </a:t>
            </a:r>
            <a:r>
              <a:rPr lang="en-US" b="0" i="0" dirty="0">
                <a:effectLst/>
                <a:latin typeface="Source Sans Pro" panose="020B0503030403020204" pitchFamily="34" charset="0"/>
              </a:rPr>
              <a:t>from sampled datasets, each node is only allowed to split on a random selection of the model’s features.</a:t>
            </a:r>
            <a:br>
              <a:rPr lang="en-US" dirty="0">
                <a:solidFill>
                  <a:srgbClr val="000000"/>
                </a:solidFill>
                <a:latin typeface="Calibri" panose="020F0502020204030204" pitchFamily="34" charset="0"/>
              </a:rPr>
            </a:br>
            <a:endParaRPr lang="en-US" altLang="zh-CN" dirty="0">
              <a:solidFill>
                <a:srgbClr val="000000"/>
              </a:solidFill>
              <a:latin typeface="Calibri" panose="020F0502020204030204" pitchFamily="34" charset="0"/>
            </a:endParaRPr>
          </a:p>
          <a:p>
            <a:pPr>
              <a:lnSpc>
                <a:spcPct val="150000"/>
              </a:lnSpc>
            </a:pPr>
            <a:endParaRPr lang="en-US" dirty="0"/>
          </a:p>
        </p:txBody>
      </p:sp>
      <p:pic>
        <p:nvPicPr>
          <p:cNvPr id="7" name="Picture 6">
            <a:extLst>
              <a:ext uri="{FF2B5EF4-FFF2-40B4-BE49-F238E27FC236}">
                <a16:creationId xmlns:a16="http://schemas.microsoft.com/office/drawing/2014/main" id="{F1967F6C-B721-4330-A525-3A59AFE18A5D}"/>
              </a:ext>
            </a:extLst>
          </p:cNvPr>
          <p:cNvPicPr>
            <a:picLocks noChangeAspect="1"/>
          </p:cNvPicPr>
          <p:nvPr/>
        </p:nvPicPr>
        <p:blipFill>
          <a:blip r:embed="rId3"/>
          <a:stretch>
            <a:fillRect/>
          </a:stretch>
        </p:blipFill>
        <p:spPr>
          <a:xfrm>
            <a:off x="2685035" y="4253954"/>
            <a:ext cx="6132016" cy="1303657"/>
          </a:xfrm>
          <a:prstGeom prst="rect">
            <a:avLst/>
          </a:prstGeom>
        </p:spPr>
      </p:pic>
    </p:spTree>
    <p:extLst>
      <p:ext uri="{BB962C8B-B14F-4D97-AF65-F5344CB8AC3E}">
        <p14:creationId xmlns:p14="http://schemas.microsoft.com/office/powerpoint/2010/main" val="3479078564"/>
      </p:ext>
    </p:extLst>
  </p:cSld>
  <p:clrMapOvr>
    <a:masterClrMapping/>
  </p:clrMapOvr>
</p:sld>
</file>

<file path=ppt/theme/theme1.xml><?xml version="1.0" encoding="utf-8"?>
<a:theme xmlns:a="http://schemas.openxmlformats.org/drawingml/2006/main" name="1_Office Theme">
  <a:themeElements>
    <a:clrScheme name="UTD 2019 Colors">
      <a:dk1>
        <a:srgbClr val="000000"/>
      </a:dk1>
      <a:lt1>
        <a:srgbClr val="FFFFFF"/>
      </a:lt1>
      <a:dk2>
        <a:srgbClr val="414141"/>
      </a:dk2>
      <a:lt2>
        <a:srgbClr val="E7E6E6"/>
      </a:lt2>
      <a:accent1>
        <a:srgbClr val="E87500"/>
      </a:accent1>
      <a:accent2>
        <a:srgbClr val="69BD28"/>
      </a:accent2>
      <a:accent3>
        <a:srgbClr val="00A0DE"/>
      </a:accent3>
      <a:accent4>
        <a:srgbClr val="FFB611"/>
      </a:accent4>
      <a:accent5>
        <a:srgbClr val="154734"/>
      </a:accent5>
      <a:accent6>
        <a:srgbClr val="5FE0B7"/>
      </a:accent6>
      <a:hlink>
        <a:srgbClr val="C8C8C8"/>
      </a:hlink>
      <a:folHlink>
        <a:srgbClr val="808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3771</TotalTime>
  <Words>1990</Words>
  <Application>Microsoft Office PowerPoint</Application>
  <PresentationFormat>Widescreen</PresentationFormat>
  <Paragraphs>189</Paragraphs>
  <Slides>18</Slides>
  <Notes>18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Arial</vt:lpstr>
      <vt:lpstr>Calibri</vt:lpstr>
      <vt:lpstr>Cambria</vt:lpstr>
      <vt:lpstr>Cambria Math</vt:lpstr>
      <vt:lpstr>Courier New</vt:lpstr>
      <vt:lpstr>Franklin Gothic Demi Cond</vt:lpstr>
      <vt:lpstr>Helvetica Neue</vt:lpstr>
      <vt:lpstr>Lato-Regular</vt:lpstr>
      <vt:lpstr>poppins</vt:lpstr>
      <vt:lpstr>Source Sans Pro</vt:lpstr>
      <vt:lpstr>Symbol</vt:lpstr>
      <vt:lpstr>Times New Roman</vt:lpstr>
      <vt:lpstr>1_Office Theme</vt:lpstr>
      <vt:lpstr>Feature &amp; Target Engineering</vt:lpstr>
      <vt:lpstr>Population, Sampling distribution and unbiased estimator </vt:lpstr>
      <vt:lpstr>Stratified Sampling </vt:lpstr>
      <vt:lpstr>Box-Cox Transformation, log Transformation </vt:lpstr>
      <vt:lpstr>Box-Cox Transformation, log Transformation </vt:lpstr>
      <vt:lpstr>Missing data </vt:lpstr>
      <vt:lpstr>Imputation </vt:lpstr>
      <vt:lpstr>K-nearest neighbor and Tree-based method (Brief) </vt:lpstr>
      <vt:lpstr>Bagging Trees and Random Forest models (Brief) </vt:lpstr>
      <vt:lpstr>Feature Filtering </vt:lpstr>
      <vt:lpstr>Numeric feature engineering (Feature scaling) </vt:lpstr>
      <vt:lpstr>Numeric feature engineering (Feature scaling) </vt:lpstr>
      <vt:lpstr>Categorical feature engineering </vt:lpstr>
      <vt:lpstr>Categorical feature engineering </vt:lpstr>
      <vt:lpstr>Categorical feature engineering </vt:lpstr>
      <vt:lpstr>Dimension reduction </vt:lpstr>
      <vt:lpstr>Data Preprocessing </vt:lpstr>
      <vt:lpstr>Data leakage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Benson</dc:creator>
  <cp:lastModifiedBy>Yang, Yalin</cp:lastModifiedBy>
  <cp:revision>88</cp:revision>
  <dcterms:created xsi:type="dcterms:W3CDTF">2017-09-15T16:01:31Z</dcterms:created>
  <dcterms:modified xsi:type="dcterms:W3CDTF">2021-02-11T20:11:31Z</dcterms:modified>
</cp:coreProperties>
</file>