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4" r:id="rId1"/>
  </p:sldMasterIdLst>
  <p:notesMasterIdLst>
    <p:notesMasterId r:id="rId33"/>
  </p:notes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4s6iIV4MTm+HOpyd0LiL9KfZ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82203" autoAdjust="0"/>
  </p:normalViewPr>
  <p:slideViewPr>
    <p:cSldViewPr snapToGrid="0">
      <p:cViewPr varScale="1">
        <p:scale>
          <a:sx n="146" d="100"/>
          <a:sy n="146" d="100"/>
        </p:scale>
        <p:origin x="25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76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09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46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808863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3: WA4E/HTML - HyperText Markup Language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11)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3: WA4E/HTML - HyperText Markup Language (Part 2)</a:t>
            </a:r>
            <a:endParaRPr lang="en-US" altLang="zh-CN" sz="16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1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D966"/>
                </a:solidFill>
                <a:sym typeface="Gill Sans"/>
              </a:rPr>
              <a:t>Following the Rules</a:t>
            </a:r>
            <a:endParaRPr sz="3200"/>
          </a:p>
        </p:txBody>
      </p:sp>
      <p:sp>
        <p:nvSpPr>
          <p:cNvPr id="121" name="Google Shape;121;p9"/>
          <p:cNvSpPr txBox="1"/>
          <p:nvPr/>
        </p:nvSpPr>
        <p:spPr>
          <a:xfrm>
            <a:off x="5334000" y="1793397"/>
            <a:ext cx="3581400" cy="190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must be lowercase.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Attributes must be enclosed in quotes.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must be closed.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990600" y="1476065"/>
            <a:ext cx="4267200" cy="292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&lt;h1&gt;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Tacky HTML</a:t>
            </a: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&lt;/h1&gt;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Hi there.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&lt;p&gt;&lt;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src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8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tiny.png</a:t>
            </a:r>
            <a:r>
              <a:rPr lang="en-US" sz="18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Browsers tolerate a lot of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completely broken HTML.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&lt;ul&gt;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 one</a:t>
            </a: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&lt;/li&gt;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 2</a:t>
            </a: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&lt;/li&gt;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&lt;/ul&gt;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13710" y="19325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lang="en-US" sz="4400" b="0" i="0" u="none" dirty="0">
                <a:solidFill>
                  <a:srgbClr val="FFD966"/>
                </a:solidFill>
                <a:latin typeface="Gill Sans"/>
                <a:cs typeface="Gill Sans"/>
                <a:sym typeface="Gill Sans"/>
              </a:rPr>
              <a:t>HTML Documents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000"/>
              <a:buFont typeface="Gill Sans"/>
              <a:buNone/>
            </a:pPr>
            <a:r>
              <a:rPr lang="en-US" sz="3600" b="0" i="0" u="none" dirty="0">
                <a:solidFill>
                  <a:srgbClr val="FFD966"/>
                </a:solidFill>
                <a:sym typeface="Gill Sans"/>
              </a:rPr>
              <a:t>Structure of an HTML Document</a:t>
            </a:r>
            <a:endParaRPr sz="3200" dirty="0"/>
          </a:p>
        </p:txBody>
      </p:sp>
      <p:sp>
        <p:nvSpPr>
          <p:cNvPr id="133" name="Google Shape;133;p11"/>
          <p:cNvSpPr txBox="1"/>
          <p:nvPr/>
        </p:nvSpPr>
        <p:spPr>
          <a:xfrm>
            <a:off x="1995487" y="1769882"/>
            <a:ext cx="3522662" cy="282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&lt;!DOCTYPE 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&lt;head&gt;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  metadata....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&lt;/head&gt;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&lt;body&gt;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  Page content....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&lt;/body&gt;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6881812" y="2606416"/>
            <a:ext cx="1822450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Metadata about the page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572250" y="3531541"/>
            <a:ext cx="2128837" cy="8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Displayable content of the page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6" name="Google Shape;136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48200" y="2892425"/>
            <a:ext cx="2185987" cy="115887"/>
          </a:xfrm>
          <a:prstGeom prst="straightConnector1">
            <a:avLst/>
          </a:prstGeom>
          <a:noFill/>
          <a:ln w="1016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sp>
        <p:nvSpPr>
          <p:cNvPr id="137" name="Google Shape;137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0262" y="3349625"/>
            <a:ext cx="2500312" cy="952500"/>
          </a:xfrm>
          <a:prstGeom prst="rect">
            <a:avLst/>
          </a:prstGeom>
          <a:noFill/>
          <a:ln w="38100" cap="flat" cmpd="sng">
            <a:solidFill>
              <a:srgbClr val="FFFB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38" name="Google Shape;138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0262" y="2359025"/>
            <a:ext cx="2500312" cy="952500"/>
          </a:xfrm>
          <a:prstGeom prst="rect">
            <a:avLst/>
          </a:prstGeom>
          <a:noFill/>
          <a:ln w="38100" cap="flat" cmpd="sng">
            <a:solidFill>
              <a:srgbClr val="FF40FF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39" name="Google Shape;139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95487" y="1702059"/>
            <a:ext cx="2986087" cy="3032125"/>
          </a:xfrm>
          <a:prstGeom prst="rect">
            <a:avLst/>
          </a:prstGeom>
          <a:noFill/>
          <a:ln w="38100" cap="flat" cmpd="sng">
            <a:solidFill>
              <a:srgbClr val="00FDFF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cxnSp>
        <p:nvCxnSpPr>
          <p:cNvPr id="140" name="Google Shape;140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00575" y="3879850"/>
            <a:ext cx="1895475" cy="179387"/>
          </a:xfrm>
          <a:prstGeom prst="straightConnector1">
            <a:avLst/>
          </a:prstGeom>
          <a:noFill/>
          <a:ln w="101600" cap="flat" cmpd="sng">
            <a:solidFill>
              <a:srgbClr val="FFFB00"/>
            </a:solidFill>
            <a:prstDash val="solid"/>
            <a:miter lim="262144"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D966"/>
                </a:solidFill>
                <a:sym typeface="Gill Sans"/>
              </a:rPr>
              <a:t>Special File Names</a:t>
            </a:r>
            <a:endParaRPr sz="3200"/>
          </a:p>
        </p:txBody>
      </p:sp>
      <p:sp>
        <p:nvSpPr>
          <p:cNvPr id="146" name="Google Shape;146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When a URL points to a directory in your web server, it looks for a file with a special name:</a:t>
            </a:r>
            <a:endParaRPr sz="2000" dirty="0"/>
          </a:p>
          <a:p>
            <a:pPr marL="304800" marR="0" lvl="1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F900"/>
              </a:buClr>
              <a:buSzPts val="3591"/>
              <a:buFont typeface="Gill Sans"/>
              <a:buNone/>
            </a:pP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   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index.html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index.php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etc.</a:t>
            </a:r>
            <a:endParaRPr sz="16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While there is a convention, the “default file” is configurable.</a:t>
            </a:r>
            <a:endParaRPr sz="20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Usually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or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index.html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is a safe bet.</a:t>
            </a:r>
            <a:endParaRPr sz="20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This only works when viewing through a web server - when viewing from disk, you must view the file.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Multiple Files</a:t>
            </a:r>
            <a:endParaRPr dirty="0"/>
          </a:p>
        </p:txBody>
      </p:sp>
      <p:sp>
        <p:nvSpPr>
          <p:cNvPr id="152" name="Google Shape;152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96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We can put multiple files in the same directory and then use them in relative links.</a:t>
            </a:r>
            <a:endParaRPr dirty="0"/>
          </a:p>
        </p:txBody>
      </p:sp>
      <p:sp>
        <p:nvSpPr>
          <p:cNvPr id="153" name="Google Shape;153;p13"/>
          <p:cNvSpPr txBox="1"/>
          <p:nvPr/>
        </p:nvSpPr>
        <p:spPr>
          <a:xfrm>
            <a:off x="1295400" y="2495550"/>
            <a:ext cx="6846887" cy="153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csev$ ls -l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618 Dec 18 22:56 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index.htm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883 Dec 18 22:57 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679 Dec 18 22:57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tables.htm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5909 Dec 18 22:57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tiny.png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csev$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276045-F244-4446-B5BA-52C0EB3AE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Whitespace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line</a:t>
            </a:r>
            <a:r>
              <a:rPr lang="zh-CN" altLang="en-US" baseline="0" dirty="0"/>
              <a:t> </a:t>
            </a:r>
            <a:r>
              <a:rPr lang="en-US" altLang="zh-CN" baseline="0" dirty="0"/>
              <a:t>wrapping</a:t>
            </a:r>
            <a:endParaRPr lang="en-US" dirty="0"/>
          </a:p>
        </p:txBody>
      </p:sp>
      <p:sp>
        <p:nvSpPr>
          <p:cNvPr id="158" name="Google Shape;158;p14"/>
          <p:cNvSpPr txBox="1"/>
          <p:nvPr/>
        </p:nvSpPr>
        <p:spPr>
          <a:xfrm>
            <a:off x="6248400" y="3292215"/>
            <a:ext cx="21431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Whitespace and line wrapping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9" name="Google Shape;159;p14" descr="Screenshot of &quot;www.wa4e.com/code/html&quot;. It has a title read as &quot;A Header&quot; and some main body text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314325"/>
            <a:ext cx="28924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 descr="Screenshot of &quot;www.wa4e.com/code/html&quot;. It has a title read as &quot;A Header&quot; and some main body text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575" y="2420937"/>
            <a:ext cx="48006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/>
        </p:nvSpPr>
        <p:spPr>
          <a:xfrm>
            <a:off x="777875" y="847842"/>
            <a:ext cx="4572000" cy="12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&lt;strong&gt;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3200" b="0" i="0" u="none">
                <a:solidFill>
                  <a:srgbClr val="FFD966"/>
                </a:solidFill>
                <a:sym typeface="Gill Sans"/>
              </a:rPr>
              <a:t>Tags Have a </a:t>
            </a:r>
            <a:r>
              <a:rPr lang="en-US" sz="3200" b="0" i="0" u="none">
                <a:solidFill>
                  <a:srgbClr val="FF40FF"/>
                </a:solidFill>
                <a:sym typeface="Gill Sans"/>
              </a:rPr>
              <a:t>Beginning</a:t>
            </a:r>
            <a:r>
              <a:rPr lang="en-US" sz="3200" b="0" i="0" u="none">
                <a:solidFill>
                  <a:srgbClr val="FF9300"/>
                </a:solidFill>
                <a:sym typeface="Gill Sans"/>
              </a:rPr>
              <a:t> </a:t>
            </a:r>
            <a:r>
              <a:rPr lang="en-US" sz="3200" b="0" i="0" u="none">
                <a:solidFill>
                  <a:srgbClr val="FFD966"/>
                </a:solidFill>
                <a:sym typeface="Gill Sans"/>
              </a:rPr>
              <a:t>and</a:t>
            </a:r>
            <a:r>
              <a:rPr lang="en-US" sz="3200" b="0" i="0" u="none">
                <a:solidFill>
                  <a:srgbClr val="FF9300"/>
                </a:solidFill>
                <a:sym typeface="Gill Sans"/>
              </a:rPr>
              <a:t> /End...</a:t>
            </a:r>
            <a:endParaRPr sz="2400"/>
          </a:p>
        </p:txBody>
      </p:sp>
      <p:sp>
        <p:nvSpPr>
          <p:cNvPr id="167" name="Google Shape;167;p15"/>
          <p:cNvSpPr txBox="1"/>
          <p:nvPr/>
        </p:nvSpPr>
        <p:spPr>
          <a:xfrm>
            <a:off x="1532859" y="1975829"/>
            <a:ext cx="6078279" cy="153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500"/>
              <a:buFont typeface="Gill Sans"/>
              <a:buNone/>
            </a:pP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4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&lt;strong&gt;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400" b="0" i="0" u="none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400" b="0" i="0" u="none" dirty="0" err="1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684688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4300"/>
              <a:buFont typeface="Gill Sans"/>
              <a:buNone/>
            </a:pPr>
            <a:r>
              <a:rPr lang="en-US" sz="3200" b="0" i="0" u="none" dirty="0">
                <a:solidFill>
                  <a:srgbClr val="FF2600"/>
                </a:solidFill>
                <a:sym typeface="Gill Sans"/>
              </a:rPr>
              <a:t> </a:t>
            </a:r>
            <a:r>
              <a:rPr lang="en-US" sz="3200" b="0" i="0" u="none" dirty="0">
                <a:solidFill>
                  <a:srgbClr val="FFD966"/>
                </a:solidFill>
                <a:sym typeface="Gill Sans"/>
              </a:rPr>
              <a:t>HTML Tag Basics</a:t>
            </a:r>
            <a:endParaRPr sz="2400" dirty="0"/>
          </a:p>
        </p:txBody>
      </p:sp>
      <p:sp>
        <p:nvSpPr>
          <p:cNvPr id="173" name="Google Shape;173;p16"/>
          <p:cNvSpPr txBox="1"/>
          <p:nvPr/>
        </p:nvSpPr>
        <p:spPr>
          <a:xfrm>
            <a:off x="4237037" y="2171827"/>
            <a:ext cx="324643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500"/>
              <a:buFont typeface="Gill Sans"/>
              <a:buNone/>
            </a:pP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Hello World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&lt;/h1&gt;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773612" y="3465639"/>
            <a:ext cx="284638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600"/>
              <a:buFont typeface="Gill Sans"/>
              <a:buNone/>
            </a:pP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&lt;img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src="x.png"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/&gt;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3000375" y="1653328"/>
            <a:ext cx="947737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000"/>
              <a:buFont typeface="Gill Sans"/>
              <a:buNone/>
            </a:pPr>
            <a:r>
              <a:rPr lang="en-US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Start tag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7164976" y="1653328"/>
            <a:ext cx="830262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End tag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5445125" y="4360016"/>
            <a:ext cx="1600200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Self-closing tag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214594" y="2764131"/>
            <a:ext cx="1035050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Attribute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9" name="Google Shape;179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536950" y="1966912"/>
            <a:ext cx="581025" cy="330200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0" name="Google Shape;180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7153864" y="1976437"/>
            <a:ext cx="382587" cy="361950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1" name="Google Shape;181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6670675" y="3044825"/>
            <a:ext cx="558800" cy="352425"/>
          </a:xfrm>
          <a:prstGeom prst="straightConnector1">
            <a:avLst/>
          </a:prstGeom>
          <a:noFill/>
          <a:ln w="76200" cap="flat" cmpd="sng">
            <a:solidFill>
              <a:srgbClr val="FF40FF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2" name="Google Shape;182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92725" y="3914775"/>
            <a:ext cx="725487" cy="414337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3" name="Google Shape;183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564312" y="3967162"/>
            <a:ext cx="457200" cy="341312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sp>
        <p:nvSpPr>
          <p:cNvPr id="184" name="Google Shape;184;p16"/>
          <p:cNvSpPr txBox="1"/>
          <p:nvPr/>
        </p:nvSpPr>
        <p:spPr>
          <a:xfrm>
            <a:off x="549275" y="3928248"/>
            <a:ext cx="3493982" cy="48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self-closing tag does not need a corresponding end tag.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52437" y="2412111"/>
            <a:ext cx="3495675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“mark up” the HTML document.  The tags are read and interpreted by the browser but not shown.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228600" y="427037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What about </a:t>
            </a:r>
            <a:r>
              <a:rPr lang="en-US" sz="4200" b="0" i="0" u="none" dirty="0">
                <a:solidFill>
                  <a:srgbClr val="FF40FF"/>
                </a:solidFill>
                <a:sym typeface="Gill Sans"/>
              </a:rPr>
              <a:t>&lt; </a:t>
            </a: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s ?</a:t>
            </a:r>
            <a:endParaRPr dirty="0"/>
          </a:p>
        </p:txBody>
      </p:sp>
      <p:sp>
        <p:nvSpPr>
          <p:cNvPr id="191" name="Google Shape;191;p17"/>
          <p:cNvSpPr txBox="1"/>
          <p:nvPr/>
        </p:nvSpPr>
        <p:spPr>
          <a:xfrm>
            <a:off x="381000" y="1581150"/>
            <a:ext cx="5611812" cy="276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Less than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lt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Greater than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gt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Ampersand &amp;amp;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Ampersand inception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amp;amp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Semicolon just works 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Money characters: &amp;pound; &amp;euro; &amp;yen;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Math characters: &amp;sum;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forall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isin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Arrows: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rarr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darr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The special characters can be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in links: 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href</a:t>
            </a:r>
            <a:r>
              <a:rPr lang="en-US" sz="1600" b="0" i="0" u="none" dirty="0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 dirty="0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600" b="0" i="0" u="none" dirty="0" err="1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lists.htm</a:t>
            </a:r>
            <a:r>
              <a:rPr lang="en-US" sz="1600" b="0" i="0" u="none" dirty="0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&amp;spades;&amp;clubs;&amp;hearts;&amp;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diams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2" name="Google Shape;192;p17" descr="Screenshot of www.wa4e.com/code/html/special.htm. It has a title read as &quot;There are lots of special characters&quot; and some body text of examples of special character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8225" y="742950"/>
            <a:ext cx="30257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1068574" y="2132130"/>
            <a:ext cx="7118350" cy="12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&lt;!-- Ignore this for now :) --&gt;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 style="border-style: none; 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position:fixed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; 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bottom: 10px; right: 10px;"&gt;Go to the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navdetail.htm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"&gt;very last page&lt;/a&gt;.&lt;/p&gt;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4294967295"/>
          </p:nvPr>
        </p:nvSpPr>
        <p:spPr>
          <a:xfrm>
            <a:off x="382774" y="666750"/>
            <a:ext cx="4778375" cy="61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3600" b="0" i="0" u="none" strike="noStrike" cap="none" dirty="0">
                <a:solidFill>
                  <a:srgbClr val="FFCC66"/>
                </a:solidFill>
                <a:sym typeface="Gill Sans"/>
              </a:rPr>
              <a:t>HTML Comments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lang="en-US" sz="4400" b="0" i="0" u="none" dirty="0">
                <a:solidFill>
                  <a:srgbClr val="FFD966"/>
                </a:solidFill>
                <a:sym typeface="Gill Sans"/>
              </a:rPr>
              <a:t>HTML</a:t>
            </a:r>
            <a:endParaRPr dirty="0"/>
          </a:p>
        </p:txBody>
      </p:sp>
      <p:pic>
        <p:nvPicPr>
          <p:cNvPr id="33" name="Google Shape;33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4171950"/>
            <a:ext cx="1106487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685800" y="2724150"/>
            <a:ext cx="7837487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-US" sz="27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Charles Severance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-US" sz="27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www.dj4e.com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200939" y="4078278"/>
            <a:ext cx="5175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https://www.dj4e.com/code/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html.zip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6930221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CC66"/>
                </a:solidFill>
                <a:sym typeface="Gill Sans"/>
              </a:rPr>
              <a:t>HTML Links</a:t>
            </a:r>
            <a:endParaRPr sz="3200"/>
          </a:p>
        </p:txBody>
      </p:sp>
      <p:sp>
        <p:nvSpPr>
          <p:cNvPr id="204" name="Google Shape;204;p19"/>
          <p:cNvSpPr txBox="1">
            <a:spLocks noGrp="1"/>
          </p:cNvSpPr>
          <p:nvPr>
            <p:ph idx="1"/>
          </p:nvPr>
        </p:nvSpPr>
        <p:spPr>
          <a:xfrm>
            <a:off x="762000" y="1733550"/>
            <a:ext cx="7371907" cy="248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One of the key things about HTML is making a set of pages and creating “hypertext” links amongst those pages.</a:t>
            </a:r>
            <a:endParaRPr sz="200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Links are what make the “web” into a web of interlinked documents.</a:t>
            </a:r>
            <a:endParaRPr sz="200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The interlinked nature of the web leads to the “intelligence” that search engines like Google appear to have.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B0212A-997A-AE44-97F6-0A5ED1B6C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09" name="Google Shape;209;p20"/>
          <p:cNvSpPr txBox="1"/>
          <p:nvPr/>
        </p:nvSpPr>
        <p:spPr>
          <a:xfrm>
            <a:off x="4876800" y="2285879"/>
            <a:ext cx="3733800" cy="202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link is a “hot spot” on the page.  It can be text or an image. Often it is visually marked to make it easier to “notice” so as to encourage users to click! 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“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is short for  “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anchor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and “</a:t>
            </a:r>
            <a:r>
              <a:rPr lang="en-US" sz="16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is short for “</a:t>
            </a:r>
            <a:r>
              <a:rPr lang="en-US" sz="16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hypertext reference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0" name="Google Shape;210;p20" descr="Screenshot of http://www.dr-chuck.com/page1.htm. It has a title read as &quot;The First Page&quot; and body text &quot;If you like, you can switch back to the First Page.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182812"/>
            <a:ext cx="3514725" cy="25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381000" y="622594"/>
            <a:ext cx="4813300" cy="135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The First Page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&lt;/h1&gt;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If you like, you can switch to the 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="http://</a:t>
            </a:r>
            <a:r>
              <a:rPr lang="en-US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www.dr-chuck.com</a:t>
            </a: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/page2.htm"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C2923F-D8F7-6F4B-B201-DF162217C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pic>
        <p:nvPicPr>
          <p:cNvPr id="216" name="Google Shape;216;p21" descr="Screenshot of http://www.dr-chuck.com/page2.htm. It has a title read as &quot;The Second Page&quot; on it and body text &quot;If you like, you can switch back to the First Page.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428750"/>
            <a:ext cx="3509962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533400" y="1622612"/>
            <a:ext cx="4267200" cy="1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&lt;h1&gt;The Second Page&lt;/h1&gt;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If you like, you can switch back to the 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18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="page1.htm"</a:t>
            </a: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First Page&lt;/a&gt;.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0EA6D8-A74B-BF45-8E83-A0CACA0E23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22" name="Google Shape;222;p22"/>
          <p:cNvSpPr txBox="1"/>
          <p:nvPr/>
        </p:nvSpPr>
        <p:spPr>
          <a:xfrm>
            <a:off x="2043112" y="3625977"/>
            <a:ext cx="574357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href="page1.htm"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First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85762" y="1018509"/>
            <a:ext cx="8062912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href="http://www.dr-chuck.com/page2.htm"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395412" y="2305584"/>
            <a:ext cx="655637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Start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891462" y="2065871"/>
            <a:ext cx="5175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End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6" name="Google Shape;226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800" y="1352550"/>
            <a:ext cx="871537" cy="8778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27" name="Google Shape;22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088312" y="1377950"/>
            <a:ext cx="26987" cy="61753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28" name="Google Shape;228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804987" y="1365250"/>
            <a:ext cx="4354512" cy="8778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sp>
        <p:nvSpPr>
          <p:cNvPr id="229" name="Google Shape;229;p22"/>
          <p:cNvSpPr txBox="1"/>
          <p:nvPr/>
        </p:nvSpPr>
        <p:spPr>
          <a:xfrm>
            <a:off x="3357562" y="2308759"/>
            <a:ext cx="1497012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Where to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go if clicked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6067425" y="2308759"/>
            <a:ext cx="11779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Clickable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Text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1" name="Google Shape;231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40525" y="1414462"/>
            <a:ext cx="298450" cy="766762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2" name="Google Shape;232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41650" y="1389062"/>
            <a:ext cx="938212" cy="854075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grpSp>
        <p:nvGrpSpPr>
          <p:cNvPr id="233" name="Google Shape;233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33700" y="4003675"/>
            <a:ext cx="2344737" cy="738853"/>
            <a:chOff x="-18685" y="0"/>
            <a:chExt cx="4168319" cy="1311475"/>
          </a:xfrm>
        </p:grpSpPr>
        <p:sp>
          <p:nvSpPr>
            <p:cNvPr id="234" name="Google Shape;234;p22"/>
            <p:cNvSpPr txBox="1"/>
            <p:nvPr/>
          </p:nvSpPr>
          <p:spPr>
            <a:xfrm>
              <a:off x="-18685" y="717365"/>
              <a:ext cx="4168319" cy="594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40FF"/>
                </a:buClr>
                <a:buSzPts val="2300"/>
                <a:buFont typeface="Gill Sans"/>
                <a:buNone/>
              </a:pPr>
              <a:r>
                <a:rPr lang="en-US" sz="1800" b="0" i="0" u="none">
                  <a:solidFill>
                    <a:srgbClr val="FF4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Gill Sans"/>
                </a:rPr>
                <a:t>Relative Reference</a:t>
              </a:r>
              <a:endPara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1911667" y="0"/>
              <a:ext cx="110065" cy="727002"/>
            </a:xfrm>
            <a:prstGeom prst="straightConnector1">
              <a:avLst/>
            </a:prstGeom>
            <a:noFill/>
            <a:ln w="63500" cap="flat" cmpd="sng">
              <a:solidFill>
                <a:srgbClr val="FF40FF"/>
              </a:solidFill>
              <a:prstDash val="solid"/>
              <a:miter lim="262144"/>
              <a:headEnd type="stealth" w="med" len="med"/>
              <a:tailEnd type="none" w="med" len="med"/>
            </a:ln>
          </p:spPr>
        </p:cxnSp>
      </p:grpSp>
      <p:sp>
        <p:nvSpPr>
          <p:cNvPr id="236" name="Google Shape;236;p22"/>
          <p:cNvSpPr txBox="1"/>
          <p:nvPr/>
        </p:nvSpPr>
        <p:spPr>
          <a:xfrm>
            <a:off x="2403475" y="379540"/>
            <a:ext cx="248443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Absolute Reference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7" name="Google Shape;23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324225" y="760412"/>
            <a:ext cx="276225" cy="287337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8" name="Google Shape;238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534025" y="3003550"/>
            <a:ext cx="1095375" cy="579437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9" name="Google Shape;239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6553200" y="2763837"/>
            <a:ext cx="1273175" cy="10683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40" name="Google Shape;240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905000" y="3062287"/>
            <a:ext cx="304800" cy="576262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41" name="Google Shape;241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482975" y="3068637"/>
            <a:ext cx="327025" cy="514350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200"/>
              <a:buFont typeface="Gill Sans"/>
              <a:buNone/>
            </a:pPr>
            <a:r>
              <a:rPr lang="en-US" sz="3600" b="0" i="0" u="none">
                <a:solidFill>
                  <a:srgbClr val="FFFB00"/>
                </a:solidFill>
                <a:sym typeface="Gill Sans"/>
              </a:rPr>
              <a:t>Absolute</a:t>
            </a:r>
            <a:r>
              <a:rPr lang="en-US" sz="3600" b="0" i="0" u="none">
                <a:solidFill>
                  <a:srgbClr val="FF9300"/>
                </a:solidFill>
                <a:sym typeface="Gill Sans"/>
              </a:rPr>
              <a:t> </a:t>
            </a:r>
            <a:r>
              <a:rPr lang="en-US" sz="3600" b="0" i="0" u="none">
                <a:solidFill>
                  <a:schemeClr val="lt1"/>
                </a:solidFill>
                <a:sym typeface="Gill Sans"/>
              </a:rPr>
              <a:t>vs.</a:t>
            </a:r>
            <a:r>
              <a:rPr lang="en-US" sz="3600" b="0" i="0" u="none">
                <a:solidFill>
                  <a:srgbClr val="FF9300"/>
                </a:solidFill>
                <a:sym typeface="Gill Sans"/>
              </a:rPr>
              <a:t> Relative</a:t>
            </a:r>
            <a:endParaRPr sz="2800"/>
          </a:p>
        </p:txBody>
      </p:sp>
      <p:sp>
        <p:nvSpPr>
          <p:cNvPr id="247" name="Google Shape;247;p23"/>
          <p:cNvSpPr txBox="1"/>
          <p:nvPr/>
        </p:nvSpPr>
        <p:spPr>
          <a:xfrm>
            <a:off x="2243137" y="3148140"/>
            <a:ext cx="465772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page1.htm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&gt;First Page&lt;/a&gt;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579437" y="1454277"/>
            <a:ext cx="806132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</a:t>
            </a: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http://www.dr-chuck.com/page2.htm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041400" y="2103792"/>
            <a:ext cx="7065962" cy="550151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hypertext references can be a full URL and refer to some other page anywhere on the Internet.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179512" y="3911955"/>
            <a:ext cx="6772275" cy="550151"/>
          </a:xfrm>
          <a:prstGeom prst="rect">
            <a:avLst/>
          </a:prstGeom>
          <a:noFill/>
          <a:ln w="12700" cap="flat" cmpd="sng">
            <a:solidFill>
              <a:srgbClr val="FF93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Or the reference can be a file name that is assumed to be in the same folder as the current document (relative reference).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9213850" y="4917200"/>
            <a:ext cx="1012825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Begin Tag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9213850" y="4917200"/>
            <a:ext cx="1012825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Begin Tag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762000" y="361950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CC66"/>
                </a:solidFill>
                <a:sym typeface="Gill Sans"/>
              </a:rPr>
              <a:t>Images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304800" y="1504950"/>
            <a:ext cx="556736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 can be 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src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"tiny.png"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right in the middle of text like a character. And we can even make an image a clickable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"lists.htm"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src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"tiny.png"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link to another page.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9" name="Google Shape;259;p24" descr="Screenshot of www.wa4e.com/code/html/images.htm. It has a heading read as &quot;How images look&quot; and a photo of Dr. Chuck on it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687387"/>
            <a:ext cx="3281362" cy="372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335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CC66"/>
                </a:solidFill>
                <a:sym typeface="Gill Sans"/>
              </a:rPr>
              <a:t>A List ...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457200" y="1200150"/>
            <a:ext cx="4953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This pages shows us how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lists work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need to encode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"special.htm"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certain 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characters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to show them in HTML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should learn more about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"links.htm"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Links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should learn about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"images.htm"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6" name="Google Shape;266;p25" descr="Screenshot of www.wa4e.com/code/html/lists.htm. On this page it as a title read as &quot;A list of things to learn&quot; and a list of bullet point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285750"/>
            <a:ext cx="4086225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362200" y="285750"/>
            <a:ext cx="23510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Tables</a:t>
            </a:r>
            <a:endParaRPr dirty="0"/>
          </a:p>
        </p:txBody>
      </p:sp>
      <p:pic>
        <p:nvPicPr>
          <p:cNvPr id="272" name="Google Shape;272;p26" descr="Screenshot of www.wa4e.com/code/htm. It has a title read as &quot;Tables in HTML&quot; and a tabl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209550"/>
            <a:ext cx="3433762" cy="367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457200" y="896937"/>
            <a:ext cx="6858000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table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Make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Model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Mileage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Ford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Edge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149C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10348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Pontiac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Vibe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149C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73630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8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table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Explore Sample Code</a:t>
            </a:r>
            <a:endParaRPr dirty="0"/>
          </a:p>
        </p:txBody>
      </p:sp>
      <p:pic>
        <p:nvPicPr>
          <p:cNvPr id="280" name="Google Shape;280;p27" descr="Screenshot of www.wa4e.com/code/htm. It shows the developer console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 descr="Screenshot of www.wa4e.com/code/htm. It shows the source cod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Explore Sample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D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D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07548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Summary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idx="1"/>
          </p:nvPr>
        </p:nvSpPr>
        <p:spPr>
          <a:xfrm>
            <a:off x="838200" y="1657350"/>
            <a:ext cx="7445375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HTML has gone through many changes and evolutions.</a:t>
            </a:r>
            <a:endParaRPr dirty="0"/>
          </a:p>
          <a:p>
            <a:pPr marL="554037" marR="0" lvl="2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It started clean and simple - then got ugly and nasty - now we are back to a clean and simple approach.</a:t>
            </a:r>
            <a:endParaRPr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A key to modern/clean HTML is that formatting is handled using CSS - Cascading Style Sheets.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700"/>
              <a:buFont typeface="Gill Sans"/>
              <a:buNone/>
            </a:pPr>
            <a:r>
              <a:rPr lang="en-US" sz="2700" b="0" i="0" u="none">
                <a:solidFill>
                  <a:srgbClr val="FFCC66"/>
                </a:solidFill>
                <a:sym typeface="Gill Sans"/>
              </a:rPr>
              <a:t>Acknowledgements / Contributions</a:t>
            </a:r>
            <a:endParaRPr/>
          </a:p>
        </p:txBody>
      </p:sp>
      <p:pic>
        <p:nvPicPr>
          <p:cNvPr id="298" name="Google Shape;298;p30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441325"/>
            <a:ext cx="110807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231775" y="1041400"/>
            <a:ext cx="4029075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These slides are Copyright 2010-  Charles R. Severance (</a:t>
            </a:r>
            <a:r>
              <a:rPr lang="en-US" sz="11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www.dr-chuck.com</a:t>
            </a: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Initial Development: Charles Severance, University of Michigan School of Information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Insert new Contributors and Translators here including names and dates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724400" y="1047750"/>
            <a:ext cx="4029075" cy="355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Helvetica Neue"/>
              <a:buNone/>
            </a:pPr>
            <a:r>
              <a:rPr lang="en-US" sz="1100" b="0" i="0" u="none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Continue new Contributors and Translators here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 dirty="0">
                <a:solidFill>
                  <a:srgbClr val="FFD966"/>
                </a:solidFill>
                <a:sym typeface="Gill Sans"/>
              </a:rPr>
              <a:t>HTML</a:t>
            </a:r>
            <a:endParaRPr sz="3200" dirty="0"/>
          </a:p>
        </p:txBody>
      </p:sp>
      <p:sp>
        <p:nvSpPr>
          <p:cNvPr id="71" name="Google Shape;71;p3"/>
          <p:cNvSpPr txBox="1">
            <a:spLocks noGrp="1"/>
          </p:cNvSpPr>
          <p:nvPr>
            <p:ph idx="1"/>
          </p:nvPr>
        </p:nvSpPr>
        <p:spPr>
          <a:xfrm>
            <a:off x="457200" y="1352550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8577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A way of marking up text to indicate that some text is different than other text</a:t>
            </a:r>
            <a:endParaRPr sz="2000" dirty="0"/>
          </a:p>
          <a:p>
            <a:pPr marL="485775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We “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tag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” portions of the text to communicate meaning</a:t>
            </a:r>
            <a:endParaRPr sz="2000"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914400" y="2976562"/>
            <a:ext cx="4343400" cy="159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&lt;strong&gt;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" name="Google Shape;73;p3" descr="Screenshot of text read as &quot;You can add a style like bold to some text by enclosing it in the appropriate tag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113087"/>
            <a:ext cx="33401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3600" b="0" i="0" u="none" dirty="0">
                <a:solidFill>
                  <a:srgbClr val="FFD966"/>
                </a:solidFill>
                <a:sym typeface="Gill Sans"/>
              </a:rPr>
              <a:t>The Web is Still Evolving</a:t>
            </a:r>
            <a:endParaRPr sz="2800" dirty="0"/>
          </a:p>
        </p:txBody>
      </p:sp>
      <p:sp>
        <p:nvSpPr>
          <p:cNvPr id="79" name="Google Shape;79;p4"/>
          <p:cNvSpPr txBox="1">
            <a:spLocks noGrp="1"/>
          </p:cNvSpPr>
          <p:nvPr>
            <p:ph idx="1"/>
          </p:nvPr>
        </p:nvSpPr>
        <p:spPr>
          <a:xfrm>
            <a:off x="457200" y="1581150"/>
            <a:ext cx="3997842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2706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Invented in early 1990s</a:t>
            </a:r>
            <a:endParaRPr sz="2000" dirty="0"/>
          </a:p>
          <a:p>
            <a:pPr marL="627062" marR="0" lvl="0" indent="-3413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Became popular in 1994</a:t>
            </a:r>
            <a:endParaRPr sz="2000" dirty="0"/>
          </a:p>
          <a:p>
            <a:pPr marL="627062" marR="0" lvl="0" indent="-3413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Robert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sym typeface="Gill Sans"/>
              </a:rPr>
              <a:t>Cailliau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 – co-founder of the World Wide Web</a:t>
            </a:r>
            <a:endParaRPr sz="2000" dirty="0"/>
          </a:p>
        </p:txBody>
      </p:sp>
      <p:pic>
        <p:nvPicPr>
          <p:cNvPr id="80" name="Google Shape;80;p4" descr="Photo of Robert Cailliau sitting on a chair in an off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563687"/>
            <a:ext cx="3678237" cy="27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3352800" y="4476750"/>
            <a:ext cx="5257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https://</a:t>
            </a:r>
            <a:r>
              <a:rPr lang="en-US" sz="1600" b="0" i="0" u="none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www.youtube.com</a:t>
            </a: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</a:t>
            </a:r>
            <a:r>
              <a:rPr lang="en-US" sz="1600" b="0" i="0" u="none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watch?v</a:t>
            </a: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=x2GylLq59rI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44A71E-901D-F443-9C29-92BB46837D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baseline="0" dirty="0"/>
              <a:t> </a:t>
            </a:r>
            <a:r>
              <a:rPr lang="en-US" altLang="zh-CN" baseline="0" dirty="0"/>
              <a:t>Evolving</a:t>
            </a:r>
            <a:endParaRPr lang="en-US" dirty="0"/>
          </a:p>
        </p:txBody>
      </p:sp>
      <p:sp>
        <p:nvSpPr>
          <p:cNvPr id="86" name="Google Shape;86;p5"/>
          <p:cNvSpPr txBox="1"/>
          <p:nvPr/>
        </p:nvSpPr>
        <p:spPr>
          <a:xfrm>
            <a:off x="457200" y="4204928"/>
            <a:ext cx="826611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http://www.w3.org/History/1994/WWW/Journals/CACM/screensnap2_24c.gif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7" name="Google Shape;87;p5" descr="A screenshot of NeXT browser. It shows multiple windows piling one above another  and images are not shown inlin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42950"/>
            <a:ext cx="4192587" cy="3114675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262144"/>
            <a:headEnd type="none" w="sm" len="sm"/>
            <a:tailEnd type="none" w="sm" len="sm"/>
          </a:ln>
        </p:spPr>
      </p:pic>
      <p:pic>
        <p:nvPicPr>
          <p:cNvPr id="88" name="Google Shape;88;p5" descr="A screenshot of NCSA Mosaic browser. It has a gray background and a list of links: unvisited links are in blue and visited links are in purple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742950"/>
            <a:ext cx="4221162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04800" y="4583854"/>
            <a:ext cx="7389812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</a:t>
            </a:r>
            <a:r>
              <a:rPr lang="en-US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replay.waybackmachine.org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/19961022175643/http://www10.yahoo.com/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D966"/>
                </a:solidFill>
                <a:sym typeface="Gill Sans"/>
              </a:rPr>
              <a:t>The Good Old Days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990600" y="1504950"/>
            <a:ext cx="42672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&lt;H1&gt;Tacky HTML&lt;/H1&gt;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Hi there.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&lt;p&gt;&lt;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src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tiny.png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Browsers tolerate a lot of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completely broken HTML.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&lt;UL&gt;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&lt;LI&gt;List one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&lt;LI&gt;List 2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&lt;/UL&gt;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5" name="Google Shape;105;p7" descr="Screenshot of www.wa4e.com/code/html/wrong/htm. It has a title read as &quot;Tacky HTML&quot; and text read as &quot;Browsers tolerate a lot of&#10;completely broken HTML. List one, List 2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9525" y="1504950"/>
            <a:ext cx="4054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228600" y="463550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World Wide Web Consortium</a:t>
            </a:r>
            <a:endParaRPr dirty="0"/>
          </a:p>
        </p:txBody>
      </p:sp>
      <p:sp>
        <p:nvSpPr>
          <p:cNvPr id="111" name="Google Shape;111;p8"/>
          <p:cNvSpPr txBox="1">
            <a:spLocks noGrp="1"/>
          </p:cNvSpPr>
          <p:nvPr>
            <p:ph idx="1"/>
          </p:nvPr>
        </p:nvSpPr>
        <p:spPr>
          <a:xfrm>
            <a:off x="685799" y="1428750"/>
            <a:ext cx="6988175" cy="3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Formed by Tim Berners-Lee of MIT (formerly of CERN)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Founded to develop standards around HTML, CSS, XML, etc.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Insure that the web was based on open standards rather than proprietary vendor products - a bit like cat herding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572000" y="4373453"/>
            <a:ext cx="4328150" cy="31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7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http://www.w3.org/Consortium/facts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3" name="Google Shape;113;p8" descr="W3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674687"/>
            <a:ext cx="1262062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1887</Words>
  <Application>Microsoft Office PowerPoint</Application>
  <PresentationFormat>On-screen Show (16:9)</PresentationFormat>
  <Paragraphs>245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Courier</vt:lpstr>
      <vt:lpstr>Gill Sans</vt:lpstr>
      <vt:lpstr>Helvetica Neue</vt:lpstr>
      <vt:lpstr>Arial</vt:lpstr>
      <vt:lpstr>Calibri</vt:lpstr>
      <vt:lpstr>Verdana</vt:lpstr>
      <vt:lpstr>Office Theme</vt:lpstr>
      <vt:lpstr>Table of Contents</vt:lpstr>
      <vt:lpstr>HTML</vt:lpstr>
      <vt:lpstr>HTML</vt:lpstr>
      <vt:lpstr>HTML</vt:lpstr>
      <vt:lpstr>The Web is Still Evolving</vt:lpstr>
      <vt:lpstr>The Web is Still Evolving</vt:lpstr>
      <vt:lpstr>The Web is Still Evolving</vt:lpstr>
      <vt:lpstr>The Good Old Days</vt:lpstr>
      <vt:lpstr>World Wide Web Consortium</vt:lpstr>
      <vt:lpstr>Following the Rules</vt:lpstr>
      <vt:lpstr>HTML Documents</vt:lpstr>
      <vt:lpstr>Structure of an HTML Document</vt:lpstr>
      <vt:lpstr>Special File Names</vt:lpstr>
      <vt:lpstr>Multiple Files</vt:lpstr>
      <vt:lpstr>Whitespace and line wrapping</vt:lpstr>
      <vt:lpstr>Tags Have a Beginning and /End...</vt:lpstr>
      <vt:lpstr> HTML Tag Basics</vt:lpstr>
      <vt:lpstr>What about &lt; s ?</vt:lpstr>
      <vt:lpstr>HTML Comments</vt:lpstr>
      <vt:lpstr>HTML Links</vt:lpstr>
      <vt:lpstr>HTML Links</vt:lpstr>
      <vt:lpstr>HTML Links</vt:lpstr>
      <vt:lpstr>HTML Links</vt:lpstr>
      <vt:lpstr>Absolute vs. Relative</vt:lpstr>
      <vt:lpstr>Images</vt:lpstr>
      <vt:lpstr>A List ...</vt:lpstr>
      <vt:lpstr>Tables</vt:lpstr>
      <vt:lpstr>Explore Sample Code</vt:lpstr>
      <vt:lpstr>Explore Sample Code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Web-02-HTML</dc:title>
  <dc:subject>Django for Everybody</dc:subject>
  <dc:creator>Charles Severance  </dc:creator>
  <cp:keywords/>
  <dc:description/>
  <cp:lastModifiedBy>Yang, Yalin</cp:lastModifiedBy>
  <cp:revision>19</cp:revision>
  <dcterms:modified xsi:type="dcterms:W3CDTF">2022-05-09T16:41:33Z</dcterms:modified>
  <cp:category/>
</cp:coreProperties>
</file>