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5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2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6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9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1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3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2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8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3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EF28-1B65-43EB-BD1C-72911E88FB3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9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6EF28-1B65-43EB-BD1C-72911E88FB3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E5361-0C5A-4A85-87FE-744A4D54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1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1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94D4E-286C-FE60-17EE-1E23137C9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7761A6B4-BF5A-7E32-9C99-A6C0C68EC8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5BD29C-2E1C-C195-1293-F148C5897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B33D7-A97E-48E0-5A3C-69D629BC6289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43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A904F-1DAE-CF26-A304-836A88A38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A8BA1C-646E-520D-FA58-A84DB323EA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2.1.3 Transformation of </a:t>
                </a:r>
                <a14:m>
                  <m:oMath xmlns:m="http://schemas.openxmlformats.org/officeDocument/2006/math"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𝑥</m:t>
                    </m:r>
                  </m:oMath>
                </a14:m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𝑦</m:t>
                    </m:r>
                  </m:oMath>
                </a14:m>
                <a:endParaRPr lang="en-US" sz="6000" b="0" kern="1200" cap="all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A8BA1C-646E-520D-FA58-A84DB323E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  <a:blipFill>
                <a:blip r:embed="rId2"/>
                <a:stretch>
                  <a:fillRect l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64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F581B-03E7-47B0-CBB9-7B491B3B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40319"/>
            <a:ext cx="11029615" cy="1808572"/>
          </a:xfrm>
        </p:spPr>
        <p:txBody>
          <a:bodyPr>
            <a:normAutofit/>
          </a:bodyPr>
          <a:lstStyle/>
          <a:p>
            <a:r>
              <a:rPr lang="en-US" sz="2400" dirty="0"/>
              <a:t>Fix a non-linear relationship and making the relationship linear</a:t>
            </a:r>
          </a:p>
          <a:p>
            <a:endParaRPr lang="en-US" sz="2400" dirty="0"/>
          </a:p>
          <a:p>
            <a:r>
              <a:rPr lang="en-US" sz="2400" dirty="0"/>
              <a:t>Make the distribution of the regression residual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3924F-2094-5034-FD8F-2F5391C9263A}"/>
              </a:ext>
            </a:extLst>
          </p:cNvPr>
          <p:cNvSpPr txBox="1"/>
          <p:nvPr/>
        </p:nvSpPr>
        <p:spPr>
          <a:xfrm>
            <a:off x="692726" y="727364"/>
            <a:ext cx="7613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Transformation can achieve several goals: </a:t>
            </a:r>
          </a:p>
        </p:txBody>
      </p:sp>
    </p:spTree>
    <p:extLst>
      <p:ext uri="{BB962C8B-B14F-4D97-AF65-F5344CB8AC3E}">
        <p14:creationId xmlns:p14="http://schemas.microsoft.com/office/powerpoint/2010/main" val="158926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849216-BD35-56C3-332B-C2FB415EF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00" y="1718734"/>
            <a:ext cx="4747828" cy="4642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9BA11D-9798-F210-858C-577D79908A87}"/>
              </a:ext>
            </a:extLst>
          </p:cNvPr>
          <p:cNvSpPr txBox="1"/>
          <p:nvPr/>
        </p:nvSpPr>
        <p:spPr>
          <a:xfrm>
            <a:off x="768926" y="1133279"/>
            <a:ext cx="9926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Exploration of skewness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D7BA2-8ADC-A86E-6E89-E22A126CB5FA}"/>
              </a:ext>
            </a:extLst>
          </p:cNvPr>
          <p:cNvSpPr txBox="1"/>
          <p:nvPr/>
        </p:nvSpPr>
        <p:spPr>
          <a:xfrm>
            <a:off x="2639291" y="2936520"/>
            <a:ext cx="345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Skewness: 1.00579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69E1B3-701F-A06A-97FF-FFDE97B728CB}"/>
                  </a:ext>
                </a:extLst>
              </p:cNvPr>
              <p:cNvSpPr txBox="1"/>
              <p:nvPr/>
            </p:nvSpPr>
            <p:spPr>
              <a:xfrm>
                <a:off x="7183583" y="1870490"/>
                <a:ext cx="33805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Shapiro and Wilk’s (1965)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i="1" dirty="0"/>
                  <a:t>-</a:t>
                </a:r>
                <a:r>
                  <a:rPr lang="en-US" altLang="zh-CN" i="1" dirty="0"/>
                  <a:t>statistic is well-established and powerful test of departure from normality</a:t>
                </a:r>
                <a:endParaRPr lang="en-US" i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69E1B3-701F-A06A-97FF-FFDE97B72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583" y="1870490"/>
                <a:ext cx="3380509" cy="1200329"/>
              </a:xfrm>
              <a:prstGeom prst="rect">
                <a:avLst/>
              </a:prstGeom>
              <a:blipFill>
                <a:blip r:embed="rId3"/>
                <a:stretch>
                  <a:fillRect l="-144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49B86DE-1E6A-F89B-C22E-671B4AA2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Royston, P. (1995). Remark AS R94: A remark on algorithm AS 181: The W-test for normality. Journal of the Royal Statistical Society. Series C (Applied Statistics), 44(4), 547-551.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31D309-DA80-2A1C-7082-4E6CAF63E88C}"/>
                  </a:ext>
                </a:extLst>
              </p:cNvPr>
              <p:cNvSpPr txBox="1"/>
              <p:nvPr/>
            </p:nvSpPr>
            <p:spPr>
              <a:xfrm>
                <a:off x="7183583" y="4066675"/>
                <a:ext cx="43295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The sample came from a normally distributed population.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31D309-DA80-2A1C-7082-4E6CAF63E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583" y="4066675"/>
                <a:ext cx="4329545" cy="646331"/>
              </a:xfrm>
              <a:prstGeom prst="rect">
                <a:avLst/>
              </a:prstGeom>
              <a:blipFill>
                <a:blip r:embed="rId4"/>
                <a:stretch>
                  <a:fillRect l="-112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F3EC23F0-2A5E-34AA-78B6-88988FAAE094}"/>
              </a:ext>
            </a:extLst>
          </p:cNvPr>
          <p:cNvSpPr txBox="1">
            <a:spLocks/>
          </p:cNvSpPr>
          <p:nvPr/>
        </p:nvSpPr>
        <p:spPr>
          <a:xfrm>
            <a:off x="692028" y="491399"/>
            <a:ext cx="11029616" cy="5793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The approach to achieve the previous goals:</a:t>
            </a:r>
          </a:p>
        </p:txBody>
      </p:sp>
    </p:spTree>
    <p:extLst>
      <p:ext uri="{BB962C8B-B14F-4D97-AF65-F5344CB8AC3E}">
        <p14:creationId xmlns:p14="http://schemas.microsoft.com/office/powerpoint/2010/main" val="80384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DEAE3-3468-FEAC-B09E-A21A1193B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738" y="782784"/>
                <a:ext cx="11029615" cy="50430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2. Find a transformation for the independent and dependent variable</a:t>
                </a:r>
              </a:p>
              <a:p>
                <a:endParaRPr lang="en-US" sz="2400" dirty="0"/>
              </a:p>
              <a:p>
                <a:pPr>
                  <a:lnSpc>
                    <a:spcPct val="80000"/>
                  </a:lnSpc>
                </a:pPr>
                <a:r>
                  <a:rPr lang="en-US" sz="2600" dirty="0"/>
                  <a:t>Scaled Power Transformation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,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𝑤h𝑒𝑟𝑒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Z can be either an independent variable or a dependent variable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parameter of the transformation can be estimated by the Box-Cox power family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0DEAE3-3468-FEAC-B09E-A21A1193B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738" y="782784"/>
                <a:ext cx="11029615" cy="5043054"/>
              </a:xfrm>
              <a:blipFill>
                <a:blip r:embed="rId2"/>
                <a:stretch>
                  <a:fillRect l="-829" b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7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C6E2-43C3-38E1-733D-72464BDB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change in log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6CB21-D93B-224F-DED8-52B49BF48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Logarithmic scale corresponds to viewing variation through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relative or percentage changes, rather than through absolute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0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LiberationSerif</vt:lpstr>
      <vt:lpstr>Office Theme</vt:lpstr>
      <vt:lpstr>PowerPoint Presentation</vt:lpstr>
      <vt:lpstr>WEEK 03   LECTURE session</vt:lpstr>
      <vt:lpstr>2.1.3 Transformation of x and y</vt:lpstr>
      <vt:lpstr>PowerPoint Presentation</vt:lpstr>
      <vt:lpstr>PowerPoint Presentation</vt:lpstr>
      <vt:lpstr>PowerPoint Presentation</vt:lpstr>
      <vt:lpstr>Explanation of change in log scale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Yanan Wu</dc:creator>
  <cp:lastModifiedBy>Yanan Wu</cp:lastModifiedBy>
  <cp:revision>3</cp:revision>
  <dcterms:created xsi:type="dcterms:W3CDTF">2025-02-03T18:01:06Z</dcterms:created>
  <dcterms:modified xsi:type="dcterms:W3CDTF">2025-02-04T19:44:59Z</dcterms:modified>
</cp:coreProperties>
</file>