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a636de07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a636de0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054cee1_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054cee1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3054cee1_0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3054cee1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054cee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054cee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054cee1_0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054cee1_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a636de07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a636de0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054cee1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054cee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054cee1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054cee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054cee1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054cee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fa29631b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fa29631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066a1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066a1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304decb5_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304decb5_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3054cee1_0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3054cee1_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a636de074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636de07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054cee1_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054cee1_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636de074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636de0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636de074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636de0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636de07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636de0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Influential points</a:t>
            </a:r>
            <a:endParaRPr baseline="30000">
              <a:solidFill>
                <a:schemeClr val="accent1"/>
              </a:solidFill>
            </a:endParaRPr>
          </a:p>
        </p:txBody>
      </p:sp>
      <p:sp>
        <p:nvSpPr>
          <p:cNvPr id="104" name="Google Shape;104;p24"/>
          <p:cNvSpPr txBox="1"/>
          <p:nvPr>
            <p:ph idx="1" type="body"/>
          </p:nvPr>
        </p:nvSpPr>
        <p:spPr>
          <a:xfrm flipH="1">
            <a:off x="457075" y="1153375"/>
            <a:ext cx="7822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Data are available on the log of the surface temperature and the log of the light intensity of 47 stars in the star cluster CYG OB1.</a:t>
            </a:r>
            <a:endParaRPr sz="2000"/>
          </a:p>
        </p:txBody>
      </p:sp>
      <p:pic>
        <p:nvPicPr>
          <p:cNvPr id="105" name="Google Shape;105;p24"/>
          <p:cNvPicPr preferRelativeResize="0"/>
          <p:nvPr/>
        </p:nvPicPr>
        <p:blipFill>
          <a:blip r:embed="rId3">
            <a:alphaModFix/>
          </a:blip>
          <a:stretch>
            <a:fillRect/>
          </a:stretch>
        </p:blipFill>
        <p:spPr>
          <a:xfrm>
            <a:off x="457200" y="2168650"/>
            <a:ext cx="5542050" cy="4107850"/>
          </a:xfrm>
          <a:prstGeom prst="rect">
            <a:avLst/>
          </a:prstGeom>
          <a:noFill/>
          <a:ln>
            <a:noFill/>
          </a:ln>
        </p:spPr>
      </p:pic>
      <p:pic>
        <p:nvPicPr>
          <p:cNvPr descr="Screen Shot 2014-04-27 at 4.14.15 PM.png" id="106" name="Google Shape;106;p24"/>
          <p:cNvPicPr preferRelativeResize="0"/>
          <p:nvPr/>
        </p:nvPicPr>
        <p:blipFill>
          <a:blip r:embed="rId4">
            <a:alphaModFix/>
          </a:blip>
          <a:stretch>
            <a:fillRect/>
          </a:stretch>
        </p:blipFill>
        <p:spPr>
          <a:xfrm>
            <a:off x="6107250" y="2213575"/>
            <a:ext cx="2865925" cy="3277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ph idx="1" type="body"/>
          </p:nvPr>
        </p:nvSpPr>
        <p:spPr>
          <a:xfrm flipH="1">
            <a:off x="457075" y="1305775"/>
            <a:ext cx="3643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below best describes the outlier?</a:t>
            </a:r>
            <a:endParaRPr sz="2200">
              <a:solidFill>
                <a:schemeClr val="accent1"/>
              </a:solidFill>
            </a:endParaRPr>
          </a:p>
          <a:p>
            <a:pPr indent="0" lvl="0" marL="0" rtl="0" algn="l">
              <a:lnSpc>
                <a:spcPct val="115000"/>
              </a:lnSpc>
              <a:spcBef>
                <a:spcPts val="0"/>
              </a:spcBef>
              <a:spcAft>
                <a:spcPts val="0"/>
              </a:spcAft>
              <a:buClr>
                <a:schemeClr val="dk1"/>
              </a:buClr>
              <a:buSzPts val="1100"/>
              <a:buFont typeface="Arial"/>
              <a:buNone/>
            </a:pPr>
            <a:r>
              <a:t/>
            </a:r>
            <a:endParaRPr sz="2200"/>
          </a:p>
          <a:p>
            <a:pPr indent="-368300" lvl="0" marL="457200" rtl="0" algn="l">
              <a:lnSpc>
                <a:spcPct val="115000"/>
              </a:lnSpc>
              <a:spcBef>
                <a:spcPts val="0"/>
              </a:spcBef>
              <a:spcAft>
                <a:spcPts val="0"/>
              </a:spcAft>
              <a:buSzPts val="2200"/>
              <a:buAutoNum type="alphaLcParenBoth"/>
            </a:pPr>
            <a:r>
              <a:rPr lang="en" sz="2200"/>
              <a:t>influential</a:t>
            </a:r>
            <a:endParaRPr sz="2200"/>
          </a:p>
          <a:p>
            <a:pPr indent="-368300" lvl="0" marL="457200" rtl="0" algn="l">
              <a:lnSpc>
                <a:spcPct val="115000"/>
              </a:lnSpc>
              <a:spcBef>
                <a:spcPts val="0"/>
              </a:spcBef>
              <a:spcAft>
                <a:spcPts val="0"/>
              </a:spcAft>
              <a:buSzPts val="2200"/>
              <a:buAutoNum type="alphaLcParenBoth"/>
            </a:pPr>
            <a:r>
              <a:rPr lang="en" sz="2200"/>
              <a:t>high leverage</a:t>
            </a:r>
            <a:endParaRPr sz="2200"/>
          </a:p>
          <a:p>
            <a:pPr indent="-368300" lvl="0" marL="457200" rtl="0" algn="l">
              <a:lnSpc>
                <a:spcPct val="115000"/>
              </a:lnSpc>
              <a:spcBef>
                <a:spcPts val="0"/>
              </a:spcBef>
              <a:spcAft>
                <a:spcPts val="0"/>
              </a:spcAft>
              <a:buSzPts val="2200"/>
              <a:buAutoNum type="alphaLcParenBoth"/>
            </a:pPr>
            <a:r>
              <a:rPr lang="en" sz="2200"/>
              <a:t>none of the above</a:t>
            </a:r>
            <a:endParaRPr sz="2200"/>
          </a:p>
          <a:p>
            <a:pPr indent="-368300" lvl="0" marL="457200" rtl="0" algn="l">
              <a:lnSpc>
                <a:spcPct val="115000"/>
              </a:lnSpc>
              <a:spcBef>
                <a:spcPts val="0"/>
              </a:spcBef>
              <a:spcAft>
                <a:spcPts val="0"/>
              </a:spcAft>
              <a:buSzPts val="2200"/>
              <a:buAutoNum type="alphaLcParenBoth"/>
            </a:pPr>
            <a:r>
              <a:rPr lang="en" sz="2200"/>
              <a:t>there are no outliers</a:t>
            </a:r>
            <a:endParaRPr sz="2200"/>
          </a:p>
          <a:p>
            <a:pPr indent="0" lvl="0" marL="0" rtl="0" algn="l">
              <a:lnSpc>
                <a:spcPct val="115000"/>
              </a:lnSpc>
              <a:spcBef>
                <a:spcPts val="0"/>
              </a:spcBef>
              <a:spcAft>
                <a:spcPts val="0"/>
              </a:spcAft>
              <a:buNone/>
            </a:pPr>
            <a:r>
              <a:t/>
            </a:r>
            <a:endParaRPr sz="2200"/>
          </a:p>
        </p:txBody>
      </p:sp>
      <p:sp>
        <p:nvSpPr>
          <p:cNvPr id="112" name="Google Shape;112;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13" name="Google Shape;113;p25"/>
          <p:cNvPicPr preferRelativeResize="0"/>
          <p:nvPr/>
        </p:nvPicPr>
        <p:blipFill>
          <a:blip r:embed="rId3">
            <a:alphaModFix/>
          </a:blip>
          <a:stretch>
            <a:fillRect/>
          </a:stretch>
        </p:blipFill>
        <p:spPr>
          <a:xfrm>
            <a:off x="3787750" y="1305773"/>
            <a:ext cx="4449100" cy="500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idx="1" type="body"/>
          </p:nvPr>
        </p:nvSpPr>
        <p:spPr>
          <a:xfrm flipH="1">
            <a:off x="457075" y="1305775"/>
            <a:ext cx="3643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the below best describes the outlier?</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influential</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high leverage</a:t>
            </a:r>
            <a:endParaRPr i="1" sz="2200">
              <a:solidFill>
                <a:srgbClr val="FF9900"/>
              </a:solidFill>
            </a:endParaRPr>
          </a:p>
          <a:p>
            <a:pPr indent="-368300" lvl="0" marL="457200" rtl="0" algn="l">
              <a:lnSpc>
                <a:spcPct val="115000"/>
              </a:lnSpc>
              <a:spcBef>
                <a:spcPts val="0"/>
              </a:spcBef>
              <a:spcAft>
                <a:spcPts val="0"/>
              </a:spcAft>
              <a:buSzPts val="2200"/>
              <a:buAutoNum type="alphaLcParenBoth"/>
            </a:pPr>
            <a:r>
              <a:rPr lang="en" sz="2200"/>
              <a:t>none of the above</a:t>
            </a:r>
            <a:endParaRPr sz="2200"/>
          </a:p>
          <a:p>
            <a:pPr indent="-368300" lvl="0" marL="457200" rtl="0" algn="l">
              <a:lnSpc>
                <a:spcPct val="115000"/>
              </a:lnSpc>
              <a:spcBef>
                <a:spcPts val="0"/>
              </a:spcBef>
              <a:spcAft>
                <a:spcPts val="0"/>
              </a:spcAft>
              <a:buSzPts val="2200"/>
              <a:buAutoNum type="alphaLcParenBoth"/>
            </a:pPr>
            <a:r>
              <a:rPr lang="en" sz="2200"/>
              <a:t>there are no outliers</a:t>
            </a:r>
            <a:endParaRPr sz="2200"/>
          </a:p>
          <a:p>
            <a:pPr indent="0" lvl="0" marL="0" rtl="0" algn="l">
              <a:lnSpc>
                <a:spcPct val="115000"/>
              </a:lnSpc>
              <a:spcBef>
                <a:spcPts val="0"/>
              </a:spcBef>
              <a:spcAft>
                <a:spcPts val="0"/>
              </a:spcAft>
              <a:buNone/>
            </a:pPr>
            <a:r>
              <a:t/>
            </a:r>
            <a:endParaRPr sz="2200"/>
          </a:p>
        </p:txBody>
      </p:sp>
      <p:sp>
        <p:nvSpPr>
          <p:cNvPr id="119" name="Google Shape;119;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20" name="Google Shape;120;p26"/>
          <p:cNvPicPr preferRelativeResize="0"/>
          <p:nvPr/>
        </p:nvPicPr>
        <p:blipFill>
          <a:blip r:embed="rId3">
            <a:alphaModFix/>
          </a:blip>
          <a:stretch>
            <a:fillRect/>
          </a:stretch>
        </p:blipFill>
        <p:spPr>
          <a:xfrm>
            <a:off x="3787750" y="1305773"/>
            <a:ext cx="4449100" cy="500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idx="1" type="body"/>
          </p:nvPr>
        </p:nvSpPr>
        <p:spPr>
          <a:xfrm flipH="1">
            <a:off x="457000" y="1305775"/>
            <a:ext cx="2869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outlier influence the slope of the regression line?</a:t>
            </a:r>
            <a:endParaRPr sz="2200">
              <a:solidFill>
                <a:schemeClr val="accent1"/>
              </a:solidFill>
            </a:endParaRPr>
          </a:p>
        </p:txBody>
      </p:sp>
      <p:sp>
        <p:nvSpPr>
          <p:cNvPr id="126" name="Google Shape;126;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27" name="Google Shape;127;p27"/>
          <p:cNvPicPr preferRelativeResize="0"/>
          <p:nvPr/>
        </p:nvPicPr>
        <p:blipFill>
          <a:blip r:embed="rId3">
            <a:alphaModFix/>
          </a:blip>
          <a:stretch>
            <a:fillRect/>
          </a:stretch>
        </p:blipFill>
        <p:spPr>
          <a:xfrm>
            <a:off x="3846273" y="1305775"/>
            <a:ext cx="4566151" cy="5116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1" type="body"/>
          </p:nvPr>
        </p:nvSpPr>
        <p:spPr>
          <a:xfrm flipH="1">
            <a:off x="457000" y="2848975"/>
            <a:ext cx="2869200" cy="114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200">
                <a:solidFill>
                  <a:srgbClr val="000000"/>
                </a:solidFill>
              </a:rPr>
              <a:t>Not much...</a:t>
            </a:r>
            <a:endParaRPr i="1" sz="2200">
              <a:solidFill>
                <a:srgbClr val="000000"/>
              </a:solidFill>
            </a:endParaRPr>
          </a:p>
        </p:txBody>
      </p:sp>
      <p:sp>
        <p:nvSpPr>
          <p:cNvPr id="133" name="Google Shape;133;p28"/>
          <p:cNvSpPr txBox="1"/>
          <p:nvPr>
            <p:ph idx="1" type="body"/>
          </p:nvPr>
        </p:nvSpPr>
        <p:spPr>
          <a:xfrm flipH="1">
            <a:off x="457000" y="1305775"/>
            <a:ext cx="2869200" cy="1343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outlier influence the slope of the regression line?</a:t>
            </a:r>
            <a:endParaRPr sz="2200">
              <a:solidFill>
                <a:schemeClr val="accent1"/>
              </a:solidFill>
            </a:endParaRPr>
          </a:p>
        </p:txBody>
      </p:sp>
      <p:sp>
        <p:nvSpPr>
          <p:cNvPr id="134" name="Google Shape;134;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135" name="Google Shape;135;p28"/>
          <p:cNvPicPr preferRelativeResize="0"/>
          <p:nvPr/>
        </p:nvPicPr>
        <p:blipFill>
          <a:blip r:embed="rId3">
            <a:alphaModFix/>
          </a:blip>
          <a:stretch>
            <a:fillRect/>
          </a:stretch>
        </p:blipFill>
        <p:spPr>
          <a:xfrm>
            <a:off x="3846273" y="1305775"/>
            <a:ext cx="4566151" cy="5116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following is </a:t>
            </a:r>
            <a:r>
              <a:rPr lang="en" sz="2200" u="sng">
                <a:solidFill>
                  <a:schemeClr val="accent1"/>
                </a:solidFill>
              </a:rPr>
              <a:t>true</a:t>
            </a:r>
            <a:r>
              <a:rPr lang="en" sz="2200">
                <a:solidFill>
                  <a:schemeClr val="accent1"/>
                </a:solidFill>
              </a:rPr>
              <a:t>?</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AutoNum type="alphaLcParenBoth"/>
            </a:pPr>
            <a:r>
              <a:rPr lang="en" sz="2200"/>
              <a:t>Influential points always change the intercept of the regression line.</a:t>
            </a:r>
            <a:endParaRPr sz="2200"/>
          </a:p>
          <a:p>
            <a:pPr indent="-368300" lvl="0" marL="457200" rtl="0" algn="l">
              <a:lnSpc>
                <a:spcPct val="115000"/>
              </a:lnSpc>
              <a:spcBef>
                <a:spcPts val="0"/>
              </a:spcBef>
              <a:spcAft>
                <a:spcPts val="0"/>
              </a:spcAft>
              <a:buSzPts val="2200"/>
              <a:buAutoNum type="alphaLcParenBoth"/>
            </a:pPr>
            <a:r>
              <a:rPr lang="en" sz="2200"/>
              <a:t>Influential points always reduce </a:t>
            </a:r>
            <a:r>
              <a:rPr i="1" lang="en" sz="2200"/>
              <a:t>R</a:t>
            </a:r>
            <a:r>
              <a:rPr baseline="30000" i="1" lang="en" sz="2200"/>
              <a:t>2</a:t>
            </a:r>
            <a:r>
              <a:rPr lang="en" sz="2200"/>
              <a:t>.</a:t>
            </a:r>
            <a:endParaRPr sz="2200"/>
          </a:p>
          <a:p>
            <a:pPr indent="-368300" lvl="0" marL="457200" rtl="0" algn="l">
              <a:lnSpc>
                <a:spcPct val="115000"/>
              </a:lnSpc>
              <a:spcBef>
                <a:spcPts val="0"/>
              </a:spcBef>
              <a:spcAft>
                <a:spcPts val="0"/>
              </a:spcAft>
              <a:buSzPts val="2200"/>
              <a:buAutoNum type="alphaLcParenBoth"/>
            </a:pPr>
            <a:r>
              <a:rPr lang="en" sz="2200"/>
              <a:t>It is much more likely for a low leverage point to be influential, than a high leverage point.</a:t>
            </a:r>
            <a:endParaRPr sz="2200"/>
          </a:p>
          <a:p>
            <a:pPr indent="-368300" lvl="0" marL="457200" rtl="0" algn="l">
              <a:lnSpc>
                <a:spcPct val="115000"/>
              </a:lnSpc>
              <a:spcBef>
                <a:spcPts val="0"/>
              </a:spcBef>
              <a:spcAft>
                <a:spcPts val="0"/>
              </a:spcAft>
              <a:buSzPts val="2200"/>
              <a:buAutoNum type="alphaLcParenBoth"/>
            </a:pPr>
            <a:r>
              <a:rPr lang="en" sz="2200"/>
              <a:t>When the data set includes an influential point, the relationship between the explanatory variable and the response variable is always nonlinear.</a:t>
            </a:r>
            <a:endParaRPr sz="2200"/>
          </a:p>
          <a:p>
            <a:pPr indent="-368300" lvl="0" marL="457200" rtl="0" algn="l">
              <a:lnSpc>
                <a:spcPct val="115000"/>
              </a:lnSpc>
              <a:spcBef>
                <a:spcPts val="0"/>
              </a:spcBef>
              <a:spcAft>
                <a:spcPts val="0"/>
              </a:spcAft>
              <a:buSzPts val="2200"/>
              <a:buAutoNum type="alphaLcParenBoth"/>
            </a:pPr>
            <a:r>
              <a:rPr lang="en" sz="2200"/>
              <a:t>None of the above.</a:t>
            </a:r>
            <a:endParaRPr sz="2200"/>
          </a:p>
          <a:p>
            <a:pPr indent="0" lvl="0" marL="0" rtl="0" algn="l">
              <a:lnSpc>
                <a:spcPct val="115000"/>
              </a:lnSpc>
              <a:spcBef>
                <a:spcPts val="0"/>
              </a:spcBef>
              <a:spcAft>
                <a:spcPts val="0"/>
              </a:spcAft>
              <a:buNone/>
            </a:pPr>
            <a:r>
              <a:t/>
            </a:r>
            <a:endParaRPr sz="2200"/>
          </a:p>
        </p:txBody>
      </p:sp>
      <p:sp>
        <p:nvSpPr>
          <p:cNvPr id="141" name="Google Shape;141;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a:t>
            </a:r>
            <a:endParaRPr baseline="3000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Which of following is </a:t>
            </a:r>
            <a:r>
              <a:rPr lang="en" sz="2200" u="sng">
                <a:solidFill>
                  <a:schemeClr val="accent1"/>
                </a:solidFill>
              </a:rPr>
              <a:t>true</a:t>
            </a:r>
            <a:r>
              <a:rPr lang="en" sz="2200">
                <a:solidFill>
                  <a:schemeClr val="accent1"/>
                </a:solidFill>
              </a:rPr>
              <a:t>?</a:t>
            </a:r>
            <a:endParaRPr sz="2200">
              <a:solidFill>
                <a:schemeClr val="accent1"/>
              </a:solidFill>
            </a:endParaRPr>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LcParenBoth"/>
            </a:pPr>
            <a:r>
              <a:rPr lang="en" sz="2200"/>
              <a:t>Influential points always change the intercept of the regression line.</a:t>
            </a:r>
            <a:endParaRPr sz="2200"/>
          </a:p>
          <a:p>
            <a:pPr indent="-368300" lvl="0" marL="457200" rtl="0" algn="l">
              <a:lnSpc>
                <a:spcPct val="115000"/>
              </a:lnSpc>
              <a:spcBef>
                <a:spcPts val="0"/>
              </a:spcBef>
              <a:spcAft>
                <a:spcPts val="0"/>
              </a:spcAft>
              <a:buSzPts val="2200"/>
              <a:buAutoNum type="alphaLcParenBoth"/>
            </a:pPr>
            <a:r>
              <a:rPr lang="en" sz="2200"/>
              <a:t>Influential points always reduce </a:t>
            </a:r>
            <a:r>
              <a:rPr i="1" lang="en" sz="2200"/>
              <a:t>R</a:t>
            </a:r>
            <a:r>
              <a:rPr baseline="30000" i="1" lang="en" sz="2200"/>
              <a:t>2</a:t>
            </a:r>
            <a:r>
              <a:rPr lang="en" sz="2200"/>
              <a:t>.</a:t>
            </a:r>
            <a:endParaRPr sz="2200"/>
          </a:p>
          <a:p>
            <a:pPr indent="-368300" lvl="0" marL="457200" rtl="0" algn="l">
              <a:lnSpc>
                <a:spcPct val="115000"/>
              </a:lnSpc>
              <a:spcBef>
                <a:spcPts val="0"/>
              </a:spcBef>
              <a:spcAft>
                <a:spcPts val="0"/>
              </a:spcAft>
              <a:buSzPts val="2200"/>
              <a:buAutoNum type="alphaLcParenBoth"/>
            </a:pPr>
            <a:r>
              <a:rPr lang="en" sz="2200"/>
              <a:t>It is much more likely for a low leverage point to be influential, than a high leverage point.</a:t>
            </a:r>
            <a:endParaRPr sz="2200"/>
          </a:p>
          <a:p>
            <a:pPr indent="-368300" lvl="0" marL="457200" rtl="0" algn="l">
              <a:lnSpc>
                <a:spcPct val="115000"/>
              </a:lnSpc>
              <a:spcBef>
                <a:spcPts val="0"/>
              </a:spcBef>
              <a:spcAft>
                <a:spcPts val="0"/>
              </a:spcAft>
              <a:buSzPts val="2200"/>
              <a:buAutoNum type="alphaLcParenBoth"/>
            </a:pPr>
            <a:r>
              <a:rPr lang="en" sz="2200"/>
              <a:t>When the data set includes an influential point, the relationship between the explanatory variable and the response variable is always nonlinear.</a:t>
            </a:r>
            <a:endParaRPr sz="2200"/>
          </a:p>
          <a:p>
            <a:pPr indent="-368300" lvl="0" marL="457200" rtl="0" algn="l">
              <a:lnSpc>
                <a:spcPct val="115000"/>
              </a:lnSpc>
              <a:spcBef>
                <a:spcPts val="0"/>
              </a:spcBef>
              <a:spcAft>
                <a:spcPts val="0"/>
              </a:spcAft>
              <a:buClr>
                <a:srgbClr val="FF9900"/>
              </a:buClr>
              <a:buSzPts val="2200"/>
              <a:buAutoNum type="alphaLcParenBoth"/>
            </a:pPr>
            <a:r>
              <a:rPr i="1" lang="en" sz="2200">
                <a:solidFill>
                  <a:srgbClr val="FF9900"/>
                </a:solidFill>
              </a:rPr>
              <a:t>None of the above.</a:t>
            </a:r>
            <a:endParaRPr i="1" sz="2200">
              <a:solidFill>
                <a:srgbClr val="FF9900"/>
              </a:solidFill>
            </a:endParaRPr>
          </a:p>
          <a:p>
            <a:pPr indent="0" lvl="0" marL="0" rtl="0" algn="l">
              <a:lnSpc>
                <a:spcPct val="115000"/>
              </a:lnSpc>
              <a:spcBef>
                <a:spcPts val="0"/>
              </a:spcBef>
              <a:spcAft>
                <a:spcPts val="0"/>
              </a:spcAft>
              <a:buNone/>
            </a:pPr>
            <a:r>
              <a:t/>
            </a:r>
            <a:endParaRPr sz="2200"/>
          </a:p>
        </p:txBody>
      </p:sp>
      <p:sp>
        <p:nvSpPr>
          <p:cNvPr id="147" name="Google Shape;147;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a:t>
            </a:r>
            <a:endParaRPr baseline="30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Recap (cont.)</a:t>
            </a:r>
            <a:endParaRPr baseline="30000">
              <a:solidFill>
                <a:schemeClr val="accent1"/>
              </a:solidFill>
            </a:endParaRPr>
          </a:p>
        </p:txBody>
      </p:sp>
      <p:pic>
        <p:nvPicPr>
          <p:cNvPr id="153" name="Google Shape;153;p31"/>
          <p:cNvPicPr preferRelativeResize="0"/>
          <p:nvPr/>
        </p:nvPicPr>
        <p:blipFill>
          <a:blip r:embed="rId3">
            <a:alphaModFix/>
          </a:blip>
          <a:stretch>
            <a:fillRect/>
          </a:stretch>
        </p:blipFill>
        <p:spPr>
          <a:xfrm>
            <a:off x="457200" y="1261825"/>
            <a:ext cx="8281500" cy="5039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br>
              <a:rPr lang="en">
                <a:solidFill>
                  <a:schemeClr val="accent1"/>
                </a:solidFill>
              </a:rPr>
            </a:br>
            <a:r>
              <a:rPr lang="en">
                <a:solidFill>
                  <a:schemeClr val="accent1"/>
                </a:solidFill>
              </a:rPr>
              <a:t>in linear regression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58" name="Google Shape;58;p17"/>
          <p:cNvPicPr preferRelativeResize="0"/>
          <p:nvPr/>
        </p:nvPicPr>
        <p:blipFill>
          <a:blip r:embed="rId3">
            <a:alphaModFix/>
          </a:blip>
          <a:stretch>
            <a:fillRect/>
          </a:stretch>
        </p:blipFill>
        <p:spPr>
          <a:xfrm>
            <a:off x="4678700" y="1305775"/>
            <a:ext cx="4333400" cy="4752736"/>
          </a:xfrm>
          <a:prstGeom prst="rect">
            <a:avLst/>
          </a:prstGeom>
          <a:noFill/>
          <a:ln>
            <a:noFill/>
          </a:ln>
        </p:spPr>
      </p:pic>
      <p:sp>
        <p:nvSpPr>
          <p:cNvPr id="59" name="Google Shape;59;p17"/>
          <p:cNvSpPr txBox="1"/>
          <p:nvPr>
            <p:ph idx="1" type="body"/>
          </p:nvPr>
        </p:nvSpPr>
        <p:spPr>
          <a:xfrm flipH="1">
            <a:off x="457100" y="1305775"/>
            <a:ext cx="4221600" cy="418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200">
                <a:solidFill>
                  <a:schemeClr val="accent1"/>
                </a:solidFill>
              </a:rPr>
              <a:t>How do outliers influence the least squares line in this plot?</a:t>
            </a:r>
            <a:endParaRPr sz="2200">
              <a:solidFill>
                <a:schemeClr val="accent1"/>
              </a:solidFill>
            </a:endParaRPr>
          </a:p>
          <a:p>
            <a:pPr indent="0" lvl="0" marL="0" rtl="0" algn="l">
              <a:lnSpc>
                <a:spcPct val="115000"/>
              </a:lnSpc>
              <a:spcBef>
                <a:spcPts val="1000"/>
              </a:spcBef>
              <a:spcAft>
                <a:spcPts val="0"/>
              </a:spcAft>
              <a:buNone/>
            </a:pPr>
            <a:r>
              <a:rPr lang="en" sz="2200"/>
              <a:t>To answer this question think of where the regression line would be with and without the outlier(s). Without the outliers the regression line would be steeper, and lie closer to the larger group of observations. With the outliers the line is pulled up and away from some of the observations in the larger group.</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8"/>
          <p:cNvSpPr txBox="1"/>
          <p:nvPr>
            <p:ph idx="1" type="body"/>
          </p:nvPr>
        </p:nvSpPr>
        <p:spPr>
          <a:xfrm flipH="1">
            <a:off x="457200" y="2905975"/>
            <a:ext cx="3848700" cy="10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How do outliers influence the least squares line in this plot?</a:t>
            </a:r>
            <a:endParaRPr sz="2200"/>
          </a:p>
        </p:txBody>
      </p:sp>
      <p:sp>
        <p:nvSpPr>
          <p:cNvPr id="65" name="Google Shape;65;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66" name="Google Shape;66;p18"/>
          <p:cNvPicPr preferRelativeResize="0"/>
          <p:nvPr/>
        </p:nvPicPr>
        <p:blipFill>
          <a:blip r:embed="rId3">
            <a:alphaModFix/>
          </a:blip>
          <a:stretch>
            <a:fillRect/>
          </a:stretch>
        </p:blipFill>
        <p:spPr>
          <a:xfrm>
            <a:off x="4305900" y="1305775"/>
            <a:ext cx="4654699" cy="523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9"/>
          <p:cNvSpPr txBox="1"/>
          <p:nvPr>
            <p:ph idx="1" type="body"/>
          </p:nvPr>
        </p:nvSpPr>
        <p:spPr>
          <a:xfrm flipH="1">
            <a:off x="457200" y="4087075"/>
            <a:ext cx="3848700" cy="10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Without the outlier there is no evident relationship between</a:t>
            </a:r>
            <a:br>
              <a:rPr lang="en" sz="2200"/>
            </a:br>
            <a:r>
              <a:rPr i="1" lang="en" sz="2200"/>
              <a:t>x</a:t>
            </a:r>
            <a:r>
              <a:rPr lang="en" sz="2200"/>
              <a:t> and </a:t>
            </a:r>
            <a:r>
              <a:rPr i="1" lang="en" sz="2200"/>
              <a:t>y</a:t>
            </a:r>
            <a:r>
              <a:rPr lang="en" sz="2200"/>
              <a:t>.</a:t>
            </a:r>
            <a:endParaRPr sz="2200"/>
          </a:p>
        </p:txBody>
      </p:sp>
      <p:sp>
        <p:nvSpPr>
          <p:cNvPr id="72" name="Google Shape;72;p19"/>
          <p:cNvSpPr txBox="1"/>
          <p:nvPr>
            <p:ph idx="1" type="body"/>
          </p:nvPr>
        </p:nvSpPr>
        <p:spPr>
          <a:xfrm flipH="1">
            <a:off x="457200" y="2905975"/>
            <a:ext cx="3848700" cy="1028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2200">
                <a:solidFill>
                  <a:schemeClr val="accent1"/>
                </a:solidFill>
              </a:rPr>
              <a:t>How do outliers influence the least squares line in this plot?</a:t>
            </a:r>
            <a:endParaRPr sz="2200"/>
          </a:p>
        </p:txBody>
      </p:sp>
      <p:sp>
        <p:nvSpPr>
          <p:cNvPr id="73" name="Google Shape;73;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Types of outliers</a:t>
            </a:r>
            <a:endParaRPr baseline="30000">
              <a:solidFill>
                <a:schemeClr val="accent1"/>
              </a:solidFill>
            </a:endParaRPr>
          </a:p>
        </p:txBody>
      </p:sp>
      <p:pic>
        <p:nvPicPr>
          <p:cNvPr id="74" name="Google Shape;74;p19"/>
          <p:cNvPicPr preferRelativeResize="0"/>
          <p:nvPr/>
        </p:nvPicPr>
        <p:blipFill>
          <a:blip r:embed="rId3">
            <a:alphaModFix/>
          </a:blip>
          <a:stretch>
            <a:fillRect/>
          </a:stretch>
        </p:blipFill>
        <p:spPr>
          <a:xfrm>
            <a:off x="4305900" y="1305775"/>
            <a:ext cx="4654699" cy="523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0" lvl="0" marL="0" rtl="0" algn="l">
              <a:lnSpc>
                <a:spcPct val="115000"/>
              </a:lnSpc>
              <a:spcBef>
                <a:spcPts val="1000"/>
              </a:spcBef>
              <a:spcAft>
                <a:spcPts val="1000"/>
              </a:spcAft>
              <a:buNone/>
            </a:pPr>
            <a:r>
              <a:t/>
            </a:r>
            <a:endParaRPr sz="2200"/>
          </a:p>
        </p:txBody>
      </p:sp>
      <p:sp>
        <p:nvSpPr>
          <p:cNvPr id="80" name="Google Shape;80;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0" st="0"/>
                                            </p:txEl>
                                          </p:spTgt>
                                        </p:tgtEl>
                                        <p:attrNameLst>
                                          <p:attrName>style.visibility</p:attrName>
                                        </p:attrNameLst>
                                      </p:cBhvr>
                                      <p:to>
                                        <p:strVal val="visible"/>
                                      </p:to>
                                    </p:set>
                                    <p:animEffect filter="fade" transition="in">
                                      <p:cBhvr>
                                        <p:cTn dur="1000"/>
                                        <p:tgtEl>
                                          <p:spTgt spid="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xEl>
                                              <p:pRg end="1" st="1"/>
                                            </p:txEl>
                                          </p:spTgt>
                                        </p:tgtEl>
                                        <p:attrNameLst>
                                          <p:attrName>style.visibility</p:attrName>
                                        </p:attrNameLst>
                                      </p:cBhvr>
                                      <p:to>
                                        <p:strVal val="visible"/>
                                      </p:to>
                                    </p:set>
                                    <p:animEffect filter="fade" transition="in">
                                      <p:cBhvr>
                                        <p:cTn dur="1000"/>
                                        <p:tgtEl>
                                          <p:spTgt spid="7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1"/>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368300" lvl="0" marL="457200" rtl="0" algn="l">
              <a:lnSpc>
                <a:spcPct val="115000"/>
              </a:lnSpc>
              <a:spcBef>
                <a:spcPts val="0"/>
              </a:spcBef>
              <a:spcAft>
                <a:spcPts val="0"/>
              </a:spcAft>
              <a:buSzPts val="2200"/>
              <a:buChar char="●"/>
            </a:pPr>
            <a:r>
              <a:rPr lang="en" sz="2200"/>
              <a:t>Outliers that lie horizontally away from the center of the cloud are called </a:t>
            </a:r>
            <a:r>
              <a:rPr i="1" lang="en" sz="2200">
                <a:solidFill>
                  <a:schemeClr val="accent1"/>
                </a:solidFill>
              </a:rPr>
              <a:t>high leverage</a:t>
            </a:r>
            <a:r>
              <a:rPr lang="en" sz="2200"/>
              <a:t> points.</a:t>
            </a:r>
            <a:endParaRPr sz="2200"/>
          </a:p>
          <a:p>
            <a:pPr indent="0" lvl="0" marL="0" rtl="0" algn="l">
              <a:lnSpc>
                <a:spcPct val="115000"/>
              </a:lnSpc>
              <a:spcBef>
                <a:spcPts val="1000"/>
              </a:spcBef>
              <a:spcAft>
                <a:spcPts val="1000"/>
              </a:spcAft>
              <a:buNone/>
            </a:pPr>
            <a:r>
              <a:t/>
            </a:r>
            <a:endParaRPr sz="2200"/>
          </a:p>
        </p:txBody>
      </p:sp>
      <p:sp>
        <p:nvSpPr>
          <p:cNvPr id="86" name="Google Shape;86;p2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animEffect filter="fade" transition="in">
                                      <p:cBhvr>
                                        <p:cTn dur="1000"/>
                                        <p:tgtEl>
                                          <p:spTgt spid="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animEffect filter="fade" transition="in">
                                      <p:cBhvr>
                                        <p:cTn dur="1000"/>
                                        <p:tgtEl>
                                          <p:spTgt spid="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2"/>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368300" lvl="0" marL="457200" rtl="0" algn="l">
              <a:lnSpc>
                <a:spcPct val="115000"/>
              </a:lnSpc>
              <a:spcBef>
                <a:spcPts val="0"/>
              </a:spcBef>
              <a:spcAft>
                <a:spcPts val="0"/>
              </a:spcAft>
              <a:buSzPts val="2200"/>
              <a:buChar char="●"/>
            </a:pPr>
            <a:r>
              <a:rPr lang="en" sz="2200"/>
              <a:t>Outliers that lie horizontally away from the center of the cloud are called </a:t>
            </a:r>
            <a:r>
              <a:rPr i="1" lang="en" sz="2200">
                <a:solidFill>
                  <a:schemeClr val="accent1"/>
                </a:solidFill>
              </a:rPr>
              <a:t>high leverage</a:t>
            </a:r>
            <a:r>
              <a:rPr lang="en" sz="2200"/>
              <a:t> points.</a:t>
            </a:r>
            <a:endParaRPr sz="2200"/>
          </a:p>
          <a:p>
            <a:pPr indent="-368300" lvl="0" marL="457200" rtl="0" algn="l">
              <a:lnSpc>
                <a:spcPct val="115000"/>
              </a:lnSpc>
              <a:spcBef>
                <a:spcPts val="0"/>
              </a:spcBef>
              <a:spcAft>
                <a:spcPts val="0"/>
              </a:spcAft>
              <a:buSzPts val="2200"/>
              <a:buChar char="●"/>
            </a:pPr>
            <a:r>
              <a:rPr lang="en" sz="2200"/>
              <a:t>High leverage points that actually influence the </a:t>
            </a:r>
            <a:r>
              <a:rPr lang="en" sz="2200" u="sng"/>
              <a:t>slope</a:t>
            </a:r>
            <a:r>
              <a:rPr lang="en" sz="2200"/>
              <a:t> of the regression line are called </a:t>
            </a:r>
            <a:r>
              <a:rPr i="1" lang="en" sz="2200">
                <a:solidFill>
                  <a:schemeClr val="accent1"/>
                </a:solidFill>
              </a:rPr>
              <a:t>influential</a:t>
            </a:r>
            <a:r>
              <a:rPr lang="en" sz="2200"/>
              <a:t> points.</a:t>
            </a:r>
            <a:endParaRPr sz="2200"/>
          </a:p>
          <a:p>
            <a:pPr indent="0" lvl="0" marL="0" rtl="0" algn="l">
              <a:lnSpc>
                <a:spcPct val="115000"/>
              </a:lnSpc>
              <a:spcBef>
                <a:spcPts val="1000"/>
              </a:spcBef>
              <a:spcAft>
                <a:spcPts val="1000"/>
              </a:spcAft>
              <a:buNone/>
            </a:pPr>
            <a:r>
              <a:t/>
            </a:r>
            <a:endParaRPr sz="2200"/>
          </a:p>
        </p:txBody>
      </p:sp>
      <p:sp>
        <p:nvSpPr>
          <p:cNvPr id="92" name="Google Shape;92;p2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3" st="3"/>
                                            </p:txEl>
                                          </p:spTgt>
                                        </p:tgtEl>
                                        <p:attrNameLst>
                                          <p:attrName>style.visibility</p:attrName>
                                        </p:attrNameLst>
                                      </p:cBhvr>
                                      <p:to>
                                        <p:strVal val="visible"/>
                                      </p:to>
                                    </p:set>
                                    <p:animEffect filter="fade" transition="in">
                                      <p:cBhvr>
                                        <p:cTn dur="1000"/>
                                        <p:tgtEl>
                                          <p:spTgt spid="9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3"/>
          <p:cNvSpPr txBox="1"/>
          <p:nvPr>
            <p:ph idx="1" type="body"/>
          </p:nvPr>
        </p:nvSpPr>
        <p:spPr>
          <a:xfrm flipH="1">
            <a:off x="457075" y="1305775"/>
            <a:ext cx="7822200" cy="41856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i="1" lang="en" sz="2200">
                <a:solidFill>
                  <a:schemeClr val="accent1"/>
                </a:solidFill>
              </a:rPr>
              <a:t>Outliers</a:t>
            </a:r>
            <a:r>
              <a:rPr i="1" lang="en" sz="2200"/>
              <a:t> </a:t>
            </a:r>
            <a:r>
              <a:rPr lang="en" sz="2200"/>
              <a:t>are points that lie away from the cloud  of points.</a:t>
            </a:r>
            <a:endParaRPr sz="2200"/>
          </a:p>
          <a:p>
            <a:pPr indent="-368300" lvl="0" marL="457200" rtl="0" algn="l">
              <a:lnSpc>
                <a:spcPct val="115000"/>
              </a:lnSpc>
              <a:spcBef>
                <a:spcPts val="0"/>
              </a:spcBef>
              <a:spcAft>
                <a:spcPts val="0"/>
              </a:spcAft>
              <a:buSzPts val="2200"/>
              <a:buChar char="●"/>
            </a:pPr>
            <a:r>
              <a:rPr lang="en" sz="2200"/>
              <a:t>Outliers that lie horizontally away from the center of the cloud are called </a:t>
            </a:r>
            <a:r>
              <a:rPr i="1" lang="en" sz="2200">
                <a:solidFill>
                  <a:schemeClr val="accent1"/>
                </a:solidFill>
              </a:rPr>
              <a:t>high leverage</a:t>
            </a:r>
            <a:r>
              <a:rPr lang="en" sz="2200"/>
              <a:t> points.</a:t>
            </a:r>
            <a:endParaRPr sz="2200"/>
          </a:p>
          <a:p>
            <a:pPr indent="-368300" lvl="0" marL="457200" rtl="0" algn="l">
              <a:lnSpc>
                <a:spcPct val="115000"/>
              </a:lnSpc>
              <a:spcBef>
                <a:spcPts val="0"/>
              </a:spcBef>
              <a:spcAft>
                <a:spcPts val="0"/>
              </a:spcAft>
              <a:buSzPts val="2200"/>
              <a:buChar char="●"/>
            </a:pPr>
            <a:r>
              <a:rPr lang="en" sz="2200"/>
              <a:t>High leverage points that actually influence the </a:t>
            </a:r>
            <a:r>
              <a:rPr lang="en" sz="2200" u="sng"/>
              <a:t>slope</a:t>
            </a:r>
            <a:r>
              <a:rPr lang="en" sz="2200"/>
              <a:t> of the regression line are called </a:t>
            </a:r>
            <a:r>
              <a:rPr i="1" lang="en" sz="2200">
                <a:solidFill>
                  <a:schemeClr val="accent1"/>
                </a:solidFill>
              </a:rPr>
              <a:t>influential</a:t>
            </a:r>
            <a:r>
              <a:rPr lang="en" sz="2200"/>
              <a:t> points.</a:t>
            </a:r>
            <a:endParaRPr sz="2200"/>
          </a:p>
          <a:p>
            <a:pPr indent="-368300" lvl="0" marL="457200" rtl="0" algn="l">
              <a:lnSpc>
                <a:spcPct val="115000"/>
              </a:lnSpc>
              <a:spcBef>
                <a:spcPts val="0"/>
              </a:spcBef>
              <a:spcAft>
                <a:spcPts val="0"/>
              </a:spcAft>
              <a:buSzPts val="2200"/>
              <a:buChar char="●"/>
            </a:pPr>
            <a:r>
              <a:rPr lang="en" sz="2200"/>
              <a:t>In order to determine if a point is influential, visualize the regression line with and without the point. Does the slope of the line change considerably? If so, then the point is influential. If not, then it’s not an influential point.</a:t>
            </a:r>
            <a:endParaRPr sz="2200"/>
          </a:p>
        </p:txBody>
      </p:sp>
      <p:sp>
        <p:nvSpPr>
          <p:cNvPr id="98" name="Google Shape;98;p2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Some terminology</a:t>
            </a:r>
            <a:endParaRPr baseline="300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