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a6365d78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a6365d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a6365d788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a6365d78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6365d788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6365d7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a6365d788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a6365d78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a6365d78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a6365d7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6365d788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6365d78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05f018d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05f018d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6365d788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6365d78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6365d788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6365d78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6365d788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6365d7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05f018d_0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05f018d_0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05f018d_0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05f018d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05f018d_0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05f018d_0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a6365d788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a6365d78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05f018d_0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05f018d_0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a6365d788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a6365d78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a6365d788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a6365d78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05f018d_0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05f018d_0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6365d788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6365d78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6365d788_0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6365d7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a6365d788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a6365d78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054cee1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3054cee1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a6365d788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a6365d78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05f018d_0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05f018d_0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a6365d788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a6365d78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a6365d788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a6365d78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a6365d788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a6365d78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a6365d788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a6365d78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a6365d788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a6365d78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05f018d_0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05f018d_0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6365d788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6365d78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6365d788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6365d78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05f018d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05f018d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6365d788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a6365d78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a2db87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fa2db8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a2db8715_0_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a2db871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05f018d_0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05f018d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05f018d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05f018d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6365d788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6365d7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05f018d_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05f018d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6365d78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6365d7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04" name="Google Shape;104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05" name="Google Shape;1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 =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is the observed slope.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 =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is the observed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/>
              <a:t>SE</a:t>
            </a:r>
            <a:r>
              <a:rPr baseline="-25000" i="1" lang="en" sz="2200"/>
              <a:t>b1</a:t>
            </a:r>
            <a:r>
              <a:rPr lang="en" sz="2200"/>
              <a:t> is the standard error associated with the slope.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18" name="Google Shape;118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 =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is the observed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/>
              <a:t>SE</a:t>
            </a:r>
            <a:r>
              <a:rPr baseline="-25000" i="1" lang="en" sz="2200"/>
              <a:t>b1</a:t>
            </a:r>
            <a:r>
              <a:rPr lang="en" sz="2200"/>
              <a:t> is the standard error associated with the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Degrees of freedom associated with the slope is </a:t>
            </a:r>
            <a:r>
              <a:rPr i="1" lang="en" sz="2200"/>
              <a:t>df = n</a:t>
            </a:r>
            <a:r>
              <a:rPr lang="en" sz="2200"/>
              <a:t> - 2, where </a:t>
            </a:r>
            <a:r>
              <a:rPr i="1" lang="en" sz="2200"/>
              <a:t>n</a:t>
            </a:r>
            <a:r>
              <a:rPr lang="en" sz="2200"/>
              <a:t> is the sample size.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25" name="Google Shape;125;p2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test statistic </a:t>
            </a:r>
            <a:r>
              <a:rPr i="1" lang="en" sz="1600"/>
              <a:t>T</a:t>
            </a:r>
            <a:r>
              <a:rPr lang="en" sz="1600"/>
              <a:t> = (point estimate - null value) / SE</a:t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Point estimate =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is the observed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i="1" lang="en" sz="2200"/>
              <a:t>SE</a:t>
            </a:r>
            <a:r>
              <a:rPr baseline="-25000" i="1" lang="en" sz="2200"/>
              <a:t>b1</a:t>
            </a:r>
            <a:r>
              <a:rPr lang="en" sz="2200"/>
              <a:t> is the standard error associated with the slope.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Degrees of freedom associated with the slope is </a:t>
            </a:r>
            <a:r>
              <a:rPr i="1" lang="en" sz="2200"/>
              <a:t>df = n</a:t>
            </a:r>
            <a:r>
              <a:rPr lang="en" sz="2200"/>
              <a:t> - 2, where </a:t>
            </a:r>
            <a:r>
              <a:rPr i="1" lang="en" sz="2200"/>
              <a:t>n</a:t>
            </a:r>
            <a:r>
              <a:rPr lang="en" sz="2200"/>
              <a:t> is the sample size.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9900"/>
                </a:solidFill>
              </a:rPr>
              <a:t>Remember:</a:t>
            </a:r>
            <a:r>
              <a:rPr lang="en" sz="1600"/>
              <a:t> we lose 1 degree of freedom for each parameter we estimate, and in simple linear regression we estimate 2 parameters, </a:t>
            </a:r>
            <a:r>
              <a:rPr i="1" lang="en" sz="1600"/>
              <a:t>β</a:t>
            </a:r>
            <a:r>
              <a:rPr baseline="-25000" i="1" lang="en" sz="1600"/>
              <a:t>0</a:t>
            </a:r>
            <a:r>
              <a:rPr lang="en" sz="1600"/>
              <a:t> and </a:t>
            </a:r>
            <a:r>
              <a:rPr i="1" lang="en" sz="1600"/>
              <a:t>β</a:t>
            </a:r>
            <a:r>
              <a:rPr baseline="-25000" i="1" lang="en" sz="1600"/>
              <a:t>1</a:t>
            </a:r>
            <a:r>
              <a:rPr lang="en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132" name="Google Shape;132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63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63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363" y="2925763"/>
            <a:ext cx="35337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63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375" y="3983050"/>
            <a:ext cx="3905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363" y="2925763"/>
            <a:ext cx="35337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763" y="1462175"/>
            <a:ext cx="673417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375" y="3983050"/>
            <a:ext cx="39052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363" y="2925763"/>
            <a:ext cx="3533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5125" y="4573588"/>
            <a:ext cx="47625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457200" y="2"/>
            <a:ext cx="82296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Percent college graduate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vs. percent Hispanic in LA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9" name="Google Shape;169;p33"/>
          <p:cNvSpPr txBox="1"/>
          <p:nvPr>
            <p:ph idx="1" type="body"/>
          </p:nvPr>
        </p:nvSpPr>
        <p:spPr>
          <a:xfrm flipH="1">
            <a:off x="457075" y="1305775"/>
            <a:ext cx="78222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What can you say about the relationship between % college graduate and % Hispanic in a sample of 100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305825"/>
            <a:ext cx="8299750" cy="36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Inference for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Linear Regression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" type="body"/>
          </p:nvPr>
        </p:nvSpPr>
        <p:spPr>
          <a:xfrm flipH="1">
            <a:off x="457200" y="864150"/>
            <a:ext cx="7822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What can you say about the relationship between of % college graduate and % Hispanic in a sample of 100 zip code areas in LA?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76" name="Google Shape;176;p34"/>
          <p:cNvSpPr txBox="1"/>
          <p:nvPr>
            <p:ph type="title"/>
          </p:nvPr>
        </p:nvSpPr>
        <p:spPr>
          <a:xfrm>
            <a:off x="457200" y="227705"/>
            <a:ext cx="8229600" cy="4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% college educated vs. % Hispanic in LA, another look</a:t>
            </a:r>
            <a:endParaRPr baseline="30000" sz="2400">
              <a:solidFill>
                <a:schemeClr val="accent1"/>
              </a:solidFill>
            </a:endParaRPr>
          </a:p>
        </p:txBody>
      </p:sp>
      <p:pic>
        <p:nvPicPr>
          <p:cNvPr id="177" name="Google Shape;1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325" y="1730450"/>
            <a:ext cx="6223950" cy="45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idx="1" type="body"/>
          </p:nvPr>
        </p:nvSpPr>
        <p:spPr>
          <a:xfrm flipH="1">
            <a:off x="457075" y="1172100"/>
            <a:ext cx="7822200" cy="4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Which of the below is the best interpretation of the slope?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 1% increase in Hispanic residents in a zip code area in LA is associated with a 75% decrease in % of college grads.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 1% increase in Hispanic residents in a zip code area in LA is associated with a 0.75% decrease in % of college grads.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An additional 1% of Hispanic residents decreases the % of college graduates in a zip code area in LA by 0.75%.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In zip code areas with no Hispanic residents, % of college graduates is expected to be 75%.</a:t>
            </a:r>
            <a:endParaRPr sz="1900"/>
          </a:p>
        </p:txBody>
      </p:sp>
      <p:sp>
        <p:nvSpPr>
          <p:cNvPr id="183" name="Google Shape;183;p35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50" y="1696750"/>
            <a:ext cx="6800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idx="1" type="body"/>
          </p:nvPr>
        </p:nvSpPr>
        <p:spPr>
          <a:xfrm flipH="1">
            <a:off x="457075" y="1172100"/>
            <a:ext cx="7822200" cy="4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Which of the below is the best interpretation of the slope?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 1% increase in Hispanic residents in a zip code area in LA is associated with a 75% decrease in % of college grads.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AutoNum type="alphaLcParenBoth"/>
            </a:pPr>
            <a:r>
              <a:rPr i="1" lang="en" sz="1900">
                <a:solidFill>
                  <a:srgbClr val="FF9900"/>
                </a:solidFill>
              </a:rPr>
              <a:t>A 1% increase in Hispanic residents in a zip code area in LA is associated with a 0.75% decrease in % of college grads.</a:t>
            </a:r>
            <a:endParaRPr i="1" sz="1900">
              <a:solidFill>
                <a:srgbClr val="FF99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An additional 1% of Hispanic residents decreases the % of college graduates in a zip code area in LA by 0.75%.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In zip code areas with no Hispanic residents, % of college graduates is expected to be 75%.</a:t>
            </a:r>
            <a:endParaRPr sz="1900"/>
          </a:p>
        </p:txBody>
      </p:sp>
      <p:sp>
        <p:nvSpPr>
          <p:cNvPr id="190" name="Google Shape;190;p36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50" y="1696750"/>
            <a:ext cx="6800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idx="1" type="body"/>
          </p:nvPr>
        </p:nvSpPr>
        <p:spPr>
          <a:xfrm flipH="1">
            <a:off x="517675" y="4163725"/>
            <a:ext cx="78222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How reliable is this p-value if these zip code areas are not randomly selected?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197" name="Google Shape;197;p37"/>
          <p:cNvSpPr txBox="1"/>
          <p:nvPr>
            <p:ph idx="1" type="body"/>
          </p:nvPr>
        </p:nvSpPr>
        <p:spPr>
          <a:xfrm flipH="1">
            <a:off x="457075" y="943500"/>
            <a:ext cx="7822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Do these data provide convincing evidence that there is a statistically significant relationship between % Hispanic and % college graduates in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75" y="2029888"/>
            <a:ext cx="67341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idx="1" type="body"/>
          </p:nvPr>
        </p:nvSpPr>
        <p:spPr>
          <a:xfrm flipH="1">
            <a:off x="517675" y="3273500"/>
            <a:ext cx="78222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000000"/>
                </a:solidFill>
              </a:rPr>
              <a:t>Yes, the p-value for % Hispanic is low, indicating that the data provide convincing evidence that the slope parameter is different than 0.</a:t>
            </a:r>
            <a:endParaRPr i="1" sz="1900">
              <a:solidFill>
                <a:srgbClr val="000000"/>
              </a:solidFill>
            </a:endParaRPr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 flipH="1">
            <a:off x="517675" y="4163725"/>
            <a:ext cx="78222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How reliable is this p-value if these zip code areas are not randomly selected?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 flipH="1">
            <a:off x="457075" y="943500"/>
            <a:ext cx="7822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Do these data provide convincing evidence that there is a statistically significant relationship between % Hispanic and % college graduates in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75" y="2029888"/>
            <a:ext cx="67341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idx="1" type="body"/>
          </p:nvPr>
        </p:nvSpPr>
        <p:spPr>
          <a:xfrm flipH="1">
            <a:off x="517675" y="3273500"/>
            <a:ext cx="78222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000000"/>
                </a:solidFill>
              </a:rPr>
              <a:t>Yes, the p-value for % Hispanic is low, indicating that the data provide convincing evidence that the slope parameter is different than 0.</a:t>
            </a:r>
            <a:endParaRPr i="1" sz="1900">
              <a:solidFill>
                <a:srgbClr val="000000"/>
              </a:solidFill>
            </a:endParaRPr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 flipH="1">
            <a:off x="517675" y="4163725"/>
            <a:ext cx="78222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How reliable is this p-value if these zip code areas are not randomly selected?</a:t>
            </a:r>
            <a:endParaRPr sz="1900">
              <a:solidFill>
                <a:schemeClr val="accent1"/>
              </a:solidFill>
            </a:endParaRPr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 flipH="1">
            <a:off x="457075" y="943500"/>
            <a:ext cx="78222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Do these data provide convincing evidence that there is a statistically significant relationship between % Hispanic and % college graduates in zip code areas in LA?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675" y="2029888"/>
            <a:ext cx="673417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 txBox="1"/>
          <p:nvPr>
            <p:ph idx="1" type="body"/>
          </p:nvPr>
        </p:nvSpPr>
        <p:spPr>
          <a:xfrm flipH="1">
            <a:off x="517675" y="4995325"/>
            <a:ext cx="78222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rgbClr val="000000"/>
                </a:solidFill>
              </a:rPr>
              <a:t>Not very..</a:t>
            </a:r>
            <a:r>
              <a:rPr i="1" lang="en" sz="1900">
                <a:solidFill>
                  <a:schemeClr val="accent1"/>
                </a:solidFill>
              </a:rPr>
              <a:t>.</a:t>
            </a:r>
            <a:endParaRPr i="1"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900">
              <a:solidFill>
                <a:schemeClr val="accent1"/>
              </a:solidFill>
            </a:endParaRPr>
          </a:p>
        </p:txBody>
      </p:sp>
      <p:sp>
        <p:nvSpPr>
          <p:cNvPr id="218" name="Google Shape;218;p39"/>
          <p:cNvSpPr txBox="1"/>
          <p:nvPr>
            <p:ph type="title"/>
          </p:nvPr>
        </p:nvSpPr>
        <p:spPr>
          <a:xfrm>
            <a:off x="81900" y="273225"/>
            <a:ext cx="8980200" cy="5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</a:rPr>
              <a:t>% college educated vs. % Hispanic in LA - linear model</a:t>
            </a:r>
            <a:endParaRPr baseline="30000" sz="2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2.06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24" name="Google Shape;224;p4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arenBoth"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32" name="Google Shape;232;p4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33" name="Google Shape;233;p41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>
            <p:ph idx="1" type="body"/>
          </p:nvPr>
        </p:nvSpPr>
        <p:spPr>
          <a:xfrm flipH="1">
            <a:off x="4061150" y="4056950"/>
            <a:ext cx="367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n = 27	df = 27 - 2 = 25</a:t>
            </a:r>
            <a:endParaRPr i="1"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arenBoth"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41" name="Google Shape;241;p4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>
            <p:ph idx="1" type="body"/>
          </p:nvPr>
        </p:nvSpPr>
        <p:spPr>
          <a:xfrm flipH="1">
            <a:off x="4061150" y="4056950"/>
            <a:ext cx="367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n = 27	df = 27 - 2 = 25</a:t>
            </a:r>
            <a:endParaRPr i="1" sz="1800">
              <a:solidFill>
                <a:srgbClr val="FF9900"/>
              </a:solidFill>
            </a:endParaRPr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 flipH="1">
            <a:off x="4052050" y="4432775"/>
            <a:ext cx="3676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95%: t</a:t>
            </a:r>
            <a:r>
              <a:rPr baseline="-25000" i="1" lang="en" sz="1800">
                <a:solidFill>
                  <a:srgbClr val="FF9900"/>
                </a:solidFill>
              </a:rPr>
              <a:t>25</a:t>
            </a:r>
            <a:r>
              <a:rPr i="1" lang="en" sz="1800">
                <a:solidFill>
                  <a:srgbClr val="FF9900"/>
                </a:solidFill>
              </a:rPr>
              <a:t>* = 2.06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arenBoth"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51" name="Google Shape;251;p4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>
            <p:ph idx="1" type="body"/>
          </p:nvPr>
        </p:nvSpPr>
        <p:spPr>
          <a:xfrm flipH="1">
            <a:off x="4061150" y="4056950"/>
            <a:ext cx="367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n = 27	df = 27 - 2 = 25</a:t>
            </a:r>
            <a:endParaRPr i="1" sz="1800">
              <a:solidFill>
                <a:srgbClr val="FF9900"/>
              </a:solidFill>
            </a:endParaRPr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 flipH="1">
            <a:off x="4052050" y="4432775"/>
            <a:ext cx="3676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95%: t</a:t>
            </a:r>
            <a:r>
              <a:rPr baseline="-25000" i="1" lang="en" sz="1800">
                <a:solidFill>
                  <a:srgbClr val="FF9900"/>
                </a:solidFill>
              </a:rPr>
              <a:t>25</a:t>
            </a:r>
            <a:r>
              <a:rPr i="1" lang="en" sz="1800">
                <a:solidFill>
                  <a:srgbClr val="FF9900"/>
                </a:solidFill>
              </a:rPr>
              <a:t>* = 2.06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i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" type="body"/>
          </p:nvPr>
        </p:nvSpPr>
        <p:spPr>
          <a:xfrm flipH="1">
            <a:off x="533275" y="1229575"/>
            <a:ext cx="78222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In 1966 Cyril Burt published a paper called "The genetic determination of differences in intelligence: A study of monozygotic twins reared apart?" The data consist of IQ scores for [an assumed random sample of] 27 identical twins, one raised by foster parents, the other by the biological parents.</a:t>
            </a:r>
            <a:endParaRPr sz="2000"/>
          </a:p>
        </p:txBody>
      </p:sp>
      <p:sp>
        <p:nvSpPr>
          <p:cNvPr id="58" name="Google Shape;58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Nature or nurture?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9" name="Google Shape;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363" y="3222225"/>
            <a:ext cx="4966026" cy="33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idx="1" type="body"/>
          </p:nvPr>
        </p:nvSpPr>
        <p:spPr>
          <a:xfrm flipH="1">
            <a:off x="457100" y="4270675"/>
            <a:ext cx="30747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1.65 x 9.2999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arenBoth"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0.9014 ± 1.96 x 0.0963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9.2076 ± 1.96 x 0.0963</a:t>
            </a:r>
            <a:endParaRPr sz="1800"/>
          </a:p>
        </p:txBody>
      </p:sp>
      <p:sp>
        <p:nvSpPr>
          <p:cNvPr id="261" name="Google Shape;261;p4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Confidence interval for the slope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 flipH="1">
            <a:off x="457075" y="1153375"/>
            <a:ext cx="78222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</a:rPr>
              <a:t>Remember that a confidence interval is calculated as </a:t>
            </a:r>
            <a:r>
              <a:rPr i="1" lang="en" sz="1800">
                <a:solidFill>
                  <a:schemeClr val="accent1"/>
                </a:solidFill>
              </a:rPr>
              <a:t>point estimate ± ME</a:t>
            </a:r>
            <a:r>
              <a:rPr lang="en" sz="1800">
                <a:solidFill>
                  <a:schemeClr val="accent1"/>
                </a:solidFill>
              </a:rPr>
              <a:t> and the degrees of freedom associated with the slope in a simple linear regression is </a:t>
            </a:r>
            <a:r>
              <a:rPr i="1" lang="en" sz="1800">
                <a:solidFill>
                  <a:schemeClr val="accent1"/>
                </a:solidFill>
              </a:rPr>
              <a:t>n</a:t>
            </a:r>
            <a:r>
              <a:rPr lang="en" sz="1800">
                <a:solidFill>
                  <a:schemeClr val="accent1"/>
                </a:solidFill>
              </a:rPr>
              <a:t> - 2. Which of the below is the correct 95% confidence interval for the slope parameter? Note that the model is based on observations from 27 twins.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99" y="3024824"/>
            <a:ext cx="5637800" cy="9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4"/>
          <p:cNvSpPr txBox="1"/>
          <p:nvPr>
            <p:ph idx="1" type="body"/>
          </p:nvPr>
        </p:nvSpPr>
        <p:spPr>
          <a:xfrm flipH="1">
            <a:off x="4061150" y="4056950"/>
            <a:ext cx="36768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n = 27	df = 27 - 2 = 25</a:t>
            </a:r>
            <a:endParaRPr i="1" sz="1800">
              <a:solidFill>
                <a:srgbClr val="FF9900"/>
              </a:solidFill>
            </a:endParaRPr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 flipH="1">
            <a:off x="4052050" y="4432775"/>
            <a:ext cx="36768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95%: t</a:t>
            </a:r>
            <a:r>
              <a:rPr baseline="-25000" i="1" lang="en" sz="1800">
                <a:solidFill>
                  <a:srgbClr val="FF9900"/>
                </a:solidFill>
              </a:rPr>
              <a:t>25</a:t>
            </a:r>
            <a:r>
              <a:rPr i="1" lang="en" sz="1800">
                <a:solidFill>
                  <a:srgbClr val="FF9900"/>
                </a:solidFill>
              </a:rPr>
              <a:t>* = 2.06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0.9014 ± 2.06 x 0.0963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800">
                <a:solidFill>
                  <a:srgbClr val="FF9900"/>
                </a:solidFill>
              </a:rPr>
              <a:t>(0.7, 1.1)</a:t>
            </a:r>
            <a:endParaRPr i="1" sz="1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71" name="Google Shape;271;p4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78" name="Google Shape;278;p4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idx="1" type="body"/>
          </p:nvPr>
        </p:nvSpPr>
        <p:spPr>
          <a:xfrm flipH="1">
            <a:off x="457075" y="30963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87" name="Google Shape;287;p4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88" name="Google Shape;28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idx="1" type="body"/>
          </p:nvPr>
        </p:nvSpPr>
        <p:spPr>
          <a:xfrm flipH="1">
            <a:off x="457075" y="30963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297" name="Google Shape;297;p4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298" name="Google Shape;298;p48"/>
          <p:cNvSpPr txBox="1"/>
          <p:nvPr>
            <p:ph idx="1" type="body"/>
          </p:nvPr>
        </p:nvSpPr>
        <p:spPr>
          <a:xfrm flipH="1">
            <a:off x="457075" y="40638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null value is often 0 since we are usually checking for </a:t>
            </a:r>
            <a:r>
              <a:rPr i="1" lang="en" sz="1900">
                <a:solidFill>
                  <a:schemeClr val="accent1"/>
                </a:solidFill>
              </a:rPr>
              <a:t>any</a:t>
            </a:r>
            <a:r>
              <a:rPr lang="en" sz="1900"/>
              <a:t> relationship between the explanatory and the response variable.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idx="1" type="body"/>
          </p:nvPr>
        </p:nvSpPr>
        <p:spPr>
          <a:xfrm flipH="1">
            <a:off x="457075" y="30963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306" name="Google Shape;306;p49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308" name="Google Shape;308;p4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 flipH="1">
            <a:off x="457075" y="40638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null value is often 0 since we are usually checking for </a:t>
            </a:r>
            <a:r>
              <a:rPr i="1" lang="en" sz="1900">
                <a:solidFill>
                  <a:schemeClr val="accent1"/>
                </a:solidFill>
              </a:rPr>
              <a:t>any</a:t>
            </a:r>
            <a:r>
              <a:rPr lang="en" sz="1900"/>
              <a:t> relationship between the explanatory and the response variable.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regression output gives </a:t>
            </a:r>
            <a:r>
              <a:rPr i="1" lang="en" sz="1900"/>
              <a:t>b</a:t>
            </a:r>
            <a:r>
              <a:rPr baseline="-25000" i="1" lang="en" sz="1900"/>
              <a:t>1</a:t>
            </a:r>
            <a:r>
              <a:rPr lang="en" sz="1900"/>
              <a:t>, </a:t>
            </a:r>
            <a:r>
              <a:rPr i="1" lang="en" sz="1900"/>
              <a:t>SE</a:t>
            </a:r>
            <a:r>
              <a:rPr baseline="-25000" i="1" lang="en" sz="1900"/>
              <a:t>b1</a:t>
            </a:r>
            <a:r>
              <a:rPr lang="en" sz="1900"/>
              <a:t>, and </a:t>
            </a:r>
            <a:r>
              <a:rPr i="1" lang="en" sz="1900">
                <a:solidFill>
                  <a:schemeClr val="accent1"/>
                </a:solidFill>
              </a:rPr>
              <a:t>two-tailed</a:t>
            </a:r>
            <a:r>
              <a:rPr lang="en" sz="1900"/>
              <a:t> p-value for the t-test for the slope where the null value is 0.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310" name="Google Shape;3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idx="1" type="body"/>
          </p:nvPr>
        </p:nvSpPr>
        <p:spPr>
          <a:xfrm flipH="1">
            <a:off x="457075" y="30963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Confidence interval:</a:t>
            </a:r>
            <a:endParaRPr sz="1900"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 flipH="1">
            <a:off x="457075" y="180227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Hypothesis test:</a:t>
            </a:r>
            <a:endParaRPr sz="1900"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 flipH="1">
            <a:off x="457075" y="1153375"/>
            <a:ext cx="78222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Inference for the slope for a single-predictor linear regression model:</a:t>
            </a:r>
            <a:endParaRPr sz="1900"/>
          </a:p>
        </p:txBody>
      </p:sp>
      <p:sp>
        <p:nvSpPr>
          <p:cNvPr id="319" name="Google Shape;319;p5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 flipH="1">
            <a:off x="457075" y="4063825"/>
            <a:ext cx="78222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null value is often 0 since we are usually checking for </a:t>
            </a:r>
            <a:r>
              <a:rPr i="1" lang="en" sz="1900">
                <a:solidFill>
                  <a:schemeClr val="accent1"/>
                </a:solidFill>
              </a:rPr>
              <a:t>any</a:t>
            </a:r>
            <a:r>
              <a:rPr lang="en" sz="1900"/>
              <a:t> relationship between the explanatory and the response variable.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regression output gives </a:t>
            </a:r>
            <a:r>
              <a:rPr i="1" lang="en" sz="1900"/>
              <a:t>b</a:t>
            </a:r>
            <a:r>
              <a:rPr baseline="-25000" i="1" lang="en" sz="1900"/>
              <a:t>1</a:t>
            </a:r>
            <a:r>
              <a:rPr lang="en" sz="1900"/>
              <a:t>, </a:t>
            </a:r>
            <a:r>
              <a:rPr i="1" lang="en" sz="1900"/>
              <a:t>SE</a:t>
            </a:r>
            <a:r>
              <a:rPr baseline="-25000" i="1" lang="en" sz="1900"/>
              <a:t>b1</a:t>
            </a:r>
            <a:r>
              <a:rPr lang="en" sz="1900"/>
              <a:t>, and </a:t>
            </a:r>
            <a:r>
              <a:rPr i="1" lang="en" sz="1900">
                <a:solidFill>
                  <a:schemeClr val="accent1"/>
                </a:solidFill>
              </a:rPr>
              <a:t>two-tailed</a:t>
            </a:r>
            <a:r>
              <a:rPr lang="en" sz="1900"/>
              <a:t> p-value for the t-test for the slope where the null value is 0.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rarely do inference on the intercept, so we'll be focusing on the estimates and inference for the slope.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</p:txBody>
      </p:sp>
      <p:pic>
        <p:nvPicPr>
          <p:cNvPr id="321" name="Google Shape;32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550" y="2269313"/>
            <a:ext cx="403860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8950" y="3526950"/>
            <a:ext cx="18288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idx="1" type="body"/>
          </p:nvPr>
        </p:nvSpPr>
        <p:spPr>
          <a:xfrm flipH="1">
            <a:off x="457075" y="13057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28" name="Google Shape;328;p5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2"/>
          <p:cNvSpPr txBox="1"/>
          <p:nvPr>
            <p:ph idx="1" type="body"/>
          </p:nvPr>
        </p:nvSpPr>
        <p:spPr>
          <a:xfrm flipH="1">
            <a:off x="457075" y="13057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34" name="Google Shape;334;p5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 flipH="1">
            <a:off x="457075" y="22255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Statistical inference, and the resulting p-values, are meaningless when you already have population data.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idx="1" type="body"/>
          </p:nvPr>
        </p:nvSpPr>
        <p:spPr>
          <a:xfrm flipH="1">
            <a:off x="457075" y="13057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41" name="Google Shape;341;p5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42" name="Google Shape;342;p53"/>
          <p:cNvSpPr txBox="1"/>
          <p:nvPr>
            <p:ph idx="1" type="body"/>
          </p:nvPr>
        </p:nvSpPr>
        <p:spPr>
          <a:xfrm flipH="1">
            <a:off x="457075" y="22255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Statistical inference, and the resulting p-values, are meaningless when you already have population data.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have a sample that is non-random (biased), inference on the results will be unreliable.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idx="1" type="body"/>
          </p:nvPr>
        </p:nvSpPr>
        <p:spPr>
          <a:xfrm flipH="1">
            <a:off x="457125" y="743875"/>
            <a:ext cx="7822200" cy="4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</a:t>
            </a:r>
            <a:r>
              <a:rPr lang="en" sz="1900" u="sng">
                <a:solidFill>
                  <a:schemeClr val="accent1"/>
                </a:solidFill>
              </a:rPr>
              <a:t>false</a:t>
            </a:r>
            <a:r>
              <a:rPr lang="en" sz="1900">
                <a:solidFill>
                  <a:schemeClr val="accent1"/>
                </a:solidFill>
              </a:rPr>
              <a:t>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 Estimate Std. Error t value Pr(&gt;|t|)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(Intercept)       9.20760    9.29990   0.990    0.332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bioIQ             0.90144    0.09633   9.358  1.2e-09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Residual standard error: 7.729 on 25 degrees of freedom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R-squared: 0.7779,	Adjusted R-squared: 0.769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F-statistic: 87.56 on 1 and 25 DF,  p-value: 1.204e-09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Additional 10 points in the biological twin's IQ is associated with additional 9 points in the foster twin's IQ, on average.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Roughly 78% of the foster twins' IQs can be accurately predicted by the model.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The linear model is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Foster twins with IQs higher than average IQs tend to have biological twins with higher than average IQs as well.</a:t>
            </a:r>
            <a:endParaRPr sz="1900"/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457250" y="-3991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66" name="Google Shape;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225" y="5327925"/>
            <a:ext cx="2925950" cy="3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idx="1" type="body"/>
          </p:nvPr>
        </p:nvSpPr>
        <p:spPr>
          <a:xfrm flipH="1">
            <a:off x="457075" y="13057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Always be aware of the type of data you're working with: random sample, non-random sample, or population.</a:t>
            </a:r>
            <a:endParaRPr sz="2200"/>
          </a:p>
        </p:txBody>
      </p:sp>
      <p:sp>
        <p:nvSpPr>
          <p:cNvPr id="348" name="Google Shape;348;p5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Caution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 flipH="1">
            <a:off x="457075" y="2225575"/>
            <a:ext cx="7822200" cy="9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Statistical inference, and the resulting p-values, are meaningless when you already have population data.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you have a sample that is non-random (biased), inference on the results will be unreliable.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ultimate goal is to have independent observations.</a:t>
            </a:r>
            <a:endParaRPr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457200" y="2947948"/>
            <a:ext cx="82296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800"/>
              <a:t>Extra Slides from the</a:t>
            </a:r>
            <a:br>
              <a:rPr b="1" lang="en" sz="2800"/>
            </a:br>
            <a:r>
              <a:rPr b="1" lang="en" sz="2800"/>
              <a:t>OS3 section on inference for linear regression</a:t>
            </a:r>
            <a:endParaRPr b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 flipH="1">
            <a:off x="457125" y="743875"/>
            <a:ext cx="7822200" cy="4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Which of the following is </a:t>
            </a:r>
            <a:r>
              <a:rPr lang="en" sz="1900" u="sng">
                <a:solidFill>
                  <a:schemeClr val="accent1"/>
                </a:solidFill>
              </a:rPr>
              <a:t>false</a:t>
            </a:r>
            <a:r>
              <a:rPr lang="en" sz="1900">
                <a:solidFill>
                  <a:schemeClr val="accent1"/>
                </a:solidFill>
              </a:rPr>
              <a:t>?</a:t>
            </a:r>
            <a:endParaRPr sz="19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               Estimate Std. Error t value Pr(&gt;|t|)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(Intercept)       9.20760    9.29990   0.990    0.332   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bioIQ             0.90144    0.09633   9.358  1.2e-09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Residual standard error: 7.729 on 25 degrees of freedom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Multiple R-squared: 0.7779,	Adjusted R-squared: 0.769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F-statistic: 87.56 on 1 and 25 DF,  p-value: 1.204e-09 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Additional 10 points in the biological twin's IQ is associated with additional 9 points in the foster twin's IQ, on average.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900"/>
              <a:buAutoNum type="alphaLcParenBoth"/>
            </a:pPr>
            <a:r>
              <a:rPr i="1" lang="en" sz="1900">
                <a:solidFill>
                  <a:srgbClr val="FF9900"/>
                </a:solidFill>
              </a:rPr>
              <a:t>Roughly 78% of the foster twins' IQs can be accurately predicted by the model.</a:t>
            </a:r>
            <a:endParaRPr i="1" sz="1900">
              <a:solidFill>
                <a:srgbClr val="FF99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The linear model is 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lphaLcParenBoth"/>
            </a:pPr>
            <a:r>
              <a:rPr lang="en" sz="1900"/>
              <a:t>Foster twins with IQs higher than average IQs tend to have biological twins with higher than average IQs as well.</a:t>
            </a:r>
            <a:endParaRPr sz="1900"/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457250" y="-399137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225" y="5327925"/>
            <a:ext cx="2925950" cy="3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body"/>
          </p:nvPr>
        </p:nvSpPr>
        <p:spPr>
          <a:xfrm flipH="1">
            <a:off x="457075" y="1305775"/>
            <a:ext cx="78222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Assuming that these 27 twins comprise a representative sample of all twins separated at birth, we would like to test if these data provide convincing evidence that the IQ of the biological twin is a significant predictor of IQ of the foster twin. What are the appropriate hypotheses?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0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0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0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0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1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1</a:t>
            </a:r>
            <a:r>
              <a:rPr lang="en" sz="2200"/>
              <a:t> ≠ 0</a:t>
            </a:r>
            <a:endParaRPr sz="2200"/>
          </a:p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idx="1" type="body"/>
          </p:nvPr>
        </p:nvSpPr>
        <p:spPr>
          <a:xfrm flipH="1">
            <a:off x="457075" y="1305775"/>
            <a:ext cx="78222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Assuming that these 27 twins comprise a representative sample of all twins separated at birth, we would like to test if these data provide convincing evidence that the IQ of the biological twin is a significant predictor of IQ of the foster twin. What are the appropriate hypotheses?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0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0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0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β</a:t>
            </a:r>
            <a:r>
              <a:rPr baseline="-25000" i="1" lang="en" sz="2200"/>
              <a:t>0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= 0;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/>
              <a:t>b</a:t>
            </a:r>
            <a:r>
              <a:rPr baseline="-25000" i="1" lang="en" sz="2200"/>
              <a:t>1</a:t>
            </a:r>
            <a:r>
              <a:rPr lang="en" sz="2200"/>
              <a:t> ≠ 0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</a:t>
            </a:r>
            <a:r>
              <a:rPr i="1" lang="en" sz="2200">
                <a:solidFill>
                  <a:srgbClr val="FF9900"/>
                </a:solidFill>
              </a:rPr>
              <a:t>β</a:t>
            </a:r>
            <a:r>
              <a:rPr baseline="-25000" i="1" lang="en" sz="2200">
                <a:solidFill>
                  <a:srgbClr val="FF9900"/>
                </a:solidFill>
              </a:rPr>
              <a:t>1</a:t>
            </a:r>
            <a:r>
              <a:rPr lang="en" sz="2200">
                <a:solidFill>
                  <a:srgbClr val="FF9900"/>
                </a:solidFill>
              </a:rPr>
              <a:t> = 0</a:t>
            </a:r>
            <a:r>
              <a:rPr lang="en" sz="2200"/>
              <a:t>; </a:t>
            </a: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</a:t>
            </a:r>
            <a:r>
              <a:rPr i="1" lang="en" sz="2200">
                <a:solidFill>
                  <a:srgbClr val="FF9900"/>
                </a:solidFill>
              </a:rPr>
              <a:t>β</a:t>
            </a:r>
            <a:r>
              <a:rPr baseline="-25000" i="1" lang="en" sz="2200">
                <a:solidFill>
                  <a:srgbClr val="FF9900"/>
                </a:solidFill>
              </a:rPr>
              <a:t>1</a:t>
            </a:r>
            <a:r>
              <a:rPr lang="en" sz="2200">
                <a:solidFill>
                  <a:srgbClr val="FF9900"/>
                </a:solidFill>
              </a:rPr>
              <a:t> ≠ 0</a:t>
            </a:r>
            <a:endParaRPr sz="2200">
              <a:solidFill>
                <a:srgbClr val="FF9900"/>
              </a:solidFill>
            </a:endParaRPr>
          </a:p>
        </p:txBody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" type="body"/>
          </p:nvPr>
        </p:nvSpPr>
        <p:spPr>
          <a:xfrm flipH="1">
            <a:off x="457075" y="2406950"/>
            <a:ext cx="7822200" cy="30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always use a t-test in inference for regression.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sp>
        <p:nvSpPr>
          <p:cNvPr id="97" name="Google Shape;97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Testing for the slope (cont.)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8" name="Google Shape;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38" y="1254413"/>
            <a:ext cx="62579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