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7"/>
  </p:notesMasterIdLst>
  <p:sldIdLst>
    <p:sldId id="256" r:id="rId3"/>
    <p:sldId id="323" r:id="rId4"/>
    <p:sldId id="903" r:id="rId5"/>
    <p:sldId id="904" r:id="rId6"/>
    <p:sldId id="908" r:id="rId7"/>
    <p:sldId id="909" r:id="rId8"/>
    <p:sldId id="911" r:id="rId9"/>
    <p:sldId id="910" r:id="rId10"/>
    <p:sldId id="914" r:id="rId11"/>
    <p:sldId id="915" r:id="rId12"/>
    <p:sldId id="913" r:id="rId13"/>
    <p:sldId id="916" r:id="rId14"/>
    <p:sldId id="917" r:id="rId15"/>
    <p:sldId id="912" r:id="rId16"/>
    <p:sldId id="905" r:id="rId17"/>
    <p:sldId id="906" r:id="rId18"/>
    <p:sldId id="907" r:id="rId19"/>
    <p:sldId id="918" r:id="rId20"/>
    <p:sldId id="919" r:id="rId21"/>
    <p:sldId id="921" r:id="rId22"/>
    <p:sldId id="920" r:id="rId23"/>
    <p:sldId id="922" r:id="rId24"/>
    <p:sldId id="923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8E55F-C858-4F42-80B7-8FB3AB4C8F1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470D5-178B-4F5B-B636-C402907F25DB}">
      <dgm:prSet phldrT="[Text]"/>
      <dgm:spPr/>
      <dgm:t>
        <a:bodyPr/>
        <a:lstStyle/>
        <a:p>
          <a:r>
            <a:rPr lang="en-US" dirty="0"/>
            <a:t>Stepwise selection</a:t>
          </a:r>
        </a:p>
      </dgm:t>
    </dgm:pt>
    <dgm:pt modelId="{238154A3-5740-4249-9FEF-41AD27F0DEEE}" type="parTrans" cxnId="{963C0DA2-0CFB-4DCF-ACA6-EBA03C175935}">
      <dgm:prSet/>
      <dgm:spPr/>
      <dgm:t>
        <a:bodyPr/>
        <a:lstStyle/>
        <a:p>
          <a:endParaRPr lang="en-US"/>
        </a:p>
      </dgm:t>
    </dgm:pt>
    <dgm:pt modelId="{658A9546-8A56-4E22-843B-0A2C8A5136EF}" type="sibTrans" cxnId="{963C0DA2-0CFB-4DCF-ACA6-EBA03C175935}">
      <dgm:prSet/>
      <dgm:spPr/>
      <dgm:t>
        <a:bodyPr/>
        <a:lstStyle/>
        <a:p>
          <a:endParaRPr lang="en-US"/>
        </a:p>
      </dgm:t>
    </dgm:pt>
    <dgm:pt modelId="{C970C795-BC9C-4183-AD28-3CA9900CC168}">
      <dgm:prSet phldrT="[Text]"/>
      <dgm:spPr/>
      <dgm:t>
        <a:bodyPr/>
        <a:lstStyle/>
        <a:p>
          <a:r>
            <a:rPr lang="en-US" dirty="0"/>
            <a:t>Forward stepwise</a:t>
          </a:r>
        </a:p>
      </dgm:t>
    </dgm:pt>
    <dgm:pt modelId="{B5E8D95A-E4B3-4B1F-8E05-D17A3E951235}" type="parTrans" cxnId="{436E2200-4E6C-4DCC-9B2C-92BA237B6D41}">
      <dgm:prSet/>
      <dgm:spPr/>
      <dgm:t>
        <a:bodyPr/>
        <a:lstStyle/>
        <a:p>
          <a:endParaRPr lang="en-US"/>
        </a:p>
      </dgm:t>
    </dgm:pt>
    <dgm:pt modelId="{8F1A1EC9-9155-4498-B3E2-9581EE16E63E}" type="sibTrans" cxnId="{436E2200-4E6C-4DCC-9B2C-92BA237B6D41}">
      <dgm:prSet/>
      <dgm:spPr/>
      <dgm:t>
        <a:bodyPr/>
        <a:lstStyle/>
        <a:p>
          <a:endParaRPr lang="en-US"/>
        </a:p>
      </dgm:t>
    </dgm:pt>
    <dgm:pt modelId="{954BEA99-4406-4681-9528-B73B7164F605}">
      <dgm:prSet phldrT="[Text]"/>
      <dgm:spPr/>
      <dgm:t>
        <a:bodyPr/>
        <a:lstStyle/>
        <a:p>
          <a:r>
            <a:rPr lang="en-US" dirty="0"/>
            <a:t>Backward stepwise</a:t>
          </a:r>
        </a:p>
      </dgm:t>
    </dgm:pt>
    <dgm:pt modelId="{11CB2B52-3B82-442F-B636-FC01DA97F630}" type="parTrans" cxnId="{2B3AB773-1EC1-42F3-89CA-8CA6DA91DFED}">
      <dgm:prSet/>
      <dgm:spPr/>
      <dgm:t>
        <a:bodyPr/>
        <a:lstStyle/>
        <a:p>
          <a:endParaRPr lang="en-US"/>
        </a:p>
      </dgm:t>
    </dgm:pt>
    <dgm:pt modelId="{743CC0C0-2C90-4B68-A3B5-642665A1421E}" type="sibTrans" cxnId="{2B3AB773-1EC1-42F3-89CA-8CA6DA91DFED}">
      <dgm:prSet/>
      <dgm:spPr/>
      <dgm:t>
        <a:bodyPr/>
        <a:lstStyle/>
        <a:p>
          <a:endParaRPr lang="en-US"/>
        </a:p>
      </dgm:t>
    </dgm:pt>
    <dgm:pt modelId="{E3A255A9-0BDB-4DC8-9CA8-E5D6A2AA1971}">
      <dgm:prSet phldrT="[Text]"/>
      <dgm:spPr/>
      <dgm:t>
        <a:bodyPr/>
        <a:lstStyle/>
        <a:p>
          <a:r>
            <a:rPr lang="en-US" dirty="0"/>
            <a:t>Hybrid approach</a:t>
          </a:r>
        </a:p>
      </dgm:t>
    </dgm:pt>
    <dgm:pt modelId="{DD010C95-D7D9-4EE4-8E8F-5E5CABEEC86F}" type="parTrans" cxnId="{522AE33A-5DAE-4433-8B5A-4BE207285D69}">
      <dgm:prSet/>
      <dgm:spPr/>
      <dgm:t>
        <a:bodyPr/>
        <a:lstStyle/>
        <a:p>
          <a:endParaRPr lang="en-US"/>
        </a:p>
      </dgm:t>
    </dgm:pt>
    <dgm:pt modelId="{36966928-196A-49C9-8609-87CACC8B1F08}" type="sibTrans" cxnId="{522AE33A-5DAE-4433-8B5A-4BE207285D69}">
      <dgm:prSet/>
      <dgm:spPr/>
      <dgm:t>
        <a:bodyPr/>
        <a:lstStyle/>
        <a:p>
          <a:endParaRPr lang="en-US"/>
        </a:p>
      </dgm:t>
    </dgm:pt>
    <dgm:pt modelId="{A680C5C5-E07E-41A9-BD0F-F0D6CD6BFA2A}" type="pres">
      <dgm:prSet presAssocID="{9998E55F-C858-4F42-80B7-8FB3AB4C8F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B41589-A1FA-47DD-8496-B4BAC23A03B9}" type="pres">
      <dgm:prSet presAssocID="{01F470D5-178B-4F5B-B636-C402907F25DB}" presName="hierRoot1" presStyleCnt="0">
        <dgm:presLayoutVars>
          <dgm:hierBranch val="init"/>
        </dgm:presLayoutVars>
      </dgm:prSet>
      <dgm:spPr/>
    </dgm:pt>
    <dgm:pt modelId="{2C334B13-7FB3-47BC-AAA9-34052E1B00D1}" type="pres">
      <dgm:prSet presAssocID="{01F470D5-178B-4F5B-B636-C402907F25DB}" presName="rootComposite1" presStyleCnt="0"/>
      <dgm:spPr/>
    </dgm:pt>
    <dgm:pt modelId="{A209A704-1E2E-4D8D-995F-7246F8855599}" type="pres">
      <dgm:prSet presAssocID="{01F470D5-178B-4F5B-B636-C402907F25DB}" presName="rootText1" presStyleLbl="node0" presStyleIdx="0" presStyleCnt="1">
        <dgm:presLayoutVars>
          <dgm:chPref val="3"/>
        </dgm:presLayoutVars>
      </dgm:prSet>
      <dgm:spPr/>
    </dgm:pt>
    <dgm:pt modelId="{D3563929-83AA-48DC-8947-B5F83D415370}" type="pres">
      <dgm:prSet presAssocID="{01F470D5-178B-4F5B-B636-C402907F25DB}" presName="rootConnector1" presStyleLbl="node1" presStyleIdx="0" presStyleCnt="0"/>
      <dgm:spPr/>
    </dgm:pt>
    <dgm:pt modelId="{B98758AE-75D9-47D2-9C9A-1F581FBA902F}" type="pres">
      <dgm:prSet presAssocID="{01F470D5-178B-4F5B-B636-C402907F25DB}" presName="hierChild2" presStyleCnt="0"/>
      <dgm:spPr/>
    </dgm:pt>
    <dgm:pt modelId="{8E54F4EE-B1A0-4B47-ADFE-A55D38347EEF}" type="pres">
      <dgm:prSet presAssocID="{B5E8D95A-E4B3-4B1F-8E05-D17A3E951235}" presName="Name37" presStyleLbl="parChTrans1D2" presStyleIdx="0" presStyleCnt="3"/>
      <dgm:spPr/>
    </dgm:pt>
    <dgm:pt modelId="{1EEFAF7D-2AC9-4E39-9260-3A9505E4D370}" type="pres">
      <dgm:prSet presAssocID="{C970C795-BC9C-4183-AD28-3CA9900CC168}" presName="hierRoot2" presStyleCnt="0">
        <dgm:presLayoutVars>
          <dgm:hierBranch val="init"/>
        </dgm:presLayoutVars>
      </dgm:prSet>
      <dgm:spPr/>
    </dgm:pt>
    <dgm:pt modelId="{60154B0E-B364-431F-A390-7A3623F31737}" type="pres">
      <dgm:prSet presAssocID="{C970C795-BC9C-4183-AD28-3CA9900CC168}" presName="rootComposite" presStyleCnt="0"/>
      <dgm:spPr/>
    </dgm:pt>
    <dgm:pt modelId="{CF058913-982F-4730-8926-2508249915A2}" type="pres">
      <dgm:prSet presAssocID="{C970C795-BC9C-4183-AD28-3CA9900CC168}" presName="rootText" presStyleLbl="node2" presStyleIdx="0" presStyleCnt="3">
        <dgm:presLayoutVars>
          <dgm:chPref val="3"/>
        </dgm:presLayoutVars>
      </dgm:prSet>
      <dgm:spPr/>
    </dgm:pt>
    <dgm:pt modelId="{6864C499-0681-48D3-9ABE-20FC3B46DAD2}" type="pres">
      <dgm:prSet presAssocID="{C970C795-BC9C-4183-AD28-3CA9900CC168}" presName="rootConnector" presStyleLbl="node2" presStyleIdx="0" presStyleCnt="3"/>
      <dgm:spPr/>
    </dgm:pt>
    <dgm:pt modelId="{358DA73C-929E-4FB8-85C6-07D0AC0B8ED1}" type="pres">
      <dgm:prSet presAssocID="{C970C795-BC9C-4183-AD28-3CA9900CC168}" presName="hierChild4" presStyleCnt="0"/>
      <dgm:spPr/>
    </dgm:pt>
    <dgm:pt modelId="{F6DCB18E-354F-4CDD-9F74-ECD31AA6DDC3}" type="pres">
      <dgm:prSet presAssocID="{C970C795-BC9C-4183-AD28-3CA9900CC168}" presName="hierChild5" presStyleCnt="0"/>
      <dgm:spPr/>
    </dgm:pt>
    <dgm:pt modelId="{6ABE6CFD-F963-4F7A-8C1A-5AB2F63B7717}" type="pres">
      <dgm:prSet presAssocID="{11CB2B52-3B82-442F-B636-FC01DA97F630}" presName="Name37" presStyleLbl="parChTrans1D2" presStyleIdx="1" presStyleCnt="3"/>
      <dgm:spPr/>
    </dgm:pt>
    <dgm:pt modelId="{39277101-7E5B-4B58-8EC1-34B7F6DCAB97}" type="pres">
      <dgm:prSet presAssocID="{954BEA99-4406-4681-9528-B73B7164F605}" presName="hierRoot2" presStyleCnt="0">
        <dgm:presLayoutVars>
          <dgm:hierBranch val="init"/>
        </dgm:presLayoutVars>
      </dgm:prSet>
      <dgm:spPr/>
    </dgm:pt>
    <dgm:pt modelId="{E18FF942-76E8-4FBF-9FC6-40A0A159C3F4}" type="pres">
      <dgm:prSet presAssocID="{954BEA99-4406-4681-9528-B73B7164F605}" presName="rootComposite" presStyleCnt="0"/>
      <dgm:spPr/>
    </dgm:pt>
    <dgm:pt modelId="{758C4008-BAA3-4832-AA92-054216CF8676}" type="pres">
      <dgm:prSet presAssocID="{954BEA99-4406-4681-9528-B73B7164F605}" presName="rootText" presStyleLbl="node2" presStyleIdx="1" presStyleCnt="3">
        <dgm:presLayoutVars>
          <dgm:chPref val="3"/>
        </dgm:presLayoutVars>
      </dgm:prSet>
      <dgm:spPr/>
    </dgm:pt>
    <dgm:pt modelId="{03C33E8C-0771-462A-B22A-54621453C770}" type="pres">
      <dgm:prSet presAssocID="{954BEA99-4406-4681-9528-B73B7164F605}" presName="rootConnector" presStyleLbl="node2" presStyleIdx="1" presStyleCnt="3"/>
      <dgm:spPr/>
    </dgm:pt>
    <dgm:pt modelId="{7EA2CA12-8801-45D7-A099-7EC396E83813}" type="pres">
      <dgm:prSet presAssocID="{954BEA99-4406-4681-9528-B73B7164F605}" presName="hierChild4" presStyleCnt="0"/>
      <dgm:spPr/>
    </dgm:pt>
    <dgm:pt modelId="{6331DC06-ACEB-471C-96C0-01929C72EB43}" type="pres">
      <dgm:prSet presAssocID="{954BEA99-4406-4681-9528-B73B7164F605}" presName="hierChild5" presStyleCnt="0"/>
      <dgm:spPr/>
    </dgm:pt>
    <dgm:pt modelId="{827D594C-08F7-44FC-A56A-8FB98DA6308E}" type="pres">
      <dgm:prSet presAssocID="{DD010C95-D7D9-4EE4-8E8F-5E5CABEEC86F}" presName="Name37" presStyleLbl="parChTrans1D2" presStyleIdx="2" presStyleCnt="3"/>
      <dgm:spPr/>
    </dgm:pt>
    <dgm:pt modelId="{2647C58A-8222-40A5-AB79-84252E1AA4B1}" type="pres">
      <dgm:prSet presAssocID="{E3A255A9-0BDB-4DC8-9CA8-E5D6A2AA1971}" presName="hierRoot2" presStyleCnt="0">
        <dgm:presLayoutVars>
          <dgm:hierBranch val="init"/>
        </dgm:presLayoutVars>
      </dgm:prSet>
      <dgm:spPr/>
    </dgm:pt>
    <dgm:pt modelId="{86493FE5-5D88-47FE-95C1-4B5040EAD20E}" type="pres">
      <dgm:prSet presAssocID="{E3A255A9-0BDB-4DC8-9CA8-E5D6A2AA1971}" presName="rootComposite" presStyleCnt="0"/>
      <dgm:spPr/>
    </dgm:pt>
    <dgm:pt modelId="{A8BB5A86-CF7E-4FC4-9781-8FD2D6183990}" type="pres">
      <dgm:prSet presAssocID="{E3A255A9-0BDB-4DC8-9CA8-E5D6A2AA1971}" presName="rootText" presStyleLbl="node2" presStyleIdx="2" presStyleCnt="3">
        <dgm:presLayoutVars>
          <dgm:chPref val="3"/>
        </dgm:presLayoutVars>
      </dgm:prSet>
      <dgm:spPr/>
    </dgm:pt>
    <dgm:pt modelId="{DBBCA718-7B63-47A2-BBE0-4FB208F9F3AC}" type="pres">
      <dgm:prSet presAssocID="{E3A255A9-0BDB-4DC8-9CA8-E5D6A2AA1971}" presName="rootConnector" presStyleLbl="node2" presStyleIdx="2" presStyleCnt="3"/>
      <dgm:spPr/>
    </dgm:pt>
    <dgm:pt modelId="{02E046A3-8471-45FB-9C35-B52B2A489C81}" type="pres">
      <dgm:prSet presAssocID="{E3A255A9-0BDB-4DC8-9CA8-E5D6A2AA1971}" presName="hierChild4" presStyleCnt="0"/>
      <dgm:spPr/>
    </dgm:pt>
    <dgm:pt modelId="{809FA574-B79C-4618-A828-D9542C5E2444}" type="pres">
      <dgm:prSet presAssocID="{E3A255A9-0BDB-4DC8-9CA8-E5D6A2AA1971}" presName="hierChild5" presStyleCnt="0"/>
      <dgm:spPr/>
    </dgm:pt>
    <dgm:pt modelId="{7DDAFC65-F600-4645-BBD4-58C5C2BD7979}" type="pres">
      <dgm:prSet presAssocID="{01F470D5-178B-4F5B-B636-C402907F25DB}" presName="hierChild3" presStyleCnt="0"/>
      <dgm:spPr/>
    </dgm:pt>
  </dgm:ptLst>
  <dgm:cxnLst>
    <dgm:cxn modelId="{436E2200-4E6C-4DCC-9B2C-92BA237B6D41}" srcId="{01F470D5-178B-4F5B-B636-C402907F25DB}" destId="{C970C795-BC9C-4183-AD28-3CA9900CC168}" srcOrd="0" destOrd="0" parTransId="{B5E8D95A-E4B3-4B1F-8E05-D17A3E951235}" sibTransId="{8F1A1EC9-9155-4498-B3E2-9581EE16E63E}"/>
    <dgm:cxn modelId="{3486FA22-6911-4B14-AB88-CD57E7743CEE}" type="presOf" srcId="{DD010C95-D7D9-4EE4-8E8F-5E5CABEEC86F}" destId="{827D594C-08F7-44FC-A56A-8FB98DA6308E}" srcOrd="0" destOrd="0" presId="urn:microsoft.com/office/officeart/2005/8/layout/orgChart1"/>
    <dgm:cxn modelId="{522AE33A-5DAE-4433-8B5A-4BE207285D69}" srcId="{01F470D5-178B-4F5B-B636-C402907F25DB}" destId="{E3A255A9-0BDB-4DC8-9CA8-E5D6A2AA1971}" srcOrd="2" destOrd="0" parTransId="{DD010C95-D7D9-4EE4-8E8F-5E5CABEEC86F}" sibTransId="{36966928-196A-49C9-8609-87CACC8B1F08}"/>
    <dgm:cxn modelId="{9E06D13D-F0AC-4822-B343-62B5DD179330}" type="presOf" srcId="{C970C795-BC9C-4183-AD28-3CA9900CC168}" destId="{CF058913-982F-4730-8926-2508249915A2}" srcOrd="0" destOrd="0" presId="urn:microsoft.com/office/officeart/2005/8/layout/orgChart1"/>
    <dgm:cxn modelId="{446D8B68-9328-446D-ACAB-185BE15083BE}" type="presOf" srcId="{E3A255A9-0BDB-4DC8-9CA8-E5D6A2AA1971}" destId="{DBBCA718-7B63-47A2-BBE0-4FB208F9F3AC}" srcOrd="1" destOrd="0" presId="urn:microsoft.com/office/officeart/2005/8/layout/orgChart1"/>
    <dgm:cxn modelId="{2B3AB773-1EC1-42F3-89CA-8CA6DA91DFED}" srcId="{01F470D5-178B-4F5B-B636-C402907F25DB}" destId="{954BEA99-4406-4681-9528-B73B7164F605}" srcOrd="1" destOrd="0" parTransId="{11CB2B52-3B82-442F-B636-FC01DA97F630}" sibTransId="{743CC0C0-2C90-4B68-A3B5-642665A1421E}"/>
    <dgm:cxn modelId="{96E75474-3C20-4994-A11D-ABFC50E69ECF}" type="presOf" srcId="{B5E8D95A-E4B3-4B1F-8E05-D17A3E951235}" destId="{8E54F4EE-B1A0-4B47-ADFE-A55D38347EEF}" srcOrd="0" destOrd="0" presId="urn:microsoft.com/office/officeart/2005/8/layout/orgChart1"/>
    <dgm:cxn modelId="{615CFE84-083C-400B-B4B9-035D684B9EDF}" type="presOf" srcId="{01F470D5-178B-4F5B-B636-C402907F25DB}" destId="{A209A704-1E2E-4D8D-995F-7246F8855599}" srcOrd="0" destOrd="0" presId="urn:microsoft.com/office/officeart/2005/8/layout/orgChart1"/>
    <dgm:cxn modelId="{963C0DA2-0CFB-4DCF-ACA6-EBA03C175935}" srcId="{9998E55F-C858-4F42-80B7-8FB3AB4C8F14}" destId="{01F470D5-178B-4F5B-B636-C402907F25DB}" srcOrd="0" destOrd="0" parTransId="{238154A3-5740-4249-9FEF-41AD27F0DEEE}" sibTransId="{658A9546-8A56-4E22-843B-0A2C8A5136EF}"/>
    <dgm:cxn modelId="{613806A5-5885-42D9-93E9-028E92488D92}" type="presOf" srcId="{E3A255A9-0BDB-4DC8-9CA8-E5D6A2AA1971}" destId="{A8BB5A86-CF7E-4FC4-9781-8FD2D6183990}" srcOrd="0" destOrd="0" presId="urn:microsoft.com/office/officeart/2005/8/layout/orgChart1"/>
    <dgm:cxn modelId="{F91BB2AC-3407-4451-A180-B3C8A686A2AE}" type="presOf" srcId="{954BEA99-4406-4681-9528-B73B7164F605}" destId="{758C4008-BAA3-4832-AA92-054216CF8676}" srcOrd="0" destOrd="0" presId="urn:microsoft.com/office/officeart/2005/8/layout/orgChart1"/>
    <dgm:cxn modelId="{B8EA28AF-0992-492A-92EC-987DF3D6E6B7}" type="presOf" srcId="{11CB2B52-3B82-442F-B636-FC01DA97F630}" destId="{6ABE6CFD-F963-4F7A-8C1A-5AB2F63B7717}" srcOrd="0" destOrd="0" presId="urn:microsoft.com/office/officeart/2005/8/layout/orgChart1"/>
    <dgm:cxn modelId="{2C7C18B1-3CC7-44B7-BCD3-0F9844CF16A3}" type="presOf" srcId="{01F470D5-178B-4F5B-B636-C402907F25DB}" destId="{D3563929-83AA-48DC-8947-B5F83D415370}" srcOrd="1" destOrd="0" presId="urn:microsoft.com/office/officeart/2005/8/layout/orgChart1"/>
    <dgm:cxn modelId="{CD1212D0-6D94-449F-AF46-BB35E2FF0363}" type="presOf" srcId="{954BEA99-4406-4681-9528-B73B7164F605}" destId="{03C33E8C-0771-462A-B22A-54621453C770}" srcOrd="1" destOrd="0" presId="urn:microsoft.com/office/officeart/2005/8/layout/orgChart1"/>
    <dgm:cxn modelId="{3ACB5ED4-04B7-42D6-A2C0-F381A782B5C6}" type="presOf" srcId="{C970C795-BC9C-4183-AD28-3CA9900CC168}" destId="{6864C499-0681-48D3-9ABE-20FC3B46DAD2}" srcOrd="1" destOrd="0" presId="urn:microsoft.com/office/officeart/2005/8/layout/orgChart1"/>
    <dgm:cxn modelId="{4969D5D4-6876-46A2-A0C7-E40FAAFAD25F}" type="presOf" srcId="{9998E55F-C858-4F42-80B7-8FB3AB4C8F14}" destId="{A680C5C5-E07E-41A9-BD0F-F0D6CD6BFA2A}" srcOrd="0" destOrd="0" presId="urn:microsoft.com/office/officeart/2005/8/layout/orgChart1"/>
    <dgm:cxn modelId="{86650918-6593-4BDB-899B-B83E143ACF71}" type="presParOf" srcId="{A680C5C5-E07E-41A9-BD0F-F0D6CD6BFA2A}" destId="{7CB41589-A1FA-47DD-8496-B4BAC23A03B9}" srcOrd="0" destOrd="0" presId="urn:microsoft.com/office/officeart/2005/8/layout/orgChart1"/>
    <dgm:cxn modelId="{9936B724-78D4-45F4-A4C2-D287473FC4C8}" type="presParOf" srcId="{7CB41589-A1FA-47DD-8496-B4BAC23A03B9}" destId="{2C334B13-7FB3-47BC-AAA9-34052E1B00D1}" srcOrd="0" destOrd="0" presId="urn:microsoft.com/office/officeart/2005/8/layout/orgChart1"/>
    <dgm:cxn modelId="{EDD05C75-0101-43A7-B606-29F9FEC78211}" type="presParOf" srcId="{2C334B13-7FB3-47BC-AAA9-34052E1B00D1}" destId="{A209A704-1E2E-4D8D-995F-7246F8855599}" srcOrd="0" destOrd="0" presId="urn:microsoft.com/office/officeart/2005/8/layout/orgChart1"/>
    <dgm:cxn modelId="{B968A0E1-FC3F-40B3-9295-2F43728386FB}" type="presParOf" srcId="{2C334B13-7FB3-47BC-AAA9-34052E1B00D1}" destId="{D3563929-83AA-48DC-8947-B5F83D415370}" srcOrd="1" destOrd="0" presId="urn:microsoft.com/office/officeart/2005/8/layout/orgChart1"/>
    <dgm:cxn modelId="{2978DE4F-9523-4D86-ABBF-04F034711631}" type="presParOf" srcId="{7CB41589-A1FA-47DD-8496-B4BAC23A03B9}" destId="{B98758AE-75D9-47D2-9C9A-1F581FBA902F}" srcOrd="1" destOrd="0" presId="urn:microsoft.com/office/officeart/2005/8/layout/orgChart1"/>
    <dgm:cxn modelId="{5A164118-B15A-4857-9CD7-23B1F5DB6CA2}" type="presParOf" srcId="{B98758AE-75D9-47D2-9C9A-1F581FBA902F}" destId="{8E54F4EE-B1A0-4B47-ADFE-A55D38347EEF}" srcOrd="0" destOrd="0" presId="urn:microsoft.com/office/officeart/2005/8/layout/orgChart1"/>
    <dgm:cxn modelId="{3FBBAE1D-E273-4DBA-AEFF-19B9057DCC8E}" type="presParOf" srcId="{B98758AE-75D9-47D2-9C9A-1F581FBA902F}" destId="{1EEFAF7D-2AC9-4E39-9260-3A9505E4D370}" srcOrd="1" destOrd="0" presId="urn:microsoft.com/office/officeart/2005/8/layout/orgChart1"/>
    <dgm:cxn modelId="{E673E78E-BB5B-49AC-A332-BADF13563389}" type="presParOf" srcId="{1EEFAF7D-2AC9-4E39-9260-3A9505E4D370}" destId="{60154B0E-B364-431F-A390-7A3623F31737}" srcOrd="0" destOrd="0" presId="urn:microsoft.com/office/officeart/2005/8/layout/orgChart1"/>
    <dgm:cxn modelId="{A67361A5-A4FC-4285-8AEC-6F0731904A45}" type="presParOf" srcId="{60154B0E-B364-431F-A390-7A3623F31737}" destId="{CF058913-982F-4730-8926-2508249915A2}" srcOrd="0" destOrd="0" presId="urn:microsoft.com/office/officeart/2005/8/layout/orgChart1"/>
    <dgm:cxn modelId="{B37B1495-F712-4B92-B191-60BFB02CE55D}" type="presParOf" srcId="{60154B0E-B364-431F-A390-7A3623F31737}" destId="{6864C499-0681-48D3-9ABE-20FC3B46DAD2}" srcOrd="1" destOrd="0" presId="urn:microsoft.com/office/officeart/2005/8/layout/orgChart1"/>
    <dgm:cxn modelId="{C719297C-C310-42AC-96F4-383D8B7E8D39}" type="presParOf" srcId="{1EEFAF7D-2AC9-4E39-9260-3A9505E4D370}" destId="{358DA73C-929E-4FB8-85C6-07D0AC0B8ED1}" srcOrd="1" destOrd="0" presId="urn:microsoft.com/office/officeart/2005/8/layout/orgChart1"/>
    <dgm:cxn modelId="{D28CF944-6DF7-49E6-BAE2-1C8AF8A71A39}" type="presParOf" srcId="{1EEFAF7D-2AC9-4E39-9260-3A9505E4D370}" destId="{F6DCB18E-354F-4CDD-9F74-ECD31AA6DDC3}" srcOrd="2" destOrd="0" presId="urn:microsoft.com/office/officeart/2005/8/layout/orgChart1"/>
    <dgm:cxn modelId="{06EEED21-1277-41ED-8225-0F58FDF402E8}" type="presParOf" srcId="{B98758AE-75D9-47D2-9C9A-1F581FBA902F}" destId="{6ABE6CFD-F963-4F7A-8C1A-5AB2F63B7717}" srcOrd="2" destOrd="0" presId="urn:microsoft.com/office/officeart/2005/8/layout/orgChart1"/>
    <dgm:cxn modelId="{9AC2E91E-18E3-4093-869B-3E60FD4267F8}" type="presParOf" srcId="{B98758AE-75D9-47D2-9C9A-1F581FBA902F}" destId="{39277101-7E5B-4B58-8EC1-34B7F6DCAB97}" srcOrd="3" destOrd="0" presId="urn:microsoft.com/office/officeart/2005/8/layout/orgChart1"/>
    <dgm:cxn modelId="{37D95AF0-E2B9-4546-979A-81E1F5541EC2}" type="presParOf" srcId="{39277101-7E5B-4B58-8EC1-34B7F6DCAB97}" destId="{E18FF942-76E8-4FBF-9FC6-40A0A159C3F4}" srcOrd="0" destOrd="0" presId="urn:microsoft.com/office/officeart/2005/8/layout/orgChart1"/>
    <dgm:cxn modelId="{1EA7452D-62D7-4835-95DF-9786A65A3418}" type="presParOf" srcId="{E18FF942-76E8-4FBF-9FC6-40A0A159C3F4}" destId="{758C4008-BAA3-4832-AA92-054216CF8676}" srcOrd="0" destOrd="0" presId="urn:microsoft.com/office/officeart/2005/8/layout/orgChart1"/>
    <dgm:cxn modelId="{0DDB6A89-1BA6-426F-91B5-2EED1BB9DAA2}" type="presParOf" srcId="{E18FF942-76E8-4FBF-9FC6-40A0A159C3F4}" destId="{03C33E8C-0771-462A-B22A-54621453C770}" srcOrd="1" destOrd="0" presId="urn:microsoft.com/office/officeart/2005/8/layout/orgChart1"/>
    <dgm:cxn modelId="{B31CB670-BEBE-4EA0-8B9E-905352C24D95}" type="presParOf" srcId="{39277101-7E5B-4B58-8EC1-34B7F6DCAB97}" destId="{7EA2CA12-8801-45D7-A099-7EC396E83813}" srcOrd="1" destOrd="0" presId="urn:microsoft.com/office/officeart/2005/8/layout/orgChart1"/>
    <dgm:cxn modelId="{6C9A76B5-5544-4884-91F4-F1B18713358C}" type="presParOf" srcId="{39277101-7E5B-4B58-8EC1-34B7F6DCAB97}" destId="{6331DC06-ACEB-471C-96C0-01929C72EB43}" srcOrd="2" destOrd="0" presId="urn:microsoft.com/office/officeart/2005/8/layout/orgChart1"/>
    <dgm:cxn modelId="{094F6065-F3C8-451F-997B-D3671AF05B18}" type="presParOf" srcId="{B98758AE-75D9-47D2-9C9A-1F581FBA902F}" destId="{827D594C-08F7-44FC-A56A-8FB98DA6308E}" srcOrd="4" destOrd="0" presId="urn:microsoft.com/office/officeart/2005/8/layout/orgChart1"/>
    <dgm:cxn modelId="{A124B2B9-F8FD-4874-A939-5C45F84913A7}" type="presParOf" srcId="{B98758AE-75D9-47D2-9C9A-1F581FBA902F}" destId="{2647C58A-8222-40A5-AB79-84252E1AA4B1}" srcOrd="5" destOrd="0" presId="urn:microsoft.com/office/officeart/2005/8/layout/orgChart1"/>
    <dgm:cxn modelId="{4FBA52DF-BAB4-4F90-BCAF-FFF318BC13B7}" type="presParOf" srcId="{2647C58A-8222-40A5-AB79-84252E1AA4B1}" destId="{86493FE5-5D88-47FE-95C1-4B5040EAD20E}" srcOrd="0" destOrd="0" presId="urn:microsoft.com/office/officeart/2005/8/layout/orgChart1"/>
    <dgm:cxn modelId="{F31DE4C2-3160-475C-91EA-E63C59DA8118}" type="presParOf" srcId="{86493FE5-5D88-47FE-95C1-4B5040EAD20E}" destId="{A8BB5A86-CF7E-4FC4-9781-8FD2D6183990}" srcOrd="0" destOrd="0" presId="urn:microsoft.com/office/officeart/2005/8/layout/orgChart1"/>
    <dgm:cxn modelId="{8868CDC9-EEF3-4862-B500-101A08C883B4}" type="presParOf" srcId="{86493FE5-5D88-47FE-95C1-4B5040EAD20E}" destId="{DBBCA718-7B63-47A2-BBE0-4FB208F9F3AC}" srcOrd="1" destOrd="0" presId="urn:microsoft.com/office/officeart/2005/8/layout/orgChart1"/>
    <dgm:cxn modelId="{78A565DE-BAFE-424D-A1FB-CBC0C3544889}" type="presParOf" srcId="{2647C58A-8222-40A5-AB79-84252E1AA4B1}" destId="{02E046A3-8471-45FB-9C35-B52B2A489C81}" srcOrd="1" destOrd="0" presId="urn:microsoft.com/office/officeart/2005/8/layout/orgChart1"/>
    <dgm:cxn modelId="{BFD6C7E6-2DCB-44D6-A6D2-1DF326C3C8FC}" type="presParOf" srcId="{2647C58A-8222-40A5-AB79-84252E1AA4B1}" destId="{809FA574-B79C-4618-A828-D9542C5E2444}" srcOrd="2" destOrd="0" presId="urn:microsoft.com/office/officeart/2005/8/layout/orgChart1"/>
    <dgm:cxn modelId="{603014C3-1F69-43B1-88A0-DA47B256B691}" type="presParOf" srcId="{7CB41589-A1FA-47DD-8496-B4BAC23A03B9}" destId="{7DDAFC65-F600-4645-BBD4-58C5C2BD79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594C-08F7-44FC-A56A-8FB98DA6308E}">
      <dsp:nvSpPr>
        <dsp:cNvPr id="0" name=""/>
        <dsp:cNvSpPr/>
      </dsp:nvSpPr>
      <dsp:spPr>
        <a:xfrm>
          <a:off x="3500582" y="1749347"/>
          <a:ext cx="2476687" cy="42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19"/>
              </a:lnTo>
              <a:lnTo>
                <a:pt x="2476687" y="214919"/>
              </a:lnTo>
              <a:lnTo>
                <a:pt x="2476687" y="42983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E6CFD-F963-4F7A-8C1A-5AB2F63B7717}">
      <dsp:nvSpPr>
        <dsp:cNvPr id="0" name=""/>
        <dsp:cNvSpPr/>
      </dsp:nvSpPr>
      <dsp:spPr>
        <a:xfrm>
          <a:off x="3454862" y="1749347"/>
          <a:ext cx="91440" cy="429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83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4F4EE-B1A0-4B47-ADFE-A55D38347EEF}">
      <dsp:nvSpPr>
        <dsp:cNvPr id="0" name=""/>
        <dsp:cNvSpPr/>
      </dsp:nvSpPr>
      <dsp:spPr>
        <a:xfrm>
          <a:off x="1023894" y="1749347"/>
          <a:ext cx="2476687" cy="429838"/>
        </a:xfrm>
        <a:custGeom>
          <a:avLst/>
          <a:gdLst/>
          <a:ahLst/>
          <a:cxnLst/>
          <a:rect l="0" t="0" r="0" b="0"/>
          <a:pathLst>
            <a:path>
              <a:moveTo>
                <a:pt x="2476687" y="0"/>
              </a:moveTo>
              <a:lnTo>
                <a:pt x="2476687" y="214919"/>
              </a:lnTo>
              <a:lnTo>
                <a:pt x="0" y="214919"/>
              </a:lnTo>
              <a:lnTo>
                <a:pt x="0" y="42983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9A704-1E2E-4D8D-995F-7246F8855599}">
      <dsp:nvSpPr>
        <dsp:cNvPr id="0" name=""/>
        <dsp:cNvSpPr/>
      </dsp:nvSpPr>
      <dsp:spPr>
        <a:xfrm>
          <a:off x="2477157" y="725922"/>
          <a:ext cx="2046849" cy="1023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Stepwise selection</a:t>
          </a:r>
        </a:p>
      </dsp:txBody>
      <dsp:txXfrm>
        <a:off x="2477157" y="725922"/>
        <a:ext cx="2046849" cy="1023424"/>
      </dsp:txXfrm>
    </dsp:sp>
    <dsp:sp modelId="{CF058913-982F-4730-8926-2508249915A2}">
      <dsp:nvSpPr>
        <dsp:cNvPr id="0" name=""/>
        <dsp:cNvSpPr/>
      </dsp:nvSpPr>
      <dsp:spPr>
        <a:xfrm>
          <a:off x="470" y="2179185"/>
          <a:ext cx="2046849" cy="1023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Forward stepwise</a:t>
          </a:r>
        </a:p>
      </dsp:txBody>
      <dsp:txXfrm>
        <a:off x="470" y="2179185"/>
        <a:ext cx="2046849" cy="1023424"/>
      </dsp:txXfrm>
    </dsp:sp>
    <dsp:sp modelId="{758C4008-BAA3-4832-AA92-054216CF8676}">
      <dsp:nvSpPr>
        <dsp:cNvPr id="0" name=""/>
        <dsp:cNvSpPr/>
      </dsp:nvSpPr>
      <dsp:spPr>
        <a:xfrm>
          <a:off x="2477157" y="2179185"/>
          <a:ext cx="2046849" cy="1023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Backward stepwise</a:t>
          </a:r>
        </a:p>
      </dsp:txBody>
      <dsp:txXfrm>
        <a:off x="2477157" y="2179185"/>
        <a:ext cx="2046849" cy="1023424"/>
      </dsp:txXfrm>
    </dsp:sp>
    <dsp:sp modelId="{A8BB5A86-CF7E-4FC4-9781-8FD2D6183990}">
      <dsp:nvSpPr>
        <dsp:cNvPr id="0" name=""/>
        <dsp:cNvSpPr/>
      </dsp:nvSpPr>
      <dsp:spPr>
        <a:xfrm>
          <a:off x="4953844" y="2179185"/>
          <a:ext cx="2046849" cy="1023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 approach</a:t>
          </a:r>
        </a:p>
      </dsp:txBody>
      <dsp:txXfrm>
        <a:off x="4953844" y="2179185"/>
        <a:ext cx="2046849" cy="1023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E5B2FF-BCD8-EA22-6130-41DF9628B5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8317" y="597381"/>
                <a:ext cx="11029616" cy="621819"/>
              </a:xfrm>
            </p:spPr>
            <p:txBody>
              <a:bodyPr/>
              <a:lstStyle/>
              <a:p>
                <a:r>
                  <a:rPr lang="en-US" dirty="0"/>
                  <a:t>Best model based on 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E5B2FF-BCD8-EA22-6130-41DF9628B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8317" y="597381"/>
                <a:ext cx="11029616" cy="621819"/>
              </a:xfrm>
              <a:blipFill>
                <a:blip r:embed="rId2"/>
                <a:stretch>
                  <a:fillRect l="-1161" b="-28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91574-4961-E9A8-8111-7197E759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0983" y="1577578"/>
            <a:ext cx="8499825" cy="5013722"/>
          </a:xfrm>
        </p:spPr>
      </p:pic>
    </p:spTree>
    <p:extLst>
      <p:ext uri="{BB962C8B-B14F-4D97-AF65-F5344CB8AC3E}">
        <p14:creationId xmlns:p14="http://schemas.microsoft.com/office/powerpoint/2010/main" val="244796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ACD02-A4DE-122F-6C6C-5BBD6AA5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802" y="1285704"/>
            <a:ext cx="9656592" cy="48215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B49589-6D71-F27E-D8FE-1CC3ADC32179}"/>
                  </a:ext>
                </a:extLst>
              </p:cNvPr>
              <p:cNvSpPr txBox="1"/>
              <p:nvPr/>
            </p:nvSpPr>
            <p:spPr>
              <a:xfrm>
                <a:off x="452386" y="750771"/>
                <a:ext cx="9796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RSS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change with the number of predictors increase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B49589-6D71-F27E-D8FE-1CC3ADC32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6" y="750771"/>
                <a:ext cx="9796513" cy="523220"/>
              </a:xfrm>
              <a:prstGeom prst="rect">
                <a:avLst/>
              </a:prstGeom>
              <a:blipFill>
                <a:blip r:embed="rId3"/>
                <a:stretch>
                  <a:fillRect l="-124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4983D6-556F-9E68-A137-77E9F19F53EC}"/>
              </a:ext>
            </a:extLst>
          </p:cNvPr>
          <p:cNvSpPr txBox="1"/>
          <p:nvPr/>
        </p:nvSpPr>
        <p:spPr>
          <a:xfrm>
            <a:off x="247650" y="6383454"/>
            <a:ext cx="1141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James, G., Witten, D., Hastie, T.,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Tibshirani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&amp; Taylor, J. (2023).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introduction to statistical learning: With applications in python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Nature.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035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CE34D-5D28-8B51-4ACB-0ED059F0D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093" y="1219200"/>
                <a:ext cx="2981158" cy="16215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CE34D-5D28-8B51-4ACB-0ED059F0D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093" y="1219200"/>
                <a:ext cx="2981158" cy="1621536"/>
              </a:xfrm>
              <a:blipFill>
                <a:blip r:embed="rId2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D0271F1C-E1F4-986E-070B-C62F75111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317" y="597381"/>
                <a:ext cx="11029616" cy="62181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Best model based 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𝐴𝐼𝐶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D0271F1C-E1F4-986E-070B-C62F75111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17" y="597381"/>
                <a:ext cx="11029616" cy="621819"/>
              </a:xfrm>
              <a:prstGeom prst="rect">
                <a:avLst/>
              </a:prstGeom>
              <a:blipFill>
                <a:blip r:embed="rId3"/>
                <a:stretch>
                  <a:fillRect l="-116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4ABA4-4A37-7530-2B4E-86E8FDA7B8D3}"/>
                  </a:ext>
                </a:extLst>
              </p:cNvPr>
              <p:cNvSpPr txBox="1"/>
              <p:nvPr/>
            </p:nvSpPr>
            <p:spPr>
              <a:xfrm>
                <a:off x="3905250" y="1834594"/>
                <a:ext cx="653415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</m:oMath>
                </a14:m>
                <a:r>
                  <a:rPr lang="en-US" dirty="0"/>
                  <a:t> are proportional to each other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4ABA4-4A37-7530-2B4E-86E8FDA7B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1834594"/>
                <a:ext cx="6534150" cy="390748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62755E3-D7E1-5369-872F-20D562C38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062" y="2532298"/>
            <a:ext cx="7224713" cy="42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1B1AB-6AC3-5067-0E34-DB8A3219A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042" y="1321689"/>
                <a:ext cx="3390733" cy="1088136"/>
              </a:xfrm>
            </p:spPr>
            <p:txBody>
              <a:bodyPr/>
              <a:lstStyle/>
              <a:p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1B1AB-6AC3-5067-0E34-DB8A3219A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042" y="1321689"/>
                <a:ext cx="3390733" cy="1088136"/>
              </a:xfrm>
              <a:blipFill>
                <a:blip r:embed="rId2"/>
                <a:stretch>
                  <a:fillRect l="-719" r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4335F9E-9EDA-6559-C2EB-E187E721D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317" y="597381"/>
                <a:ext cx="11029616" cy="62181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Best model based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𝐵𝐼𝐶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4335F9E-9EDA-6559-C2EB-E187E72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17" y="597381"/>
                <a:ext cx="11029616" cy="621819"/>
              </a:xfrm>
              <a:prstGeom prst="rect">
                <a:avLst/>
              </a:prstGeom>
              <a:blipFill>
                <a:blip r:embed="rId3"/>
                <a:stretch>
                  <a:fillRect l="-1161" b="-28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3CA108C-66AD-9E68-7493-DC014F4F6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91" y="2051256"/>
            <a:ext cx="7305842" cy="44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6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404B-D3D7-C0CD-7C26-B781A5AF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Exponential Computational Complexity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79B2A-5E48-CDEA-8956-1AB11767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80" y="1521746"/>
            <a:ext cx="8151089" cy="480554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419F2A-CF82-FB94-E7D9-78C0F9910F53}"/>
                  </a:ext>
                </a:extLst>
              </p:cNvPr>
              <p:cNvSpPr txBox="1"/>
              <p:nvPr/>
            </p:nvSpPr>
            <p:spPr>
              <a:xfrm>
                <a:off x="8267533" y="2077819"/>
                <a:ext cx="3409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Issue:</a:t>
                </a:r>
                <a:r>
                  <a:rPr lang="en-US" dirty="0"/>
                  <a:t> Becomes computationally infeasible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419F2A-CF82-FB94-E7D9-78C0F9910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533" y="2077819"/>
                <a:ext cx="3409950" cy="646331"/>
              </a:xfrm>
              <a:prstGeom prst="rect">
                <a:avLst/>
              </a:prstGeom>
              <a:blipFill>
                <a:blip r:embed="rId3"/>
                <a:stretch>
                  <a:fillRect l="-142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91077C-C839-9209-1062-96B227857477}"/>
                  </a:ext>
                </a:extLst>
              </p:cNvPr>
              <p:cNvSpPr txBox="1"/>
              <p:nvPr/>
            </p:nvSpPr>
            <p:spPr>
              <a:xfrm>
                <a:off x="8419355" y="3924520"/>
                <a:ext cx="3106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models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91077C-C839-9209-1062-96B22785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355" y="3924520"/>
                <a:ext cx="310630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1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2777-4A61-1C95-5BDC-CDBDDDFC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Stepwise selection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EC4052-3F08-78C0-B249-25B617A63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328007"/>
              </p:ext>
            </p:extLst>
          </p:nvPr>
        </p:nvGraphicFramePr>
        <p:xfrm>
          <a:off x="2728768" y="1464733"/>
          <a:ext cx="7001164" cy="392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5485-9701-0472-F068-4DAB4ECF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4753"/>
          </a:xfrm>
        </p:spPr>
        <p:txBody>
          <a:bodyPr/>
          <a:lstStyle/>
          <a:p>
            <a:r>
              <a:rPr lang="en-US" dirty="0"/>
              <a:t>Forward stepwise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DE87112-958E-A86D-40AA-F168DDFB3D2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81025" y="1426712"/>
                <a:ext cx="11029950" cy="453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 (Null Model)</a:t>
                </a: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𝒄𝒓𝒊𝒎𝒆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𝑟𝑚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 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b="0" i="0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𝑡𝑎𝑥</m:t>
                    </m:r>
                    <m:r>
                      <a:rPr lang="en-US" altLang="en-US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(Single Predictor Models)</a:t>
                </a: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𝒄𝒓𝒊𝒎𝒆</m:t>
                    </m:r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𝑟𝑚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​,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𝒄𝒓𝒊𝒎𝒆</m:t>
                    </m:r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𝑡𝑎𝑥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,…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𝒄𝒓𝒊𝒎𝒆</m:t>
                    </m:r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𝑙𝑠𝑡𝑎𝑡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  (Two Predictor Models)</a:t>
                </a:r>
              </a:p>
              <a:p>
                <a:pPr marL="457200" indent="-457200" fontAlgn="base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𝒄𝒓𝒊𝒎𝒆</m:t>
                    </m:r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𝒕𝒂𝒙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​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𝒄𝒓𝒊𝒎𝒆</m:t>
                    </m:r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b="1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𝒕𝒂𝒙</m:t>
                    </m:r>
                    <m:r>
                      <a:rPr lang="en-US" altLang="en-US" b="0" i="0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𝒄𝒓𝒊𝒎𝒆</m:t>
                    </m:r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en-US" b="1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𝒕𝒂𝒙</m:t>
                        </m:r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𝑙𝑠𝑡𝑎𝑡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  (Three Predictor Models)</a:t>
                </a: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:r>
                  <a:rPr lang="en-US" altLang="en-US" dirty="0">
                    <a:solidFill>
                      <a:srgbClr val="131413"/>
                    </a:solidFill>
                  </a:rPr>
                  <a:t>Continue adding variables until the best model is selected (using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𝑎𝑑𝑗𝑢𝑠𝑡𝑒𝑑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). </a:t>
                </a:r>
              </a:p>
            </p:txBody>
          </p:sp>
        </mc:Choice>
        <mc:Fallback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DE87112-958E-A86D-40AA-F168DDFB3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81025" y="1426712"/>
                <a:ext cx="11029950" cy="4531625"/>
              </a:xfrm>
              <a:prstGeom prst="rect">
                <a:avLst/>
              </a:prstGeom>
              <a:blipFill>
                <a:blip r:embed="rId2"/>
                <a:stretch>
                  <a:fillRect l="-331" b="-1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8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142-5501-31F1-66F1-441F9BE6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006"/>
            <a:ext cx="11029616" cy="555144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omparison on growth of models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56ACE-A0F8-DF76-47CD-DBA3213F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390650"/>
            <a:ext cx="8906249" cy="5253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A6092F-EBC0-D7DE-2CBF-C7176DC9CDF7}"/>
                  </a:ext>
                </a:extLst>
              </p:cNvPr>
              <p:cNvSpPr txBox="1"/>
              <p:nvPr/>
            </p:nvSpPr>
            <p:spPr>
              <a:xfrm>
                <a:off x="8838455" y="3105834"/>
                <a:ext cx="3106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models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A6092F-EBC0-D7DE-2CBF-C7176DC9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455" y="3105834"/>
                <a:ext cx="3106306" cy="646331"/>
              </a:xfrm>
              <a:prstGeom prst="rect">
                <a:avLst/>
              </a:prstGeom>
              <a:blipFill>
                <a:blip r:embed="rId3"/>
                <a:stretch>
                  <a:fillRect l="-176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E513-B71A-04BC-C270-6368DC7B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BEST MODEL BASED ON FORWARD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A148D-96D3-424A-DFB3-11640C4F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868" y="1209675"/>
            <a:ext cx="6636932" cy="5485464"/>
          </a:xfrm>
        </p:spPr>
      </p:pic>
    </p:spTree>
    <p:extLst>
      <p:ext uri="{BB962C8B-B14F-4D97-AF65-F5344CB8AC3E}">
        <p14:creationId xmlns:p14="http://schemas.microsoft.com/office/powerpoint/2010/main" val="223757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EADF9F-966E-8C76-9B6D-DEB7C24881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587856"/>
                <a:ext cx="11029616" cy="583719"/>
              </a:xfrm>
            </p:spPr>
            <p:txBody>
              <a:bodyPr/>
              <a:lstStyle/>
              <a:p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EADF9F-966E-8C76-9B6D-DEB7C2488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587856"/>
                <a:ext cx="11029616" cy="583719"/>
              </a:xfrm>
              <a:blipFill>
                <a:blip r:embed="rId2"/>
                <a:stretch>
                  <a:fillRect l="-1105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8E023-4DC1-90DD-CDB2-C2EDAF4B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328" y="1438275"/>
            <a:ext cx="9051502" cy="5203825"/>
          </a:xfrm>
        </p:spPr>
      </p:pic>
    </p:spTree>
    <p:extLst>
      <p:ext uri="{BB962C8B-B14F-4D97-AF65-F5344CB8AC3E}">
        <p14:creationId xmlns:p14="http://schemas.microsoft.com/office/powerpoint/2010/main" val="19191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8683-97B9-5084-BB1F-5C09DF6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1819"/>
          </a:xfrm>
        </p:spPr>
        <p:txBody>
          <a:bodyPr/>
          <a:lstStyle/>
          <a:p>
            <a:r>
              <a:rPr lang="en-US" dirty="0"/>
              <a:t>POTENTIAL ISSUE IN FORWARD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243-E995-6401-25A4-B2B06BD4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3634486"/>
          </a:xfrm>
        </p:spPr>
        <p:txBody>
          <a:bodyPr/>
          <a:lstStyle/>
          <a:p>
            <a:r>
              <a:rPr lang="en-US" b="1" dirty="0"/>
              <a:t>Forward Selection</a:t>
            </a:r>
            <a:r>
              <a:rPr lang="en-US" dirty="0"/>
              <a:t> follows a </a:t>
            </a:r>
            <a:r>
              <a:rPr lang="en-US" b="1" dirty="0"/>
              <a:t>greedy approach</a:t>
            </a:r>
            <a:r>
              <a:rPr lang="en-US" dirty="0"/>
              <a:t>, adding one variable at a time, which can lead to suboptimal models.</a:t>
            </a:r>
          </a:p>
          <a:p>
            <a:endParaRPr lang="en-US" dirty="0"/>
          </a:p>
          <a:p>
            <a:r>
              <a:rPr lang="en-US" dirty="0"/>
              <a:t>Once a variable is included, it </a:t>
            </a:r>
            <a:r>
              <a:rPr lang="en-US" b="1" dirty="0"/>
              <a:t>cannot be removed later</a:t>
            </a:r>
            <a:r>
              <a:rPr lang="en-US" dirty="0"/>
              <a:t>, even if adding another variable would result in a better model.</a:t>
            </a:r>
          </a:p>
          <a:p>
            <a:endParaRPr lang="en-US" dirty="0"/>
          </a:p>
          <a:p>
            <a:r>
              <a:rPr lang="en-US" dirty="0"/>
              <a:t>If two predictors are </a:t>
            </a:r>
            <a:r>
              <a:rPr lang="en-US" b="1" dirty="0"/>
              <a:t>highly correlated</a:t>
            </a:r>
            <a:r>
              <a:rPr lang="en-US" dirty="0"/>
              <a:t>, Forward Selection may pick </a:t>
            </a:r>
            <a:r>
              <a:rPr lang="en-US" b="1" dirty="0"/>
              <a:t>one too early</a:t>
            </a:r>
            <a:r>
              <a:rPr lang="en-US" dirty="0"/>
              <a:t>, preventing the other from being added—even if the other would lead to a better overall model.</a:t>
            </a:r>
          </a:p>
        </p:txBody>
      </p:sp>
    </p:spTree>
    <p:extLst>
      <p:ext uri="{BB962C8B-B14F-4D97-AF65-F5344CB8AC3E}">
        <p14:creationId xmlns:p14="http://schemas.microsoft.com/office/powerpoint/2010/main" val="14253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1E9735-842C-C169-5F05-252658962CC9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44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BACKWARD stepwise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730A950C-80AD-CD6C-D143-38D1D3528FB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47675" y="1521154"/>
                <a:ext cx="11029950" cy="2939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lvl="0" indent="-457200" fontAlgn="base">
                  <a:lnSpc>
                    <a:spcPct val="15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𝑐𝑟𝑖𝑚𝑒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 +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en-US" b="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𝑡𝑎𝑥</m:t>
                    </m:r>
                    <m:r>
                      <a:rPr lang="en-US" altLang="en-US" b="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(</a:t>
                </a:r>
                <a:r>
                  <a:rPr lang="en-US" altLang="en-US" b="1" dirty="0">
                    <a:solidFill>
                      <a:srgbClr val="131413"/>
                    </a:solidFill>
                  </a:rPr>
                  <a:t>F</a:t>
                </a:r>
                <a:r>
                  <a:rPr lang="en-US" altLang="zh-CN" b="1" dirty="0">
                    <a:solidFill>
                      <a:srgbClr val="131413"/>
                    </a:solidFill>
                  </a:rPr>
                  <a:t>ull</a:t>
                </a:r>
                <a:r>
                  <a:rPr lang="en-US" altLang="en-US" b="1" dirty="0">
                    <a:solidFill>
                      <a:srgbClr val="131413"/>
                    </a:solidFill>
                  </a:rPr>
                  <a:t> Model</a:t>
                </a:r>
                <a:r>
                  <a:rPr lang="en-US" altLang="en-US" dirty="0">
                    <a:solidFill>
                      <a:srgbClr val="131413"/>
                    </a:solidFill>
                  </a:rPr>
                  <a:t>)</a:t>
                </a:r>
              </a:p>
              <a:p>
                <a:pPr marL="457200" marR="0" lvl="0" indent="-457200" fontAlgn="base">
                  <a:lnSpc>
                    <a:spcPct val="150000"/>
                  </a:lnSpc>
                  <a:buFont typeface="+mj-lt"/>
                  <a:buAutoNum type="arabicPeriod"/>
                  <a:tabLst/>
                </a:pPr>
                <a:r>
                  <a:rPr lang="en-US" dirty="0"/>
                  <a:t>Compute the regression in the previous step while considering removing exactly one of the X variables, which regressions with </a:t>
                </a:r>
                <a:r>
                  <a:rPr lang="en-US" b="1" dirty="0"/>
                  <a:t>12</a:t>
                </a:r>
                <a:r>
                  <a:rPr lang="en-US" dirty="0"/>
                  <a:t> predictors. </a:t>
                </a:r>
              </a:p>
              <a:p>
                <a:pPr marL="457200" marR="0" lvl="0" indent="-457200" fontAlgn="base">
                  <a:lnSpc>
                    <a:spcPct val="150000"/>
                  </a:lnSpc>
                  <a:buFont typeface="+mj-lt"/>
                  <a:buAutoNum type="arabicPeriod"/>
                  <a:tabLst/>
                </a:pPr>
                <a:r>
                  <a:rPr lang="en-US" dirty="0"/>
                  <a:t>Compute the regression in the previous step while considering removing exactly one of the remaining X variables, which creates regressions with </a:t>
                </a:r>
                <a:r>
                  <a:rPr lang="en-US" b="1" dirty="0"/>
                  <a:t>11</a:t>
                </a:r>
                <a:r>
                  <a:rPr lang="en-US" dirty="0"/>
                  <a:t> predictors.</a:t>
                </a:r>
                <a:endParaRPr lang="en-US" altLang="en-US" dirty="0">
                  <a:solidFill>
                    <a:srgbClr val="131413"/>
                  </a:solidFill>
                </a:endParaRPr>
              </a:p>
              <a:p>
                <a:pPr marL="457200" indent="-457200" fontAlgn="base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Continue to perform steps similar to step 3 until all remaining X variables do have strong association.</a:t>
                </a:r>
              </a:p>
            </p:txBody>
          </p:sp>
        </mc:Choice>
        <mc:Fallback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730A950C-80AD-CD6C-D143-38D1D352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47675" y="1521154"/>
                <a:ext cx="11029950" cy="2939394"/>
              </a:xfrm>
              <a:prstGeom prst="rect">
                <a:avLst/>
              </a:prstGeom>
              <a:blipFill>
                <a:blip r:embed="rId2"/>
                <a:stretch>
                  <a:fillRect l="-331" b="-29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9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225F-6277-3303-40B0-2F38976C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93114"/>
            <a:ext cx="11029615" cy="3612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full_model</a:t>
            </a:r>
            <a:r>
              <a:rPr lang="en-US" i="1" dirty="0"/>
              <a:t> &lt;- </a:t>
            </a:r>
            <a:r>
              <a:rPr lang="en-US" i="1" dirty="0" err="1"/>
              <a:t>lm</a:t>
            </a:r>
            <a:r>
              <a:rPr lang="en-US" i="1" dirty="0"/>
              <a:t>(</a:t>
            </a:r>
            <a:r>
              <a:rPr lang="en-US" i="1" dirty="0" err="1"/>
              <a:t>medv</a:t>
            </a:r>
            <a:r>
              <a:rPr lang="en-US" i="1" dirty="0"/>
              <a:t> ~ ., data = Boston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AICbackward_model</a:t>
            </a:r>
            <a:r>
              <a:rPr lang="en-US" i="1" dirty="0"/>
              <a:t> &lt;- step(</a:t>
            </a:r>
            <a:r>
              <a:rPr lang="en-US" i="1" dirty="0" err="1"/>
              <a:t>full_model</a:t>
            </a:r>
            <a:r>
              <a:rPr lang="en-US" i="1" dirty="0"/>
              <a:t>, direction = "backward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summarysummary</a:t>
            </a:r>
            <a:r>
              <a:rPr lang="en-US" i="1" dirty="0"/>
              <a:t>(</a:t>
            </a:r>
            <a:r>
              <a:rPr lang="en-US" i="1" dirty="0" err="1"/>
              <a:t>backward_model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By default, step() selects the model that minimizes AIC.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DE19A-0402-CEFA-867E-0D5F54AAED4B}"/>
              </a:ext>
            </a:extLst>
          </p:cNvPr>
          <p:cNvSpPr txBox="1">
            <a:spLocks/>
          </p:cNvSpPr>
          <p:nvPr/>
        </p:nvSpPr>
        <p:spPr>
          <a:xfrm>
            <a:off x="581192" y="610273"/>
            <a:ext cx="11029616" cy="544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BACKWARD stepwise selection in R</a:t>
            </a:r>
          </a:p>
        </p:txBody>
      </p:sp>
    </p:spTree>
    <p:extLst>
      <p:ext uri="{BB962C8B-B14F-4D97-AF65-F5344CB8AC3E}">
        <p14:creationId xmlns:p14="http://schemas.microsoft.com/office/powerpoint/2010/main" val="161267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2C60-7C71-D52B-F11D-6FD6A79E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altLang="zh-CN" dirty="0"/>
              <a:t>pdated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3B5D-CA5D-89D2-AF64-BDEFDEF9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6964"/>
            <a:ext cx="11029615" cy="878586"/>
          </a:xfrm>
        </p:spPr>
        <p:txBody>
          <a:bodyPr>
            <a:normAutofit/>
          </a:bodyPr>
          <a:lstStyle/>
          <a:p>
            <a:r>
              <a:rPr lang="en-US" sz="2800" dirty="0"/>
              <a:t>Task 2.d and 2.</a:t>
            </a:r>
            <a:r>
              <a:rPr lang="en-US" sz="2800"/>
              <a:t>b in Lab </a:t>
            </a:r>
            <a:r>
              <a:rPr lang="en-US" sz="28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5459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Standard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8EEE-BC27-5B60-E8C9-EEDCD7AC3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498" y="1344036"/>
                <a:ext cx="11029950" cy="2562945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Rambla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Rambla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Rambla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Rambla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Rambla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Rambla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Rambla"/>
                      </a:rPr>
                      <m:t>𝜖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  <a:sym typeface="Rambla"/>
                </a:endParaRPr>
              </a:p>
              <a:p>
                <a:pPr marL="666900" lvl="1" indent="-342900">
                  <a:buFont typeface="+mj-lt"/>
                  <a:buAutoNum type="arabicParenR"/>
                </a:pPr>
                <a:r>
                  <a:rPr lang="en-US" sz="2400" dirty="0">
                    <a:sym typeface="Rambla"/>
                  </a:rPr>
                  <a:t>Irrelevant variables lead to unnecessary complexity in the model</a:t>
                </a:r>
              </a:p>
              <a:p>
                <a:pPr marL="666900" lvl="1" indent="-342900">
                  <a:buFont typeface="+mj-lt"/>
                  <a:buAutoNum type="arabicParenR"/>
                </a:pPr>
                <a:r>
                  <a:rPr lang="en-US" sz="2400" dirty="0">
                    <a:sym typeface="Rambla"/>
                  </a:rPr>
                  <a:t>Feature selection or variable selection: excluding irrelevant variables from a multiple regression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8EEE-BC27-5B60-E8C9-EEDCD7AC3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498" y="1344036"/>
                <a:ext cx="11029950" cy="2562945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846E-D19E-6EE1-79AF-56634648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8608"/>
          </a:xfrm>
        </p:spPr>
        <p:txBody>
          <a:bodyPr/>
          <a:lstStyle/>
          <a:p>
            <a:r>
              <a:rPr lang="en-US" dirty="0"/>
              <a:t>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9F8B9-D760-4C29-2A2A-A697DA5DC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91828"/>
                <a:ext cx="11029615" cy="156611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Identifying a subset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predictors that related to the response</a:t>
                </a:r>
              </a:p>
              <a:p>
                <a:r>
                  <a:rPr lang="en-US" sz="2400" dirty="0"/>
                  <a:t>Fitting a model using least squares on the reduced set of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9F8B9-D760-4C29-2A2A-A697DA5DC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91828"/>
                <a:ext cx="11029615" cy="1566118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6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20A7-4EF4-ACDA-536A-8DCF28EE3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234" y="1260763"/>
                <a:ext cx="11315532" cy="4387561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131413"/>
                            </a:solidFill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131413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131413"/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 denote the </a:t>
                </a:r>
                <a:r>
                  <a:rPr lang="en-US" sz="2400" b="0" i="1" u="none" strike="noStrike" baseline="0" dirty="0">
                    <a:solidFill>
                      <a:srgbClr val="131413"/>
                    </a:solidFill>
                  </a:rPr>
                  <a:t>null model </a:t>
                </a: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, which contains no predictors. This model simply predicts the sample mean for each observation.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For </a:t>
                </a:r>
                <a:r>
                  <a:rPr lang="en-US" sz="2400" b="0" i="1" u="none" strike="noStrike" baseline="0" dirty="0">
                    <a:solidFill>
                      <a:srgbClr val="131413"/>
                    </a:solidFill>
                  </a:rPr>
                  <a:t>k </a:t>
                </a: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= 1</a:t>
                </a:r>
                <a:r>
                  <a:rPr lang="en-US" sz="2400" b="0" i="1" u="none" strike="noStrike" baseline="0" dirty="0">
                    <a:solidFill>
                      <a:srgbClr val="131413"/>
                    </a:solidFill>
                  </a:rPr>
                  <a:t>, </a:t>
                </a: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2</a:t>
                </a:r>
                <a:r>
                  <a:rPr lang="en-US" sz="2400" b="0" i="1" u="none" strike="noStrike" baseline="0" dirty="0">
                    <a:solidFill>
                      <a:srgbClr val="131413"/>
                    </a:solidFill>
                  </a:rPr>
                  <a:t>, . . .p</a:t>
                </a: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:</a:t>
                </a:r>
              </a:p>
              <a:p>
                <a:pPr marL="594000" lvl="2" indent="0">
                  <a:buNone/>
                </a:pPr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(a) Fit all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u="none" strike="noStrike" baseline="0" smtClean="0">
                              <a:solidFill>
                                <a:srgbClr val="131413"/>
                              </a:solidFill>
                            </a:rPr>
                            <m:t>𝑝</m:t>
                          </m:r>
                        </m:e>
                      </m:mr>
                      <m:mr>
                        <m:e>
                          <m:r>
                            <a:rPr lang="en-US" sz="2000" b="0" i="1" u="none" strike="noStrike" baseline="0" smtClean="0">
                              <a:solidFill>
                                <a:srgbClr val="131413"/>
                              </a:solidFill>
                            </a:rPr>
                            <m:t>𝑘</m:t>
                          </m:r>
                        </m:e>
                      </m:mr>
                    </m:m>
                  </m:oMath>
                </a14:m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)</a:t>
                </a:r>
                <a:r>
                  <a:rPr lang="en-US" sz="2000" b="0" i="1" u="none" strike="noStrike" baseline="0" dirty="0">
                    <a:solidFill>
                      <a:srgbClr val="131413"/>
                    </a:solidFill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models that contain exactly </a:t>
                </a:r>
                <a:r>
                  <a:rPr lang="en-US" sz="2000" b="0" i="1" u="none" strike="noStrike" baseline="0" dirty="0">
                    <a:solidFill>
                      <a:srgbClr val="131413"/>
                    </a:solidFill>
                  </a:rPr>
                  <a:t>k </a:t>
                </a:r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predictors.</a:t>
                </a:r>
              </a:p>
              <a:p>
                <a:pPr marL="594000" lvl="2" indent="0">
                  <a:buNone/>
                </a:pPr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(b) Pick the best among these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u="none" strike="noStrike" baseline="0" smtClean="0">
                              <a:solidFill>
                                <a:srgbClr val="131413"/>
                              </a:solidFill>
                            </a:rPr>
                            <m:t>𝑝</m:t>
                          </m:r>
                        </m:e>
                      </m:mr>
                      <m:mr>
                        <m:e>
                          <m:r>
                            <a:rPr lang="en-US" sz="2000" b="0" i="1" u="none" strike="noStrike" baseline="0" smtClean="0">
                              <a:solidFill>
                                <a:srgbClr val="131413"/>
                              </a:solidFill>
                            </a:rPr>
                            <m:t>𝑘</m:t>
                          </m:r>
                        </m:e>
                      </m:mr>
                    </m:m>
                  </m:oMath>
                </a14:m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)</a:t>
                </a:r>
                <a:r>
                  <a:rPr lang="en-US" sz="2000" b="0" i="1" u="none" strike="noStrike" baseline="0" dirty="0">
                    <a:solidFill>
                      <a:srgbClr val="131413"/>
                    </a:solidFill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models,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. Here </a:t>
                </a:r>
                <a:r>
                  <a:rPr lang="en-US" sz="2000" b="0" i="1" u="none" strike="noStrike" baseline="0" dirty="0">
                    <a:solidFill>
                      <a:srgbClr val="131413"/>
                    </a:solidFill>
                  </a:rPr>
                  <a:t>best </a:t>
                </a:r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is defined as having the smallest RSS, or equivalently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</m:ctrlPr>
                      </m:sSupPr>
                      <m:e>
                        <m: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  <m:t>𝑅</m:t>
                        </m:r>
                      </m:e>
                      <m:sup>
                        <m:r>
                          <a:rPr lang="en-US" sz="2000" b="0" i="1" u="none" strike="noStrike" baseline="0" smtClean="0">
                            <a:solidFill>
                              <a:srgbClr val="131413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131413"/>
                    </a:solidFill>
                  </a:rPr>
                  <a:t>.</a:t>
                </a:r>
              </a:p>
              <a:p>
                <a:pPr marL="594000" lvl="2" indent="0">
                  <a:buNone/>
                </a:pPr>
                <a:endParaRPr lang="en-US" sz="2000" dirty="0">
                  <a:solidFill>
                    <a:srgbClr val="131413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131413"/>
                    </a:solidFill>
                  </a:rPr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131413"/>
                    </a:solidFill>
                  </a:rPr>
                  <a:t>, . . .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131413"/>
                    </a:solidFill>
                  </a:rPr>
                  <a:t> using cross validated prediction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131413"/>
                    </a:solidFill>
                  </a:rPr>
                  <a:t> ,AIC, BIC, or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131413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131413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20A7-4EF4-ACDA-536A-8DCF28EE3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234" y="1260763"/>
                <a:ext cx="11315532" cy="4387561"/>
              </a:xfrm>
              <a:blipFill>
                <a:blip r:embed="rId2"/>
                <a:stretch>
                  <a:fillRect l="-754" t="-417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216DC0A-6985-5AB3-553F-131E74A5C21C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8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BEST Subset selection</a:t>
            </a:r>
          </a:p>
        </p:txBody>
      </p:sp>
    </p:spTree>
    <p:extLst>
      <p:ext uri="{BB962C8B-B14F-4D97-AF65-F5344CB8AC3E}">
        <p14:creationId xmlns:p14="http://schemas.microsoft.com/office/powerpoint/2010/main" val="38956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46EA-923A-456A-AFBA-49AE3DEC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Boston housing price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C95C42-58D4-C6A0-6905-D601B23B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53840"/>
              </p:ext>
            </p:extLst>
          </p:nvPr>
        </p:nvGraphicFramePr>
        <p:xfrm>
          <a:off x="2257423" y="1528762"/>
          <a:ext cx="8534401" cy="38004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2679">
                  <a:extLst>
                    <a:ext uri="{9D8B030D-6E8A-4147-A177-3AD203B41FA5}">
                      <a16:colId xmlns:a16="http://schemas.microsoft.com/office/drawing/2014/main" val="1007376884"/>
                    </a:ext>
                  </a:extLst>
                </a:gridCol>
                <a:gridCol w="7331722">
                  <a:extLst>
                    <a:ext uri="{9D8B030D-6E8A-4147-A177-3AD203B41FA5}">
                      <a16:colId xmlns:a16="http://schemas.microsoft.com/office/drawing/2014/main" val="813255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673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medv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Median value of owner-occupied homes in $1000s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179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Per capita crime rate by town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976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zn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Proportion of residential land zoned for large lots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3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indus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Proportion of non-retail business acres per town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866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Charles River dummy variable (1 if tract bounds river; 0 otherwise)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15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Nitrogen oxide concentration (parts per 10 million)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Average number of rooms per dwelling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69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Proportion of owner-occupied units built before 1940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85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Weighted mean of distances to employment centers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26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Index of accessibility to radial highways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56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Property tax rate per $10,000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39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ptratio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Pupil-teacher ratio by town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73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Proportion of Black residents per town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136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lstat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Lower status population percentage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72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213E2-797A-E50F-D4B0-5DF52F2620DB}"/>
                  </a:ext>
                </a:extLst>
              </p:cNvPr>
              <p:cNvSpPr txBox="1"/>
              <p:nvPr/>
            </p:nvSpPr>
            <p:spPr>
              <a:xfrm>
                <a:off x="3581400" y="571500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𝑙𝑠𝑡𝑎𝑡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213E2-797A-E50F-D4B0-5DF52F26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715000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72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AC47-AE5A-A233-F489-00BFA86F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7" y="685799"/>
            <a:ext cx="11029616" cy="605001"/>
          </a:xfrm>
        </p:spPr>
        <p:txBody>
          <a:bodyPr/>
          <a:lstStyle/>
          <a:p>
            <a:r>
              <a:rPr lang="en-US" dirty="0"/>
              <a:t>Best subset selection for Boston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8143C-1006-5D68-D64F-FA8433E50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88364"/>
                <a:ext cx="11610807" cy="3634486"/>
              </a:xfrm>
            </p:spPr>
            <p:txBody>
              <a:bodyPr>
                <a:normAutofit lnSpcReduction="10000"/>
              </a:bodyPr>
              <a:lstStyle/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en-US" sz="1800" dirty="0">
                    <a:solidFill>
                      <a:srgbClr val="131413"/>
                    </a:solidFill>
                  </a:rPr>
                  <a:t> (Null Model)</a:t>
                </a: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131413"/>
                    </a:solidFill>
                  </a:rPr>
                  <a:t>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1800" b="0" i="0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en-US" sz="180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131413"/>
                    </a:solidFill>
                  </a:rPr>
                  <a:t>(Models with k=1)  (Best model: </a:t>
                </a:r>
                <a:r>
                  <a:rPr lang="en-US" dirty="0"/>
                  <a:t>smallest RSS, or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131413"/>
                    </a:solidFill>
                  </a:rPr>
                  <a:t>)</a:t>
                </a:r>
              </a:p>
              <a:p>
                <a:pPr marL="457200" indent="-457200" fontAlgn="base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131413"/>
                    </a:solidFill>
                  </a:rPr>
                  <a:t>​,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131413"/>
                    </a:solidFill>
                  </a:rPr>
                  <a:t>,…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131413"/>
                    </a:solidFill>
                  </a:rPr>
                  <a:t>  (Models with k=2) </a:t>
                </a:r>
                <a:r>
                  <a:rPr lang="en-US" altLang="en-US" dirty="0">
                    <a:solidFill>
                      <a:srgbClr val="131413"/>
                    </a:solidFill>
                  </a:rPr>
                  <a:t>(Best model: </a:t>
                </a:r>
                <a:r>
                  <a:rPr lang="en-US" dirty="0"/>
                  <a:t>smallest RSS, or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131413"/>
                    </a:solidFill>
                  </a:rPr>
                  <a:t>)</a:t>
                </a:r>
                <a:endParaRPr lang="en-US" altLang="en-US" sz="1800" dirty="0">
                  <a:solidFill>
                    <a:srgbClr val="131413"/>
                  </a:solidFill>
                </a:endParaRP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:r>
                  <a:rPr lang="en-US" altLang="en-US" sz="1800" dirty="0">
                    <a:solidFill>
                      <a:srgbClr val="131413"/>
                    </a:solidFill>
                  </a:rPr>
                  <a:t>Continue adding variables until the best model is selected. </a:t>
                </a:r>
                <a:endParaRPr lang="en-US" altLang="en-US" dirty="0">
                  <a:solidFill>
                    <a:srgbClr val="131413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131413"/>
                    </a:solidFill>
                  </a:rPr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131413"/>
                    </a:solidFill>
                  </a:rPr>
                  <a:t>, . . .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131413"/>
                    </a:solidFill>
                  </a:rPr>
                  <a:t> using cross validated prediction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131413"/>
                    </a:solidFill>
                  </a:rPr>
                  <a:t> ,AIC, BIC, or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131413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8143C-1006-5D68-D64F-FA8433E50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88364"/>
                <a:ext cx="11610807" cy="3634486"/>
              </a:xfrm>
              <a:blipFill>
                <a:blip r:embed="rId2"/>
                <a:stretch>
                  <a:fillRect l="-315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62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07D5FF-2015-193B-18AE-DDE1D10BA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60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BEST Subset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F427FE2-94B0-1F2B-4A6D-0FF94BE0679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81025" y="1304925"/>
                <a:ext cx="11248488" cy="4993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en-US" sz="2400" dirty="0">
                    <a:solidFill>
                      <a:srgbClr val="131413"/>
                    </a:solidFill>
                  </a:rPr>
                  <a:t> (Null Model)</a:t>
                </a: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𝑐𝑟𝑖𝑚𝑒</m:t>
                    </m:r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sz="24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𝑟𝑚</m:t>
                    </m:r>
                  </m:oMath>
                </a14:m>
                <a:r>
                  <a:rPr lang="en-US" altLang="en-US" sz="2400" dirty="0">
                    <a:solidFill>
                      <a:srgbClr val="131413"/>
                    </a:solidFill>
                  </a:rPr>
                  <a:t> …,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sz="2400" b="0" i="0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𝑡𝑎𝑥</m:t>
                    </m:r>
                    <m:r>
                      <a:rPr lang="en-US" altLang="en-US" sz="240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131413"/>
                    </a:solidFill>
                  </a:rPr>
                  <a:t>(Single Predictor Models)</a:t>
                </a: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𝑐𝑟𝑖𝑚𝑒</m:t>
                    </m:r>
                    <m:r>
                      <a:rPr lang="en-US" altLang="en-US" sz="24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𝑟𝑚</m:t>
                    </m:r>
                  </m:oMath>
                </a14:m>
                <a:r>
                  <a:rPr lang="en-US" altLang="en-US" sz="2400" dirty="0">
                    <a:solidFill>
                      <a:srgbClr val="131413"/>
                    </a:solidFill>
                  </a:rPr>
                  <a:t>​,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𝑐𝑟𝑖𝑚𝑒</m:t>
                    </m:r>
                    <m:r>
                      <a:rPr lang="en-US" altLang="en-US" sz="24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𝑡𝑎𝑥</m:t>
                    </m:r>
                  </m:oMath>
                </a14:m>
                <a:r>
                  <a:rPr lang="en-US" altLang="en-US" sz="2400" dirty="0">
                    <a:solidFill>
                      <a:srgbClr val="131413"/>
                    </a:solidFill>
                  </a:rPr>
                  <a:t>,…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𝑚𝑒𝑑𝑣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13141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  <m:r>
                      <a:rPr lang="en-US" altLang="en-US" sz="2400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3141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𝑙𝑠𝑡𝑎𝑡</m:t>
                    </m:r>
                  </m:oMath>
                </a14:m>
                <a:r>
                  <a:rPr lang="en-US" altLang="en-US" sz="2400" dirty="0">
                    <a:solidFill>
                      <a:srgbClr val="131413"/>
                    </a:solidFill>
                  </a:rPr>
                  <a:t>  (Two Predictor Models)</a:t>
                </a:r>
              </a:p>
              <a:p>
                <a:pPr marL="457200" marR="0" lvl="0" indent="-457200" fontAlgn="base">
                  <a:lnSpc>
                    <a:spcPct val="200000"/>
                  </a:lnSpc>
                  <a:buFont typeface="+mj-lt"/>
                  <a:buAutoNum type="arabicPeriod"/>
                  <a:tabLst/>
                </a:pPr>
                <a:r>
                  <a:rPr lang="en-US" altLang="en-US" sz="2400" dirty="0">
                    <a:solidFill>
                      <a:srgbClr val="131413"/>
                    </a:solidFill>
                  </a:rPr>
                  <a:t>Continue adding variables until the best model is selected. </a:t>
                </a:r>
              </a:p>
            </p:txBody>
          </p:sp>
        </mc:Choice>
        <mc:Fallback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F427FE2-94B0-1F2B-4A6D-0FF94BE06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81025" y="1304925"/>
                <a:ext cx="11248488" cy="4993162"/>
              </a:xfrm>
              <a:prstGeom prst="rect">
                <a:avLst/>
              </a:prstGeom>
              <a:blipFill>
                <a:blip r:embed="rId2"/>
                <a:stretch>
                  <a:fillRect l="-704" b="-17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4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5A4173-5A59-E373-1764-7AF91FB6B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371" y="650575"/>
            <a:ext cx="6879474" cy="6207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E58F3-C10A-63DB-4C68-780244656151}"/>
              </a:ext>
            </a:extLst>
          </p:cNvPr>
          <p:cNvSpPr txBox="1"/>
          <p:nvPr/>
        </p:nvSpPr>
        <p:spPr>
          <a:xfrm>
            <a:off x="381167" y="650575"/>
            <a:ext cx="317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regsubsets</a:t>
            </a:r>
            <a:r>
              <a:rPr lang="en-US" sz="3200" dirty="0"/>
              <a:t>() in R</a:t>
            </a:r>
          </a:p>
        </p:txBody>
      </p:sp>
    </p:spTree>
    <p:extLst>
      <p:ext uri="{BB962C8B-B14F-4D97-AF65-F5344CB8AC3E}">
        <p14:creationId xmlns:p14="http://schemas.microsoft.com/office/powerpoint/2010/main" val="15269950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11264</TotalTime>
  <Words>1053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Arial</vt:lpstr>
      <vt:lpstr>Arial Black</vt:lpstr>
      <vt:lpstr>Calibri</vt:lpstr>
      <vt:lpstr>Cambria Math</vt:lpstr>
      <vt:lpstr>Rambla</vt:lpstr>
      <vt:lpstr>Wingdings 2</vt:lpstr>
      <vt:lpstr>DividendVTI</vt:lpstr>
      <vt:lpstr>1_DividendVTI</vt:lpstr>
      <vt:lpstr>WEEK 06</vt:lpstr>
      <vt:lpstr>5.1  Model selection</vt:lpstr>
      <vt:lpstr>Standard linear model</vt:lpstr>
      <vt:lpstr>Subset selection</vt:lpstr>
      <vt:lpstr>PowerPoint Presentation</vt:lpstr>
      <vt:lpstr>Boston housing price data</vt:lpstr>
      <vt:lpstr>Best subset selection for Boston data</vt:lpstr>
      <vt:lpstr>BEST Subset selection</vt:lpstr>
      <vt:lpstr>PowerPoint Presentation</vt:lpstr>
      <vt:lpstr>Best model based on  ADJUSTED R^2</vt:lpstr>
      <vt:lpstr>PowerPoint Presentation</vt:lpstr>
      <vt:lpstr>PowerPoint Presentation</vt:lpstr>
      <vt:lpstr>PowerPoint Presentation</vt:lpstr>
      <vt:lpstr>Exponential Computational Complexity</vt:lpstr>
      <vt:lpstr>Stepwise selection</vt:lpstr>
      <vt:lpstr>Forward stepwise selection</vt:lpstr>
      <vt:lpstr>Comparison on growth of models</vt:lpstr>
      <vt:lpstr>BEST MODEL BASED ON FORWARD SELECTION</vt:lpstr>
      <vt:lpstr>Adjusted R^2</vt:lpstr>
      <vt:lpstr>POTENTIAL ISSUE IN FORWARD SELECTION</vt:lpstr>
      <vt:lpstr>PowerPoint Presentation</vt:lpstr>
      <vt:lpstr>PowerPoint Presentation</vt:lpstr>
      <vt:lpstr>Updated</vt:lpstr>
      <vt:lpstr>WEEK 03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49</cp:revision>
  <dcterms:created xsi:type="dcterms:W3CDTF">2024-12-11T19:51:45Z</dcterms:created>
  <dcterms:modified xsi:type="dcterms:W3CDTF">2025-02-20T15:26:13Z</dcterms:modified>
</cp:coreProperties>
</file>