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4"/>
    <p:sldMasterId id="2147483686" r:id="rId5"/>
  </p:sldMasterIdLst>
  <p:notesMasterIdLst>
    <p:notesMasterId r:id="rId24"/>
  </p:notesMasterIdLst>
  <p:sldIdLst>
    <p:sldId id="256" r:id="rId6"/>
    <p:sldId id="323" r:id="rId7"/>
    <p:sldId id="903" r:id="rId8"/>
    <p:sldId id="920" r:id="rId9"/>
    <p:sldId id="905" r:id="rId10"/>
    <p:sldId id="909" r:id="rId11"/>
    <p:sldId id="925" r:id="rId12"/>
    <p:sldId id="924" r:id="rId13"/>
    <p:sldId id="921" r:id="rId14"/>
    <p:sldId id="906" r:id="rId15"/>
    <p:sldId id="918" r:id="rId16"/>
    <p:sldId id="927" r:id="rId17"/>
    <p:sldId id="934" r:id="rId18"/>
    <p:sldId id="910" r:id="rId19"/>
    <p:sldId id="930" r:id="rId20"/>
    <p:sldId id="933" r:id="rId21"/>
    <p:sldId id="928" r:id="rId22"/>
    <p:sldId id="265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96F2DA-24C0-4B85-B3DC-FA6F4BB684E2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B42E0-62EF-42B0-8031-05992D750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43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7B42E0-62EF-42B0-8031-05992D750B6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588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Why it’s regression tree instead of classification tree?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7B42E0-62EF-42B0-8031-05992D750B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62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A6D4F7-AFB6-B383-F6BC-E4F57B72A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23F32D-A006-1845-C40C-7508C51B34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622EA8-E29D-9AB5-DBAF-5070CA2134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Why it’s regression tree instead of classification tree?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022B84-3131-5536-9D3D-A7D7542BF0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7B42E0-62EF-42B0-8031-05992D750B6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21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15650-57A5-2903-81C4-E922D93F0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B40E7A-2104-00A6-B799-BE9F67D68D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D124A3-C4E1-AFF9-E16E-13C046A616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 Why it’s regression tree instead of classification tree?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7A437-57BF-3236-D4B9-A87B4C6589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7B42E0-62EF-42B0-8031-05992D750B6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402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7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33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07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456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74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553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357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26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2285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20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173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0641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5826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4317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415600" y="7965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Arial Black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747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8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8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0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0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6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4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526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018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1734BD9E-DDD5-C150-8BA0-0B1B13AE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3439C-E1CA-A039-1552-7B23AB700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6AEC8-AD7D-2F2A-F638-325ACB8C9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126" y="3979333"/>
            <a:ext cx="4320228" cy="227747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Instructor: Yanan Wu</a:t>
            </a:r>
          </a:p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TA: Khadija Nisar </a:t>
            </a:r>
          </a:p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2025</a:t>
            </a:r>
          </a:p>
          <a:p>
            <a:endParaRPr lang="en-US" sz="2800" dirty="0">
              <a:solidFill>
                <a:srgbClr val="FFFFFF">
                  <a:alpha val="7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130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8FB74-29B4-C3A0-591C-527D55AD8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1680"/>
          </a:xfrm>
        </p:spPr>
        <p:txBody>
          <a:bodyPr/>
          <a:lstStyle/>
          <a:p>
            <a:r>
              <a:rPr lang="en-US" dirty="0"/>
              <a:t>UNDERLYING IDEA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3EACAC-E89C-936F-A31F-5CCA019B28B5}"/>
                  </a:ext>
                </a:extLst>
              </p:cNvPr>
              <p:cNvSpPr txBox="1"/>
              <p:nvPr/>
            </p:nvSpPr>
            <p:spPr>
              <a:xfrm>
                <a:off x="581192" y="1448389"/>
                <a:ext cx="8200285" cy="5243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06000" indent="-30600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We divide the predictor space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that is, the set of possible values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distinct and non-overlapping regions,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306000" indent="-30600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The goal is to find boxes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that minimize the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𝑅𝑆𝑆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given by</a:t>
                </a:r>
              </a:p>
              <a:p>
                <a:pPr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solidFill>
                                                <a:schemeClr val="tx1">
                                                  <a:lumMod val="75000"/>
                                                  <a:lumOff val="2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>
                                                  <a:solidFill>
                                                    <a:schemeClr val="tx1">
                                                      <a:lumMod val="75000"/>
                                                      <a:lumOff val="25000"/>
                                                    </a:schemeClr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𝑅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>
                                                      <a:solidFill>
                                                        <a:schemeClr val="tx1">
                                                          <a:lumMod val="75000"/>
                                                          <a:lumOff val="25000"/>
                                                        </a:schemeClr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306000" indent="-30600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It is computational infeasible to evaluate all possible partitions into 𝐽 regions. Therefore, a </a:t>
                </a:r>
                <a:r>
                  <a: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top-down, greedy search 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strategy is engaged</a:t>
                </a:r>
              </a:p>
              <a:p>
                <a:pPr marL="800100" lvl="1" indent="-34290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+mj-lt"/>
                  <a:buAutoNum type="arabicPeriod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We select the predictor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and the </a:t>
                </a:r>
                <a:r>
                  <a:rPr lang="en-US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cutpoint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that splitting the space into the regions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leads to the greatest reduction in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𝑅𝑆𝑆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</a:t>
                </a:r>
              </a:p>
              <a:p>
                <a:pPr marL="800100" lvl="1" indent="-34290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+mj-lt"/>
                  <a:buAutoNum type="arabicPeriod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Repeat the process, but instead of splitting the entire predictor space, we split one of the two previously identified regions.</a:t>
                </a:r>
              </a:p>
              <a:p>
                <a:pPr marL="800100" lvl="1" indent="-34290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+mj-lt"/>
                  <a:buAutoNum type="arabicPeriod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Repeat the first and second process until we reach the limit (e.g. no region contains more than five observations.)</a:t>
                </a:r>
              </a:p>
              <a:p>
                <a:pPr marL="800100" lvl="1" indent="-34290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+mj-lt"/>
                  <a:buAutoNum type="arabicPeriod"/>
                </a:pP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3EACAC-E89C-936F-A31F-5CCA019B2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1448389"/>
                <a:ext cx="8200285" cy="5243551"/>
              </a:xfrm>
              <a:prstGeom prst="rect">
                <a:avLst/>
              </a:prstGeom>
              <a:blipFill>
                <a:blip r:embed="rId2"/>
                <a:stretch>
                  <a:fillRect l="-297" t="-581" r="-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C520C8E-75D0-C4A9-1C88-D215F9D14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5612" y="600292"/>
            <a:ext cx="3176388" cy="32185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19B6F0-6183-0748-EF39-CD2F413F6E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2854" y="3818871"/>
            <a:ext cx="2809146" cy="299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627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787F118-7CDF-90F2-C770-85E59D1B7022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551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Tree Pruning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EEFE61-7EDE-9B18-923D-060F0EFA72D3}"/>
              </a:ext>
            </a:extLst>
          </p:cNvPr>
          <p:cNvSpPr txBox="1"/>
          <p:nvPr/>
        </p:nvSpPr>
        <p:spPr>
          <a:xfrm>
            <a:off x="6965002" y="2076598"/>
            <a:ext cx="499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i="1" u="none" strike="noStrike" baseline="0" dirty="0">
                <a:solidFill>
                  <a:srgbClr val="000000"/>
                </a:solidFill>
                <a:latin typeface="LMRoman9-Italic"/>
              </a:rPr>
              <a:t>Regression tree analysis for the </a:t>
            </a:r>
            <a:r>
              <a:rPr lang="en-US" sz="1800" b="0" i="0" u="none" strike="noStrike" baseline="0" dirty="0">
                <a:solidFill>
                  <a:srgbClr val="8D0000"/>
                </a:solidFill>
                <a:latin typeface="LMMono9-Regular"/>
              </a:rPr>
              <a:t>Hitters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LMRoman9-Italic"/>
              </a:rPr>
              <a:t>data.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0281A6-5F88-4294-BEB7-96F52B2C1333}"/>
                  </a:ext>
                </a:extLst>
              </p:cNvPr>
              <p:cNvSpPr txBox="1"/>
              <p:nvPr/>
            </p:nvSpPr>
            <p:spPr>
              <a:xfrm>
                <a:off x="428014" y="1590484"/>
                <a:ext cx="6536988" cy="46013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06000" indent="-306000">
                  <a:lnSpc>
                    <a:spcPct val="15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 large decision tree likely to </a:t>
                </a:r>
                <a:r>
                  <a:rPr lang="en-US" b="1" dirty="0">
                    <a:solidFill>
                      <a:srgbClr val="FF0000"/>
                    </a:solidFill>
                  </a:rPr>
                  <a:t>overfit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the data, leading to poor test set performance. </a:t>
                </a:r>
              </a:p>
              <a:p>
                <a:pPr marL="306000" indent="-306000">
                  <a:lnSpc>
                    <a:spcPct val="15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 smaller tree with fewer splits might lead to lower variance and </a:t>
                </a:r>
                <a:r>
                  <a: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better interpretation 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at the </a:t>
                </a:r>
                <a:r>
                  <a: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cost of a little bias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 So, we try to grow a very large 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and then </a:t>
                </a:r>
                <a:r>
                  <a:rPr lang="en-US" b="1" dirty="0">
                    <a:solidFill>
                      <a:srgbClr val="FF0000"/>
                    </a:solidFill>
                  </a:rPr>
                  <a:t>prune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it back in order to obtain a </a:t>
                </a:r>
                <a:r>
                  <a:rPr lang="en-US" b="1" dirty="0">
                    <a:solidFill>
                      <a:srgbClr val="FF0000"/>
                    </a:solidFill>
                  </a:rPr>
                  <a:t>subtree</a:t>
                </a:r>
              </a:p>
              <a:p>
                <a:pPr marL="306000" indent="-306000">
                  <a:lnSpc>
                    <a:spcPct val="15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We add penalty for number of terminal nodes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of the tree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using nonnegative tuning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 The goal is to minimize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306000" indent="-306000">
                  <a:lnSpc>
                    <a:spcPct val="15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E0281A6-5F88-4294-BEB7-96F52B2C1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014" y="1590484"/>
                <a:ext cx="6536988" cy="4601388"/>
              </a:xfrm>
              <a:prstGeom prst="rect">
                <a:avLst/>
              </a:prstGeom>
              <a:blipFill>
                <a:blip r:embed="rId2"/>
                <a:stretch>
                  <a:fillRect l="-373" r="-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E4AD9D01-962D-DAF3-91A0-EB56600325C6}"/>
              </a:ext>
            </a:extLst>
          </p:cNvPr>
          <p:cNvGrpSpPr/>
          <p:nvPr/>
        </p:nvGrpSpPr>
        <p:grpSpPr>
          <a:xfrm>
            <a:off x="7242749" y="2602248"/>
            <a:ext cx="4442297" cy="3118692"/>
            <a:chOff x="1704407" y="3573293"/>
            <a:chExt cx="4391593" cy="3051968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B8D3885-E082-2810-37A3-60C700724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04407" y="3573293"/>
              <a:ext cx="4391593" cy="3051968"/>
            </a:xfrm>
            <a:prstGeom prst="rect">
              <a:avLst/>
            </a:prstGeom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3F44704-1A6A-ADAA-6F67-9577A946EC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6314" y="4773038"/>
              <a:ext cx="862520" cy="12321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7738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316A46-3EA1-C5E9-FE6F-E6129D6CB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703FED2-758B-AB55-BA74-EE94B27B952A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551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Choosing the best subtree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A57900-1B8D-D1F8-B2DC-A77D5FF73D7E}"/>
              </a:ext>
            </a:extLst>
          </p:cNvPr>
          <p:cNvSpPr txBox="1"/>
          <p:nvPr/>
        </p:nvSpPr>
        <p:spPr>
          <a:xfrm>
            <a:off x="6965002" y="2076598"/>
            <a:ext cx="4997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i="1" u="none" strike="noStrike" baseline="0" dirty="0">
                <a:solidFill>
                  <a:srgbClr val="000000"/>
                </a:solidFill>
                <a:latin typeface="LMRoman9-Italic"/>
              </a:rPr>
              <a:t>Regression tree analysis for the </a:t>
            </a:r>
            <a:r>
              <a:rPr lang="en-US" sz="1800" b="0" i="0" u="none" strike="noStrike" baseline="0" dirty="0">
                <a:solidFill>
                  <a:srgbClr val="8D0000"/>
                </a:solidFill>
                <a:latin typeface="LMMono9-Regular"/>
              </a:rPr>
              <a:t>Hitters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LMRoman9-Italic"/>
              </a:rPr>
              <a:t>data.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B5E5F9-2ADA-37EC-4BD8-F0F8BDE3D14F}"/>
                  </a:ext>
                </a:extLst>
              </p:cNvPr>
              <p:cNvSpPr txBox="1"/>
              <p:nvPr/>
            </p:nvSpPr>
            <p:spPr>
              <a:xfrm>
                <a:off x="635537" y="2076598"/>
                <a:ext cx="6536988" cy="25671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06000" indent="-306000">
                  <a:lnSpc>
                    <a:spcPct val="15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The tuning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controls a trade-off between the subtree's complexity and its fit to the training data. </a:t>
                </a:r>
              </a:p>
              <a:p>
                <a:pPr marL="306000" indent="-306000">
                  <a:lnSpc>
                    <a:spcPct val="15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Normally We select an optimal value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using</a:t>
                </a:r>
                <a:r>
                  <a:rPr lang="en-US" b="1" dirty="0">
                    <a:solidFill>
                      <a:srgbClr val="FF0000"/>
                    </a:solidFill>
                  </a:rPr>
                  <a:t> cross-validation.</a:t>
                </a:r>
              </a:p>
              <a:p>
                <a:pPr marL="306000" indent="-306000">
                  <a:lnSpc>
                    <a:spcPct val="15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We then return to the full data set and obtain the subtree</a:t>
                </a:r>
              </a:p>
              <a:p>
                <a:pPr marL="306000" indent="-306000">
                  <a:lnSpc>
                    <a:spcPct val="15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corresponding to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endPara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B5E5F9-2ADA-37EC-4BD8-F0F8BDE3D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37" y="2076598"/>
                <a:ext cx="6536988" cy="2567113"/>
              </a:xfrm>
              <a:prstGeom prst="rect">
                <a:avLst/>
              </a:prstGeom>
              <a:blipFill>
                <a:blip r:embed="rId2"/>
                <a:stretch>
                  <a:fillRect l="-373" b="-11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153B27B9-5CB9-6D9B-6A6D-D442E4F57690}"/>
              </a:ext>
            </a:extLst>
          </p:cNvPr>
          <p:cNvGrpSpPr/>
          <p:nvPr/>
        </p:nvGrpSpPr>
        <p:grpSpPr>
          <a:xfrm>
            <a:off x="7242749" y="2602248"/>
            <a:ext cx="4442297" cy="3118692"/>
            <a:chOff x="1704407" y="3573293"/>
            <a:chExt cx="4391593" cy="3051968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34F08F8-C5F2-501D-B040-F3419C8F3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04407" y="3573293"/>
              <a:ext cx="4391593" cy="3051968"/>
            </a:xfrm>
            <a:prstGeom prst="rect">
              <a:avLst/>
            </a:prstGeom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4A8487E-F0F5-9639-3AAB-758B7FB9E5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6314" y="4773038"/>
              <a:ext cx="862520" cy="12321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11009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516EB-E180-4671-AB74-87F4652AF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E451BC3-34DD-22A1-BD80-270A9EA32BC5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551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K-fold Cross-validation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24B13AB-5AA4-60C2-E6A1-31C14BE8F114}"/>
                  </a:ext>
                </a:extLst>
              </p:cNvPr>
              <p:cNvSpPr txBox="1"/>
              <p:nvPr/>
            </p:nvSpPr>
            <p:spPr>
              <a:xfrm>
                <a:off x="504081" y="1704624"/>
                <a:ext cx="11106727" cy="19753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06000" indent="-306000">
                  <a:lnSpc>
                    <a:spcPct val="15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Widely used approach for estimating </a:t>
                </a:r>
                <a:r>
                  <a:rPr lang="en-US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test error 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and</a:t>
                </a:r>
                <a:r>
                  <a:rPr lang="en-US" altLang="zh-CN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hyper-parameter selection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</a:t>
                </a:r>
              </a:p>
              <a:p>
                <a:pPr marL="306000" indent="-306000">
                  <a:lnSpc>
                    <a:spcPct val="15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Idea is to randomly divide the data into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equal-sized parts. We leave out part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fit the model to the other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− 1 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parts (combined), and then obtain predictions for the left-out kth part.</a:t>
                </a:r>
              </a:p>
              <a:p>
                <a:pPr marL="306000" indent="-306000">
                  <a:lnSpc>
                    <a:spcPct val="15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This is done in turn for each part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=1,2,…,</m:t>
                    </m:r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and then the results are combined.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24B13AB-5AA4-60C2-E6A1-31C14BE8F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081" y="1704624"/>
                <a:ext cx="11106727" cy="1975349"/>
              </a:xfrm>
              <a:prstGeom prst="rect">
                <a:avLst/>
              </a:prstGeom>
              <a:blipFill>
                <a:blip r:embed="rId2"/>
                <a:stretch>
                  <a:fillRect l="-220" b="-4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A3630D9-93C3-C40A-373B-278504B93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956" y="3861477"/>
            <a:ext cx="7288144" cy="18997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A64403-2829-75F5-C4BD-C39A574C560F}"/>
                  </a:ext>
                </a:extLst>
              </p:cNvPr>
              <p:cNvSpPr txBox="1"/>
              <p:nvPr/>
            </p:nvSpPr>
            <p:spPr>
              <a:xfrm>
                <a:off x="2169499" y="6034317"/>
                <a:ext cx="7775890" cy="376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0" i="0" u="none" strike="noStrike" baseline="0" dirty="0">
                    <a:latin typeface="CMR10"/>
                  </a:rPr>
                  <a:t>Divide data into </a:t>
                </a:r>
                <a:r>
                  <a:rPr lang="en-US" sz="1800" b="0" i="0" u="none" strike="noStrike" baseline="0" dirty="0">
                    <a:latin typeface="CMMI10"/>
                  </a:rPr>
                  <a:t>K </a:t>
                </a:r>
                <a:r>
                  <a:rPr lang="en-US" sz="1800" b="0" i="0" u="none" strike="noStrike" baseline="0" dirty="0">
                    <a:latin typeface="CMR10"/>
                  </a:rPr>
                  <a:t>roughly equal-sized parts (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 = 5 </m:t>
                    </m:r>
                  </m:oMath>
                </a14:m>
                <a:r>
                  <a:rPr lang="en-US" sz="1800" b="0" i="0" u="none" strike="noStrike" baseline="0" dirty="0">
                    <a:latin typeface="CMR10"/>
                  </a:rPr>
                  <a:t>here)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A64403-2829-75F5-C4BD-C39A574C5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9499" y="6034317"/>
                <a:ext cx="7775890" cy="376928"/>
              </a:xfrm>
              <a:prstGeom prst="rect">
                <a:avLst/>
              </a:prstGeom>
              <a:blipFill>
                <a:blip r:embed="rId4"/>
                <a:stretch>
                  <a:fillRect t="-9677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4168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A79E5-4993-85F2-A470-4A70E605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5535"/>
          </a:xfrm>
        </p:spPr>
        <p:txBody>
          <a:bodyPr/>
          <a:lstStyle/>
          <a:p>
            <a:r>
              <a:rPr lang="en-US" dirty="0"/>
              <a:t>Classification 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391407-8C8E-1DA3-FCC0-FFD2BB64C7FC}"/>
                  </a:ext>
                </a:extLst>
              </p:cNvPr>
              <p:cNvSpPr txBox="1"/>
              <p:nvPr/>
            </p:nvSpPr>
            <p:spPr>
              <a:xfrm>
                <a:off x="389040" y="1267691"/>
                <a:ext cx="11413919" cy="28070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06000" indent="-306000">
                  <a:lnSpc>
                    <a:spcPct val="15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Very similar to a </a:t>
                </a:r>
                <a:r>
                  <a: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regression tree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except that it is used to predict a qualitative response rather than a quantitative one.</a:t>
                </a:r>
              </a:p>
              <a:p>
                <a:pPr marL="306000" indent="-306000">
                  <a:lnSpc>
                    <a:spcPct val="15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Rambla"/>
                  </a:rPr>
                  <a:t>For a classification tree, we predict that each observation belongs to the </a:t>
                </a:r>
                <a:r>
                  <a:rPr lang="en-US" altLang="zh-CN" b="1" dirty="0">
                    <a:solidFill>
                      <a:srgbClr val="FF0000"/>
                    </a:solidFill>
                    <a:sym typeface="Rambla"/>
                  </a:rPr>
                  <a:t>most commonly occurring class 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Rambla"/>
                  </a:rPr>
                  <a:t>of training observations in the region to which it belongs.</a:t>
                </a:r>
              </a:p>
              <a:p>
                <a:pPr marL="306000" indent="-306000">
                  <a:lnSpc>
                    <a:spcPct val="15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Rambla"/>
                  </a:rPr>
                  <a:t>A natural alternative to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sym typeface="Rambla"/>
                      </a:rPr>
                      <m:t>𝑅𝑆𝑆</m:t>
                    </m:r>
                  </m:oMath>
                </a14:m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Rambla"/>
                  </a:rPr>
                  <a:t> is the </a:t>
                </a:r>
                <a:r>
                  <a:rPr lang="en-US" altLang="zh-CN" i="1" dirty="0">
                    <a:solidFill>
                      <a:srgbClr val="FF0000"/>
                    </a:solidFill>
                    <a:sym typeface="Rambla"/>
                  </a:rPr>
                  <a:t>classification error rate (1)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Rambla"/>
                  </a:rPr>
                  <a:t>. However, </a:t>
                </a:r>
                <a:r>
                  <a:rPr lang="en-US" altLang="zh-CN" i="1" dirty="0">
                    <a:solidFill>
                      <a:srgbClr val="FF0000"/>
                    </a:solidFill>
                    <a:sym typeface="Rambla"/>
                  </a:rPr>
                  <a:t>classification error 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Rambla"/>
                  </a:rPr>
                  <a:t>is not sensitive for tree-growing, and in practice </a:t>
                </a:r>
                <a:r>
                  <a:rPr lang="en-US" altLang="zh-CN" i="1" dirty="0">
                    <a:solidFill>
                      <a:srgbClr val="FF0000"/>
                    </a:solidFill>
                    <a:sym typeface="Rambla"/>
                  </a:rPr>
                  <a:t>Gini index (2)</a:t>
                </a:r>
                <a:r>
                  <a:rPr lang="en-US" altLang="zh-CN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Rambla"/>
                  </a:rPr>
                  <a:t> 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Rambla"/>
                  </a:rPr>
                  <a:t>and </a:t>
                </a:r>
                <a:r>
                  <a:rPr lang="en-US" altLang="zh-CN" i="1" dirty="0">
                    <a:solidFill>
                      <a:srgbClr val="FF0000"/>
                    </a:solidFill>
                    <a:sym typeface="Rambla"/>
                  </a:rPr>
                  <a:t>cross-entropy (3)</a:t>
                </a:r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Rambla"/>
                  </a:rPr>
                  <a:t> are preferable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391407-8C8E-1DA3-FCC0-FFD2BB64C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40" y="1267691"/>
                <a:ext cx="11413919" cy="2807050"/>
              </a:xfrm>
              <a:prstGeom prst="rect">
                <a:avLst/>
              </a:prstGeom>
              <a:blipFill>
                <a:blip r:embed="rId2"/>
                <a:stretch>
                  <a:fillRect l="-214" b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7EE3635-3B8A-F399-2C4E-3AA1595BBE98}"/>
                  </a:ext>
                </a:extLst>
              </p:cNvPr>
              <p:cNvSpPr txBox="1"/>
              <p:nvPr/>
            </p:nvSpPr>
            <p:spPr>
              <a:xfrm>
                <a:off x="732816" y="4390418"/>
                <a:ext cx="10479933" cy="945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ctr">
                  <a:buAutoNum type="arabicParenBoth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𝑚𝑘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342900" indent="-342900" algn="ctr">
                  <a:buAutoNum type="arabicParenBoth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marL="342900" indent="-342900" algn="ctr">
                  <a:buAutoNum type="arabicParenBoth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𝑚𝑘</m:t>
                            </m:r>
                          </m:sub>
                        </m:s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𝑚𝑘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7EE3635-3B8A-F399-2C4E-3AA1595BB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816" y="4390418"/>
                <a:ext cx="10479933" cy="945515"/>
              </a:xfrm>
              <a:prstGeom prst="rect">
                <a:avLst/>
              </a:prstGeom>
              <a:blipFill>
                <a:blip r:embed="rId3"/>
                <a:stretch>
                  <a:fillRect t="-16774" b="-72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86C480-4FE2-47CB-B51A-D53A02803151}"/>
                  </a:ext>
                </a:extLst>
              </p:cNvPr>
              <p:cNvSpPr txBox="1"/>
              <p:nvPr/>
            </p:nvSpPr>
            <p:spPr>
              <a:xfrm>
                <a:off x="389039" y="5480718"/>
                <a:ext cx="10298415" cy="4641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06000" indent="-306000">
                  <a:lnSpc>
                    <a:spcPct val="15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𝑚𝑘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Rambla"/>
                  </a:rPr>
                  <a:t> </a:t>
                </a:r>
                <a:r>
                  <a:rPr lang="en-US" dirty="0"/>
                  <a:t>represents the proportion of training observations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𝑚𝑡h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region that are from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𝑘𝑡h</m:t>
                    </m:r>
                  </m:oMath>
                </a14:m>
                <a:r>
                  <a:rPr lang="en-US" altLang="zh-CN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sym typeface="Rambla"/>
                  </a:rPr>
                  <a:t> </a:t>
                </a:r>
                <a:r>
                  <a:rPr lang="en-US" dirty="0"/>
                  <a:t>class.</a:t>
                </a:r>
                <a:endParaRPr lang="en-US" altLang="zh-CN" dirty="0">
                  <a:solidFill>
                    <a:schemeClr val="tx1">
                      <a:lumMod val="75000"/>
                      <a:lumOff val="25000"/>
                    </a:schemeClr>
                  </a:solidFill>
                  <a:sym typeface="Rambla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E86C480-4FE2-47CB-B51A-D53A028031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39" y="5480718"/>
                <a:ext cx="10298415" cy="464166"/>
              </a:xfrm>
              <a:prstGeom prst="rect">
                <a:avLst/>
              </a:prstGeom>
              <a:blipFill>
                <a:blip r:embed="rId4"/>
                <a:stretch>
                  <a:fillRect l="-237" b="-2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4053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8D1016-1BE4-3A22-FF7E-A5A30DA2F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AD58E-7FCD-2EDE-4AF3-910D3051A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5535"/>
          </a:xfrm>
        </p:spPr>
        <p:txBody>
          <a:bodyPr/>
          <a:lstStyle/>
          <a:p>
            <a:r>
              <a:rPr lang="en-US" dirty="0"/>
              <a:t>interpretation of Gini index and cross entropy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98E896-723B-ADDD-F282-C9620ADC0C9A}"/>
              </a:ext>
            </a:extLst>
          </p:cNvPr>
          <p:cNvSpPr txBox="1"/>
          <p:nvPr/>
        </p:nvSpPr>
        <p:spPr>
          <a:xfrm>
            <a:off x="402011" y="1423333"/>
            <a:ext cx="6550023" cy="5306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Gini index</a:t>
            </a:r>
          </a:p>
          <a:p>
            <a:pPr marL="763200" lvl="1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measure of total variance across the K classes. For this reason, the </a:t>
            </a:r>
            <a:r>
              <a:rPr lang="en-US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Gini index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 referred to as a measure of </a:t>
            </a:r>
            <a:r>
              <a:rPr lang="en-US" b="1" dirty="0">
                <a:solidFill>
                  <a:srgbClr val="FF0000"/>
                </a:solidFill>
              </a:rPr>
              <a:t>node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purity</a:t>
            </a:r>
          </a:p>
          <a:p>
            <a:pPr marL="763200" lvl="1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Value ranges from [0,1]</a:t>
            </a:r>
          </a:p>
          <a:p>
            <a:pPr marL="763200" lvl="1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small value indicates that a node contains predominantly observations from a single class.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Rambla"/>
              </a:rPr>
              <a:t>Cross Entropy</a:t>
            </a:r>
          </a:p>
          <a:p>
            <a:pPr marL="763200" lvl="1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Rambla"/>
              </a:rPr>
              <a:t>A measure of uncertainty or disorder across the K classes. For this reason, the </a:t>
            </a:r>
            <a:r>
              <a:rPr lang="en-US" altLang="zh-CN" i="1" dirty="0">
                <a:solidFill>
                  <a:schemeClr val="tx1">
                    <a:lumMod val="75000"/>
                    <a:lumOff val="25000"/>
                  </a:schemeClr>
                </a:solidFill>
                <a:sym typeface="Rambla"/>
              </a:rPr>
              <a:t>Cross Entropy 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Rambla"/>
              </a:rPr>
              <a:t>is also referred to as a measure of </a:t>
            </a:r>
            <a:r>
              <a:rPr lang="en-US" altLang="zh-CN" b="1" dirty="0">
                <a:solidFill>
                  <a:srgbClr val="FF0000"/>
                </a:solidFill>
                <a:sym typeface="Rambla"/>
              </a:rPr>
              <a:t>node purity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Rambla"/>
              </a:rPr>
              <a:t>.</a:t>
            </a:r>
          </a:p>
          <a:p>
            <a:pPr marL="763200" lvl="1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Value ranges from [0,1]</a:t>
            </a:r>
          </a:p>
          <a:p>
            <a:pPr marL="763200" lvl="1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sym typeface="Rambla"/>
              </a:rPr>
              <a:t>Similar to Gini index, </a:t>
            </a:r>
            <a:r>
              <a:rPr lang="en-US" dirty="0"/>
              <a:t>A small value indicates that a node predominantly contains observations from a single class.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sym typeface="Rambla"/>
            </a:endParaRPr>
          </a:p>
          <a:p>
            <a:pPr marL="763200" lvl="1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sym typeface="Rambla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CE193024-E099-D7D8-11A9-01647CBFC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249" y="1876628"/>
            <a:ext cx="5053888" cy="360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339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D6FC06-22A2-BC4F-4039-CCCCA7241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EED80A0-F427-9CFA-30EE-DC6D7D069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978" y="653164"/>
            <a:ext cx="6928080" cy="35502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D4131B-1CBC-8B3A-05CC-33D2AF977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24" y="590545"/>
            <a:ext cx="11029616" cy="565535"/>
          </a:xfrm>
        </p:spPr>
        <p:txBody>
          <a:bodyPr/>
          <a:lstStyle/>
          <a:p>
            <a:r>
              <a:rPr lang="en-US" dirty="0"/>
              <a:t>Example: heart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2BFC2F-45CF-5885-B9C5-5955319C7106}"/>
              </a:ext>
            </a:extLst>
          </p:cNvPr>
          <p:cNvSpPr txBox="1"/>
          <p:nvPr/>
        </p:nvSpPr>
        <p:spPr>
          <a:xfrm>
            <a:off x="213942" y="1207961"/>
            <a:ext cx="5797751" cy="24406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These data contain a binary outcome </a:t>
            </a:r>
            <a:r>
              <a:rPr lang="en-US" sz="1600" dirty="0">
                <a:solidFill>
                  <a:srgbClr val="FF0000"/>
                </a:solidFill>
              </a:rPr>
              <a:t>HD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for 303 patients who presented with chest pain.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Rambla"/>
              </a:rPr>
              <a:t>An outcome value of </a:t>
            </a:r>
            <a:r>
              <a:rPr lang="en-US" altLang="zh-CN" sz="1600" dirty="0">
                <a:solidFill>
                  <a:srgbClr val="FF0000"/>
                </a:solidFill>
                <a:sym typeface="Rambla"/>
              </a:rPr>
              <a:t>Yes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Rambla"/>
              </a:rPr>
              <a:t> indicates the presence of heart disease based on an angiographic test, while No means no heart disease.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Rambla"/>
              </a:rPr>
              <a:t> There are 13 predictors including </a:t>
            </a:r>
            <a:r>
              <a:rPr lang="en-US" altLang="zh-CN" sz="1600" dirty="0">
                <a:solidFill>
                  <a:srgbClr val="FF0000"/>
                </a:solidFill>
                <a:sym typeface="Rambla"/>
              </a:rPr>
              <a:t>Age, Sex, Chol 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Rambla"/>
              </a:rPr>
              <a:t>(a cholesterol measurement), and other heart and lung function measurements.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Rambla"/>
              </a:rPr>
              <a:t>Cross-validation yields a tree with six terminal nodes.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977657-F8B7-EEEC-282F-3A041EB38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51" y="3700510"/>
            <a:ext cx="3962819" cy="29734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96C3DC-7638-377D-C570-3AEB20264E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0065" y="4203425"/>
            <a:ext cx="2651027" cy="2562793"/>
          </a:xfrm>
          <a:prstGeom prst="rect">
            <a:avLst/>
          </a:prstGeom>
        </p:spPr>
      </p:pic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2D2682C6-2F16-08C8-0D65-BDCBC7757002}"/>
              </a:ext>
            </a:extLst>
          </p:cNvPr>
          <p:cNvCxnSpPr/>
          <p:nvPr/>
        </p:nvCxnSpPr>
        <p:spPr>
          <a:xfrm>
            <a:off x="6919609" y="4203425"/>
            <a:ext cx="1297021" cy="125054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E89C0C-6202-8A22-69FE-D15909B9D679}"/>
              </a:ext>
            </a:extLst>
          </p:cNvPr>
          <p:cNvSpPr txBox="1"/>
          <p:nvPr/>
        </p:nvSpPr>
        <p:spPr>
          <a:xfrm>
            <a:off x="6347582" y="4614472"/>
            <a:ext cx="1595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Pruning </a:t>
            </a:r>
          </a:p>
        </p:txBody>
      </p:sp>
    </p:spTree>
    <p:extLst>
      <p:ext uri="{BB962C8B-B14F-4D97-AF65-F5344CB8AC3E}">
        <p14:creationId xmlns:p14="http://schemas.microsoft.com/office/powerpoint/2010/main" val="3489310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51217-297E-84F9-DCFD-11FE63AD8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4CCF58-D186-3AF6-A8EA-7A38B653C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025" y="1019196"/>
            <a:ext cx="5142755" cy="4729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496CFF-6F63-215C-2CB4-020B97ED6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124" y="590545"/>
            <a:ext cx="11029616" cy="565535"/>
          </a:xfrm>
        </p:spPr>
        <p:txBody>
          <a:bodyPr>
            <a:normAutofit/>
          </a:bodyPr>
          <a:lstStyle/>
          <a:p>
            <a:r>
              <a:rPr lang="en-US" dirty="0"/>
              <a:t>Advantages and Disadvantages of Trees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6C4AB8-9539-88A6-A02D-328441CB13AA}"/>
              </a:ext>
            </a:extLst>
          </p:cNvPr>
          <p:cNvSpPr txBox="1"/>
          <p:nvPr/>
        </p:nvSpPr>
        <p:spPr>
          <a:xfrm>
            <a:off x="162062" y="1462507"/>
            <a:ext cx="5817206" cy="4422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Advantages</a:t>
            </a:r>
          </a:p>
          <a:p>
            <a:pPr marL="763200" lvl="1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Trees are very easy to explain to people.</a:t>
            </a:r>
          </a:p>
          <a:p>
            <a:pPr marL="763200" lvl="1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Rambla"/>
              </a:rPr>
              <a:t>Trees can be displayed graphically.</a:t>
            </a:r>
          </a:p>
          <a:p>
            <a:pPr marL="763200" lvl="1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Rambla"/>
              </a:rPr>
              <a:t>Trees can easily handle qualitative predictors without the need to create dummy variables.</a:t>
            </a:r>
          </a:p>
          <a:p>
            <a:pPr marL="763200" lvl="1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Rambla"/>
              </a:rPr>
              <a:t>Trees will not consider irrelevant features; no feature selection is needed.</a:t>
            </a:r>
          </a:p>
          <a:p>
            <a:pPr marL="30600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Rambla"/>
              </a:rPr>
              <a:t>Disadvantages</a:t>
            </a:r>
          </a:p>
          <a:p>
            <a:pPr marL="763200" lvl="1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Rambla"/>
              </a:rPr>
              <a:t>Standard pruned trees usually do not achieve the same predictive accuracy than other regression or classification methods</a:t>
            </a:r>
          </a:p>
          <a:p>
            <a:pPr marL="763200" lvl="1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sym typeface="Rambla"/>
              </a:rPr>
              <a:t>Trees can be very volatile from sample to sample, i.e., they exhibit a high variance. This leads to refined tree-building strategies aimed at reducing the variance.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933FE8-AE58-4074-5932-82F007447DAE}"/>
              </a:ext>
            </a:extLst>
          </p:cNvPr>
          <p:cNvSpPr txBox="1"/>
          <p:nvPr/>
        </p:nvSpPr>
        <p:spPr>
          <a:xfrm>
            <a:off x="5979268" y="5748372"/>
            <a:ext cx="61503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 Row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True linear boundary;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Bottom row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true non-linear boundary.</a:t>
            </a:r>
          </a:p>
          <a:p>
            <a:pPr algn="ct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Left column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linear model; </a:t>
            </a:r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Right column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tree-based model</a:t>
            </a:r>
          </a:p>
        </p:txBody>
      </p:sp>
    </p:spTree>
    <p:extLst>
      <p:ext uri="{BB962C8B-B14F-4D97-AF65-F5344CB8AC3E}">
        <p14:creationId xmlns:p14="http://schemas.microsoft.com/office/powerpoint/2010/main" val="3035811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1A827-5F7B-1C9B-DFDA-1A7B41DDD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80B863BA-C9D0-A0B2-5422-A717FE65BE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5F13AC-84C1-CB46-6321-DCE685317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693546"/>
            <a:ext cx="4320227" cy="2009774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09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CODE DEMO </a:t>
            </a:r>
            <a:r>
              <a:rPr lang="en-US" altLang="zh-CN" sz="4000" dirty="0">
                <a:solidFill>
                  <a:srgbClr val="FFFFFF"/>
                </a:solidFill>
              </a:rPr>
              <a:t>session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11D3B9-9728-4880-CDAB-01882AFA691F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Instructor: Yanan Wu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TA: 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Khadija Nisar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Spring 2025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643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8BAB5-C1DE-8DAD-E76F-BECA6F24C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9618581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10</a:t>
            </a: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.1 </a:t>
            </a:r>
            <a:br>
              <a:rPr lang="en-US" sz="6000" dirty="0">
                <a:solidFill>
                  <a:srgbClr val="FFFFFF"/>
                </a:solidFill>
              </a:rPr>
            </a:br>
            <a:r>
              <a:rPr lang="en-US" sz="6000" dirty="0">
                <a:solidFill>
                  <a:srgbClr val="FFFFFF"/>
                </a:solidFill>
              </a:rPr>
              <a:t>Introduction to Tree-Based Methods</a:t>
            </a:r>
            <a:endParaRPr lang="en-US" sz="6000" b="0" kern="1200" cap="all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688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2313E-2D4F-29E8-A3E3-74DD67DD5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01675"/>
            <a:ext cx="11029950" cy="566016"/>
          </a:xfrm>
        </p:spPr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E8EEE-BC27-5B60-E8C9-EEDCD7AC3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903" y="1704722"/>
            <a:ext cx="7740447" cy="3169155"/>
          </a:xfrm>
        </p:spPr>
        <p:txBody>
          <a:bodyPr>
            <a:normAutofit lnSpcReduction="10000"/>
          </a:bodyPr>
          <a:lstStyle/>
          <a:p>
            <a:pPr lvl="0">
              <a:lnSpc>
                <a:spcPct val="200000"/>
              </a:lnSpc>
            </a:pPr>
            <a:r>
              <a:rPr lang="en-US" dirty="0">
                <a:sym typeface="Arial"/>
              </a:rPr>
              <a:t>Understand how decision trees work.</a:t>
            </a:r>
          </a:p>
          <a:p>
            <a:pPr lvl="0">
              <a:lnSpc>
                <a:spcPct val="200000"/>
              </a:lnSpc>
            </a:pPr>
            <a:r>
              <a:rPr lang="en-US" dirty="0">
                <a:sym typeface="Arial"/>
              </a:rPr>
              <a:t>Distinguish between regression and classification trees.</a:t>
            </a:r>
          </a:p>
          <a:p>
            <a:pPr lvl="0">
              <a:lnSpc>
                <a:spcPct val="200000"/>
              </a:lnSpc>
            </a:pPr>
            <a:r>
              <a:rPr lang="en-US" dirty="0">
                <a:sym typeface="Arial"/>
              </a:rPr>
              <a:t>Learn how to build, interpret, and prune decision trees.</a:t>
            </a:r>
          </a:p>
          <a:p>
            <a:pPr lvl="0">
              <a:lnSpc>
                <a:spcPct val="200000"/>
              </a:lnSpc>
            </a:pPr>
            <a:r>
              <a:rPr lang="en-US" dirty="0">
                <a:sym typeface="Arial"/>
              </a:rPr>
              <a:t>How to use Cross Validation for hyperparameter tuning.</a:t>
            </a:r>
          </a:p>
          <a:p>
            <a:pPr lvl="0">
              <a:lnSpc>
                <a:spcPct val="200000"/>
              </a:lnSpc>
            </a:pPr>
            <a:r>
              <a:rPr lang="en-US" dirty="0">
                <a:sym typeface="Arial"/>
              </a:rPr>
              <a:t>Apply decision trees practically using R</a:t>
            </a:r>
          </a:p>
        </p:txBody>
      </p:sp>
    </p:spTree>
    <p:extLst>
      <p:ext uri="{BB962C8B-B14F-4D97-AF65-F5344CB8AC3E}">
        <p14:creationId xmlns:p14="http://schemas.microsoft.com/office/powerpoint/2010/main" val="2395572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nderstanding Logistic Regression and Building Model in Python – Machine  Learning Geek">
            <a:extLst>
              <a:ext uri="{FF2B5EF4-FFF2-40B4-BE49-F238E27FC236}">
                <a16:creationId xmlns:a16="http://schemas.microsoft.com/office/drawing/2014/main" id="{C91E012F-5C57-5A88-8BCF-46AD031C1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0317" y="2340864"/>
            <a:ext cx="6301683" cy="2835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94A3C2-9735-0AD9-DE6C-45EE73281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5" cy="672687"/>
          </a:xfrm>
        </p:spPr>
        <p:txBody>
          <a:bodyPr/>
          <a:lstStyle/>
          <a:p>
            <a:r>
              <a:rPr lang="en-US" dirty="0"/>
              <a:t>Brief Review of Logistic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2D459E9-2DFC-7A8B-0A82-3817D7DD44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5549" y="2068489"/>
                <a:ext cx="5210008" cy="3634486"/>
              </a:xfrm>
            </p:spPr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b="1" dirty="0"/>
                  <a:t>Advantages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Highly interpretable</a:t>
                </a:r>
              </a:p>
              <a:p>
                <a:pPr lvl="1"/>
                <a:r>
                  <a:rPr lang="en-US" dirty="0"/>
                  <a:t>Clearly shows relationship between predictors and outcome</a:t>
                </a:r>
              </a:p>
              <a:p>
                <a:pPr lvl="1"/>
                <a:endParaRPr lang="en-US" dirty="0"/>
              </a:p>
              <a:p>
                <a:r>
                  <a:rPr lang="en-US" b="1" dirty="0"/>
                  <a:t>Limitations	</a:t>
                </a:r>
              </a:p>
              <a:p>
                <a:pPr lvl="1"/>
                <a:r>
                  <a:rPr lang="en-US" dirty="0"/>
                  <a:t>Assumes </a:t>
                </a:r>
                <a:r>
                  <a:rPr lang="en-US" b="1" dirty="0"/>
                  <a:t>linear relationship between predictors and log-odds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𝑜𝑑𝑑𝑠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Difficulties handling complex nonlinear relationships without explicit transformations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72D459E9-2DFC-7A8B-0A82-3817D7DD44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5549" y="2068489"/>
                <a:ext cx="5210008" cy="3634486"/>
              </a:xfrm>
              <a:blipFill>
                <a:blip r:embed="rId4"/>
                <a:stretch>
                  <a:fillRect l="-117" r="-1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880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569CC85-ED5B-C30D-C5F7-CD20BC060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6317"/>
          </a:xfrm>
        </p:spPr>
        <p:txBody>
          <a:bodyPr/>
          <a:lstStyle/>
          <a:p>
            <a:r>
              <a:rPr lang="en-US" dirty="0"/>
              <a:t>Motivation for Tree-Based 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B7462-DD65-2FE8-1C76-90DD49540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868" y="1346840"/>
            <a:ext cx="10896584" cy="1895714"/>
          </a:xfrm>
        </p:spPr>
        <p:txBody>
          <a:bodyPr/>
          <a:lstStyle/>
          <a:p>
            <a:r>
              <a:rPr lang="en-US" dirty="0"/>
              <a:t>Decision trees </a:t>
            </a:r>
            <a:r>
              <a:rPr lang="en-US" b="1" dirty="0"/>
              <a:t>handle nonlinearities </a:t>
            </a:r>
            <a:r>
              <a:rPr lang="en-US" dirty="0"/>
              <a:t>naturally by segmenting predictor space into simple regions.</a:t>
            </a:r>
          </a:p>
          <a:p>
            <a:r>
              <a:rPr lang="en-US" dirty="0"/>
              <a:t>They automatically detect interactions between variables and handle categorical predictors without dummy variables.</a:t>
            </a:r>
          </a:p>
          <a:p>
            <a:r>
              <a:rPr lang="en-US" b="1" dirty="0"/>
              <a:t>Interpretability</a:t>
            </a:r>
            <a:r>
              <a:rPr lang="en-US" dirty="0"/>
              <a:t>: Mimic human decision-making processes through clear hierarchical decisions.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EBF564-7E00-0F20-58A6-FC1247FA4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891602"/>
            <a:ext cx="4451432" cy="39663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FCFB0A-3AD1-9263-C28B-70065B41406A}"/>
              </a:ext>
            </a:extLst>
          </p:cNvPr>
          <p:cNvSpPr txBox="1"/>
          <p:nvPr/>
        </p:nvSpPr>
        <p:spPr>
          <a:xfrm>
            <a:off x="5339817" y="3043347"/>
            <a:ext cx="6309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0" i="0" u="none" strike="noStrike" baseline="0" dirty="0">
                <a:solidFill>
                  <a:srgbClr val="3333B3"/>
                </a:solidFill>
                <a:latin typeface="CMR12"/>
              </a:rPr>
              <a:t>Baseball salary data: how would you stratify it?</a:t>
            </a:r>
          </a:p>
          <a:p>
            <a:r>
              <a:rPr lang="en-US" dirty="0"/>
              <a:t>Salary is color-coded from low (blue, green) to high (yellow, red)</a:t>
            </a:r>
          </a:p>
          <a:p>
            <a:pPr algn="ctr"/>
            <a:r>
              <a:rPr lang="en-US" dirty="0">
                <a:solidFill>
                  <a:srgbClr val="3333B3"/>
                </a:solidFill>
                <a:latin typeface="CMR12"/>
              </a:rPr>
              <a:t>Basic Decision tree for these data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E0E2187-618D-F83F-EF0D-6E7C6A66D3B2}"/>
              </a:ext>
            </a:extLst>
          </p:cNvPr>
          <p:cNvCxnSpPr/>
          <p:nvPr/>
        </p:nvCxnSpPr>
        <p:spPr>
          <a:xfrm flipH="1">
            <a:off x="5110264" y="3242554"/>
            <a:ext cx="5901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E124150-FCDD-32BF-0CBD-4D46DD36F79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" b="4073"/>
          <a:stretch/>
        </p:blipFill>
        <p:spPr>
          <a:xfrm>
            <a:off x="7218317" y="3966677"/>
            <a:ext cx="2798522" cy="282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979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28D9661-4990-0F49-A117-D00474A16CE2}"/>
              </a:ext>
            </a:extLst>
          </p:cNvPr>
          <p:cNvSpPr txBox="1">
            <a:spLocks/>
          </p:cNvSpPr>
          <p:nvPr/>
        </p:nvSpPr>
        <p:spPr>
          <a:xfrm>
            <a:off x="581192" y="955075"/>
            <a:ext cx="11029616" cy="551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Details / interpretation of decision tree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616ED6-E405-5223-C6FF-960B269BE0C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" b="4073"/>
          <a:stretch/>
        </p:blipFill>
        <p:spPr>
          <a:xfrm>
            <a:off x="8170630" y="2050693"/>
            <a:ext cx="3820331" cy="38629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08CB33-6437-01BB-0683-55AF867EFC1E}"/>
                  </a:ext>
                </a:extLst>
              </p:cNvPr>
              <p:cNvSpPr txBox="1"/>
              <p:nvPr/>
            </p:nvSpPr>
            <p:spPr>
              <a:xfrm>
                <a:off x="259404" y="1692613"/>
                <a:ext cx="7859949" cy="4579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06000" indent="-306000">
                  <a:lnSpc>
                    <a:spcPct val="2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For the </a:t>
                </a:r>
                <a:r>
                  <a: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Hitters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data, a </a:t>
                </a:r>
                <a:r>
                  <a: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regression tree 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for predicting the log salary of a baseball player, based on the </a:t>
                </a:r>
                <a:r>
                  <a: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number of years 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that he has played in the major leagues and the </a:t>
                </a:r>
                <a:r>
                  <a: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number of hits 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that he made in the previous year.</a:t>
                </a:r>
              </a:p>
              <a:p>
                <a:pPr marL="306000" indent="-306000">
                  <a:lnSpc>
                    <a:spcPct val="2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At a given </a:t>
                </a:r>
                <a:r>
                  <a:rPr lang="en-US" b="1" dirty="0">
                    <a:solidFill>
                      <a:srgbClr val="FF0000"/>
                    </a:solidFill>
                  </a:rPr>
                  <a:t>internal node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the label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indicates the left-hand branch emanating from that split, and the right-hand branch corresponds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 For instance, the split at the top of the tree results in two large branches. The left-hand branch corresponds to </a:t>
                </a:r>
                <a:r>
                  <a:rPr lang="en-US" b="1" dirty="0">
                    <a:solidFill>
                      <a:srgbClr val="FF0000"/>
                    </a:solidFill>
                  </a:rPr>
                  <a:t>Years&lt;4.5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, and the right-hand branch corresponds to </a:t>
                </a:r>
                <a:r>
                  <a:rPr lang="en-US" b="1" dirty="0">
                    <a:solidFill>
                      <a:srgbClr val="FF0000"/>
                    </a:solidFill>
                  </a:rPr>
                  <a:t>Years&gt;=4.5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08CB33-6437-01BB-0683-55AF867EF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04" y="1692613"/>
                <a:ext cx="7859949" cy="4579074"/>
              </a:xfrm>
              <a:prstGeom prst="rect">
                <a:avLst/>
              </a:prstGeom>
              <a:blipFill>
                <a:blip r:embed="rId4"/>
                <a:stretch>
                  <a:fillRect l="-310" r="-776" b="-1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1841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4C16C6-DEBB-33D5-786B-C9AED19A6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94B7A7E-4D22-2B23-2862-F8345D823347}"/>
              </a:ext>
            </a:extLst>
          </p:cNvPr>
          <p:cNvSpPr txBox="1">
            <a:spLocks/>
          </p:cNvSpPr>
          <p:nvPr/>
        </p:nvSpPr>
        <p:spPr>
          <a:xfrm>
            <a:off x="470945" y="944394"/>
            <a:ext cx="11029616" cy="551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Details / interpretation of decision tree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E71039-CF80-AB59-264F-B939E543AFB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" b="4073"/>
          <a:stretch/>
        </p:blipFill>
        <p:spPr>
          <a:xfrm>
            <a:off x="8170630" y="2050693"/>
            <a:ext cx="3820331" cy="38629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B119512-EE2E-5EF1-936B-F72EB1061866}"/>
              </a:ext>
            </a:extLst>
          </p:cNvPr>
          <p:cNvSpPr txBox="1"/>
          <p:nvPr/>
        </p:nvSpPr>
        <p:spPr>
          <a:xfrm>
            <a:off x="201039" y="1506755"/>
            <a:ext cx="7996136" cy="5397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6000" indent="-306000">
              <a:lnSpc>
                <a:spcPct val="2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tree has two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internal nodes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and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three terminal nodes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or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leaves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The number in </a:t>
            </a:r>
            <a:r>
              <a:rPr lang="en-US" b="1" dirty="0">
                <a:solidFill>
                  <a:srgbClr val="FF0000"/>
                </a:solidFill>
              </a:rPr>
              <a:t>each leaf is the mean of the response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for the observations that fall there.</a:t>
            </a:r>
          </a:p>
          <a:p>
            <a:pPr marL="306000" indent="-306000">
              <a:lnSpc>
                <a:spcPct val="2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From this tree, we can get that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Years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is the most important factor in determining Salary, and 4.5 years of career is an important split for the level of Salary.</a:t>
            </a:r>
          </a:p>
          <a:p>
            <a:pPr marL="306000" indent="-306000">
              <a:lnSpc>
                <a:spcPct val="2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Given that a player is less experienced, the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number of Hits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that he made in the previous year seems to play little role in his Salary. But among players who have been in the major leagues for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five or more years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the number of Hits made in the previous year does affect Salary</a:t>
            </a:r>
          </a:p>
        </p:txBody>
      </p:sp>
    </p:spTree>
    <p:extLst>
      <p:ext uri="{BB962C8B-B14F-4D97-AF65-F5344CB8AC3E}">
        <p14:creationId xmlns:p14="http://schemas.microsoft.com/office/powerpoint/2010/main" val="207806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97A08E-AF3E-3F02-EAD8-D0F54B4F1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55443C0-E5C4-D005-DD68-550DAE395153}"/>
              </a:ext>
            </a:extLst>
          </p:cNvPr>
          <p:cNvSpPr txBox="1">
            <a:spLocks/>
          </p:cNvSpPr>
          <p:nvPr/>
        </p:nvSpPr>
        <p:spPr>
          <a:xfrm>
            <a:off x="581192" y="955075"/>
            <a:ext cx="11029616" cy="551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Model interpretation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DB3ECD-EECC-991A-A229-D769802A0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4833" y="2855225"/>
            <a:ext cx="4442673" cy="39022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2E7F76-E71A-5BE3-C58D-29C1F948F0D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" b="4073"/>
          <a:stretch/>
        </p:blipFill>
        <p:spPr>
          <a:xfrm>
            <a:off x="1160230" y="2815936"/>
            <a:ext cx="3820331" cy="38629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DC4678-CE27-8845-7B69-B31C8F9A6C57}"/>
                  </a:ext>
                </a:extLst>
              </p:cNvPr>
              <p:cNvSpPr txBox="1"/>
              <p:nvPr/>
            </p:nvSpPr>
            <p:spPr>
              <a:xfrm>
                <a:off x="712758" y="1449269"/>
                <a:ext cx="10279497" cy="1294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MR10"/>
                  </a:rPr>
                  <a:t>Overall, the tree stratifies or segments the players into three regions of predictor space: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18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18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8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𝑌𝑒𝑎𝑟𝑠</m:t>
                    </m:r>
                    <m:r>
                      <a:rPr lang="en-US" sz="1800" b="0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&lt;4.5 }</m:t>
                    </m:r>
                  </m:oMath>
                </a14:m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MR10"/>
                  </a:rPr>
                  <a:t>,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𝑌𝑒𝑎𝑟𝑠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4.5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𝐻𝑖𝑡𝑠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&lt;117.5 }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MR10"/>
                  </a:rPr>
                  <a:t>, </a:t>
                </a:r>
                <a:r>
                  <a:rPr lang="en-US" sz="1800" b="0" i="0" u="none" strike="noStrike" baseline="0" dirty="0">
                    <a:solidFill>
                      <a:srgbClr val="000000"/>
                    </a:solidFill>
                    <a:latin typeface="CMR10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𝑌𝑒𝑎𝑟𝑠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≥4.5,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𝐻𝑖𝑡𝑠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117.5 }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CMR10"/>
                  </a:rPr>
                  <a:t>, with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b="0" i="1" u="none" strike="noStrike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b="0" i="1" u="none" strike="noStrike" baseline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u="none" strike="noStrike" baseline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800" b="0" i="1" u="none" strike="noStrike" baseline="0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sz="1800" b="0" i="1" u="none" strike="noStrike" baseline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=5.11,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00,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acc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74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DC4678-CE27-8845-7B69-B31C8F9A6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758" y="1449269"/>
                <a:ext cx="10279497" cy="1294072"/>
              </a:xfrm>
              <a:prstGeom prst="rect">
                <a:avLst/>
              </a:prstGeom>
              <a:blipFill>
                <a:blip r:embed="rId5"/>
                <a:stretch>
                  <a:fillRect l="-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6432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182E4A-7F07-90A3-3D8D-C1A1BF5F2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DF0AA-51AD-824E-00BC-452114C2F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1680"/>
          </a:xfrm>
        </p:spPr>
        <p:txBody>
          <a:bodyPr/>
          <a:lstStyle/>
          <a:p>
            <a:r>
              <a:rPr lang="en-US" dirty="0"/>
              <a:t>Terminology for Trees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D5677F-3E1F-39C4-FD71-F883D995EF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769"/>
          <a:stretch/>
        </p:blipFill>
        <p:spPr>
          <a:xfrm>
            <a:off x="7620894" y="4069573"/>
            <a:ext cx="3417915" cy="28147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E66C5BE-BD8D-04EB-3F20-72BA12835AD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" b="4073"/>
          <a:stretch/>
        </p:blipFill>
        <p:spPr>
          <a:xfrm>
            <a:off x="7866020" y="863050"/>
            <a:ext cx="2927665" cy="29602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B9584D-A905-047D-E52A-03A9040412AE}"/>
                  </a:ext>
                </a:extLst>
              </p:cNvPr>
              <p:cNvSpPr txBox="1"/>
              <p:nvPr/>
            </p:nvSpPr>
            <p:spPr>
              <a:xfrm>
                <a:off x="687007" y="2115114"/>
                <a:ext cx="7996136" cy="2627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06000" indent="-306000">
                  <a:lnSpc>
                    <a:spcPct val="2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The tree starts with </a:t>
                </a:r>
                <a:r>
                  <a: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 root node 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without stratification.</a:t>
                </a:r>
              </a:p>
              <a:p>
                <a:pPr marL="306000" indent="-306000">
                  <a:lnSpc>
                    <a:spcPct val="2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The </a:t>
                </a:r>
                <a:r>
                  <a: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terminal nodes 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are also called </a:t>
                </a:r>
                <a:r>
                  <a: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leaves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</a:t>
                </a:r>
              </a:p>
              <a:p>
                <a:pPr marL="306000" indent="-306000">
                  <a:lnSpc>
                    <a:spcPct val="2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The nodes where the tree splits are called </a:t>
                </a:r>
                <a:r>
                  <a: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internal nodes</a:t>
                </a: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.</a:t>
                </a:r>
              </a:p>
              <a:p>
                <a:pPr marL="306000" indent="-306000">
                  <a:lnSpc>
                    <a:spcPct val="2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</a:pPr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Segments of trees are called </a:t>
                </a:r>
                <a:r>
                  <a:rPr lang="en-US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branches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B9584D-A905-047D-E52A-03A904041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07" y="2115114"/>
                <a:ext cx="7996136" cy="2627771"/>
              </a:xfrm>
              <a:prstGeom prst="rect">
                <a:avLst/>
              </a:prstGeom>
              <a:blipFill>
                <a:blip r:embed="rId4"/>
                <a:stretch>
                  <a:fillRect l="-305" b="-2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374809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1_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47223789A2B5459313374F6355700B" ma:contentTypeVersion="17" ma:contentTypeDescription="Create a new document." ma:contentTypeScope="" ma:versionID="392feb83960aeb7831dd884106571ec0">
  <xsd:schema xmlns:xsd="http://www.w3.org/2001/XMLSchema" xmlns:xs="http://www.w3.org/2001/XMLSchema" xmlns:p="http://schemas.microsoft.com/office/2006/metadata/properties" xmlns:ns3="8568f56f-95be-480d-9847-691e388c16c7" xmlns:ns4="55df151c-6499-4cc8-98d3-d565bf78f430" targetNamespace="http://schemas.microsoft.com/office/2006/metadata/properties" ma:root="true" ma:fieldsID="dc102bafde6d781d5dcf64ea7bbda52a" ns3:_="" ns4:_="">
    <xsd:import namespace="8568f56f-95be-480d-9847-691e388c16c7"/>
    <xsd:import namespace="55df151c-6499-4cc8-98d3-d565bf78f43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68f56f-95be-480d-9847-691e388c16c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df151c-6499-4cc8-98d3-d565bf78f43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568f56f-95be-480d-9847-691e388c16c7" xsi:nil="true"/>
  </documentManagement>
</p:properties>
</file>

<file path=customXml/itemProps1.xml><?xml version="1.0" encoding="utf-8"?>
<ds:datastoreItem xmlns:ds="http://schemas.openxmlformats.org/officeDocument/2006/customXml" ds:itemID="{BEB71C5A-6A82-4048-A40A-CDCB24C256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68f56f-95be-480d-9847-691e388c16c7"/>
    <ds:schemaRef ds:uri="55df151c-6499-4cc8-98d3-d565bf78f4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F77006A-693A-4CB1-AAAC-65D17757C73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926E09-10F9-4908-B49D-70144A5FC6EA}">
  <ds:schemaRefs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55df151c-6499-4cc8-98d3-d565bf78f430"/>
    <ds:schemaRef ds:uri="http://schemas.openxmlformats.org/package/2006/metadata/core-properties"/>
    <ds:schemaRef ds:uri="http://purl.org/dc/terms/"/>
    <ds:schemaRef ds:uri="8568f56f-95be-480d-9847-691e388c16c7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11327</TotalTime>
  <Words>1423</Words>
  <Application>Microsoft Office PowerPoint</Application>
  <PresentationFormat>Widescreen</PresentationFormat>
  <Paragraphs>113</Paragraphs>
  <Slides>18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32" baseType="lpstr">
      <vt:lpstr>CMMI10</vt:lpstr>
      <vt:lpstr>CMR10</vt:lpstr>
      <vt:lpstr>CMR12</vt:lpstr>
      <vt:lpstr>LMMono9-Regular</vt:lpstr>
      <vt:lpstr>LMRoman9-Italic</vt:lpstr>
      <vt:lpstr>Rambla</vt:lpstr>
      <vt:lpstr>Aptos</vt:lpstr>
      <vt:lpstr>Arial</vt:lpstr>
      <vt:lpstr>Arial Black</vt:lpstr>
      <vt:lpstr>Calibri</vt:lpstr>
      <vt:lpstr>Cambria Math</vt:lpstr>
      <vt:lpstr>Wingdings 2</vt:lpstr>
      <vt:lpstr>DividendVTI</vt:lpstr>
      <vt:lpstr>1_DividendVTI</vt:lpstr>
      <vt:lpstr>WEEK 10</vt:lpstr>
      <vt:lpstr>10.1  Introduction to Tree-Based Methods</vt:lpstr>
      <vt:lpstr>Learning Objectives</vt:lpstr>
      <vt:lpstr>Brief Review of Logistic Regression</vt:lpstr>
      <vt:lpstr>Motivation for Tree-Based Models </vt:lpstr>
      <vt:lpstr>PowerPoint Presentation</vt:lpstr>
      <vt:lpstr>PowerPoint Presentation</vt:lpstr>
      <vt:lpstr>PowerPoint Presentation</vt:lpstr>
      <vt:lpstr>Terminology for Trees</vt:lpstr>
      <vt:lpstr>UNDERLYING IDEA</vt:lpstr>
      <vt:lpstr>PowerPoint Presentation</vt:lpstr>
      <vt:lpstr>PowerPoint Presentation</vt:lpstr>
      <vt:lpstr>PowerPoint Presentation</vt:lpstr>
      <vt:lpstr>Classification trees</vt:lpstr>
      <vt:lpstr>interpretation of Gini index and cross entropy</vt:lpstr>
      <vt:lpstr>Example: heart data</vt:lpstr>
      <vt:lpstr>Advantages and Disadvantages of Trees</vt:lpstr>
      <vt:lpstr>WEEK 09   CODE DEMO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04</dc:title>
  <dc:creator>Yanan Wu</dc:creator>
  <cp:lastModifiedBy>Yanan Wu</cp:lastModifiedBy>
  <cp:revision>63</cp:revision>
  <dcterms:created xsi:type="dcterms:W3CDTF">2024-12-11T19:51:45Z</dcterms:created>
  <dcterms:modified xsi:type="dcterms:W3CDTF">2025-03-17T01:42:09Z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0x0101000747223789A2B5459313374F6355700B</vt:lpwstr>
  </property>
</Properties>
</file>