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3"/>
  </p:notesMasterIdLst>
  <p:sldIdLst>
    <p:sldId id="256" r:id="rId3"/>
    <p:sldId id="323" r:id="rId4"/>
    <p:sldId id="840" r:id="rId5"/>
    <p:sldId id="842" r:id="rId6"/>
    <p:sldId id="841" r:id="rId7"/>
    <p:sldId id="844" r:id="rId8"/>
    <p:sldId id="858" r:id="rId9"/>
    <p:sldId id="847" r:id="rId10"/>
    <p:sldId id="843" r:id="rId11"/>
    <p:sldId id="930" r:id="rId12"/>
    <p:sldId id="849" r:id="rId13"/>
    <p:sldId id="848" r:id="rId14"/>
    <p:sldId id="964" r:id="rId15"/>
    <p:sldId id="852" r:id="rId16"/>
    <p:sldId id="853" r:id="rId17"/>
    <p:sldId id="854" r:id="rId18"/>
    <p:sldId id="855" r:id="rId19"/>
    <p:sldId id="857" r:id="rId20"/>
    <p:sldId id="85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9B3D4-E602-49D2-A308-0F82597276F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81960-9012-4FDF-9CCF-0A118C0A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098262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5098262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2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21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  <p:sldLayoutId id="2147483699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46" y="702487"/>
            <a:ext cx="5506720" cy="1381760"/>
          </a:xfrm>
        </p:spPr>
        <p:txBody>
          <a:bodyPr>
            <a:normAutofit/>
          </a:bodyPr>
          <a:lstStyle/>
          <a:p>
            <a:r>
              <a:rPr lang="en-US" dirty="0"/>
              <a:t>Central Limit Theorem</a:t>
            </a:r>
            <a:br>
              <a:rPr lang="en-US" dirty="0"/>
            </a:br>
            <a:r>
              <a:rPr lang="en-US" dirty="0"/>
              <a:t>according to </a:t>
            </a:r>
            <a:br>
              <a:rPr lang="en-US" dirty="0"/>
            </a:br>
            <a:r>
              <a:rPr lang="en-US" dirty="0" err="1"/>
              <a:t>OpenIntroStatistics</a:t>
            </a:r>
            <a:r>
              <a:rPr lang="en-US" dirty="0"/>
              <a:t> Version4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835" r="3390" b="4936"/>
          <a:stretch/>
        </p:blipFill>
        <p:spPr>
          <a:xfrm rot="5400000">
            <a:off x="6238511" y="1292753"/>
            <a:ext cx="6217378" cy="477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01C2-AC7F-4F33-8F2D-F0C2C119B8B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053" t="22931" r="14929" b="57548"/>
          <a:stretch/>
        </p:blipFill>
        <p:spPr>
          <a:xfrm>
            <a:off x="152091" y="2322860"/>
            <a:ext cx="6655418" cy="1328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0" y="3870960"/>
                <a:ext cx="6959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distribution refers to a histogram of 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sampling distribution refers to a 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Standard Error is the standard deviation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960"/>
                <a:ext cx="6959600" cy="1938992"/>
              </a:xfrm>
              <a:prstGeom prst="rect">
                <a:avLst/>
              </a:prstGeom>
              <a:blipFill>
                <a:blip r:embed="rId4"/>
                <a:stretch>
                  <a:fillRect l="-131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99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8BD-0036-8C7B-DD5B-47E46B7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Confidence interval of proportion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EEE0-CD49-559B-24EF-77399A25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</a:t>
            </a:r>
            <a:r>
              <a:rPr lang="en-US" b="1" dirty="0"/>
              <a:t>confidence interval (CI)</a:t>
            </a:r>
            <a:r>
              <a:rPr lang="en-US" dirty="0"/>
              <a:t> is a </a:t>
            </a:r>
            <a:r>
              <a:rPr lang="en-US" b="1" dirty="0"/>
              <a:t>range of values</a:t>
            </a:r>
            <a:r>
              <a:rPr lang="en-US" dirty="0"/>
              <a:t> that is likely to contain the </a:t>
            </a:r>
            <a:r>
              <a:rPr lang="en-US" b="1" dirty="0"/>
              <a:t>true population parameter</a:t>
            </a:r>
            <a:r>
              <a:rPr lang="en-US" dirty="0"/>
              <a:t> (such as the mean or proportion) with a certain level of confidence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C8247-AD99-B31F-5FCB-1CFB7A37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8" y="2615184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 flipH="1">
            <a:off x="-3" y="3455468"/>
            <a:ext cx="5900288" cy="20889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The figure shows 25 confidence intervals, each of which derives from an experiment that takes several random samples. Each experiment examines different data because of random sampling.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"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The dashed line shows the population parameter. </a:t>
            </a:r>
            <a:r>
              <a:rPr lang="en" sz="2000" dirty="0"/>
              <a:t>We see that 24 of the 25 resulting confidence intervals contain the population parameter while one does not.</a:t>
            </a:r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 flipH="1">
            <a:off x="-1" y="1055517"/>
            <a:ext cx="12192000" cy="341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Some people tell Pontius that a (1-alpha)% confidence interval means that we are (1-alpha)% </a:t>
            </a:r>
            <a:r>
              <a:rPr lang="en" sz="2000" i="1" dirty="0"/>
              <a:t>confident</a:t>
            </a:r>
            <a:r>
              <a:rPr lang="en" sz="2000" dirty="0"/>
              <a:t> that the interval contains the population parameter. Pontius asks “What is the meaning of </a:t>
            </a:r>
            <a:r>
              <a:rPr lang="en" sz="2000" i="1" dirty="0"/>
              <a:t>confident</a:t>
            </a:r>
            <a:r>
              <a:rPr lang="en" sz="2000" dirty="0"/>
              <a:t>?”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Suppose we repeated an experiment several times and built a 95% confidence interval from each experiment using the expression: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i="1" dirty="0"/>
              <a:t>	point estimate ± Z</a:t>
            </a:r>
            <a:r>
              <a:rPr lang="el-GR" sz="2000" i="1" baseline="-25000" dirty="0"/>
              <a:t>α</a:t>
            </a:r>
            <a:r>
              <a:rPr lang="en-US" sz="2000" i="1" baseline="-25000" dirty="0"/>
              <a:t>/2</a:t>
            </a:r>
            <a:r>
              <a:rPr lang="en" sz="2000" i="1" dirty="0"/>
              <a:t> (Standard Error)</a:t>
            </a:r>
            <a:endParaRPr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Then we expect about 95% of those intervals would contain the population parameter.</a:t>
            </a:r>
            <a:endParaRPr sz="2000"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What does 95% confident mean?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1" name="Google Shape;2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444" y="3272590"/>
            <a:ext cx="5633750" cy="29357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730114" y="6112043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μ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00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0534-704B-4D39-1919-331EF765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98220"/>
            <a:ext cx="11029616" cy="568860"/>
          </a:xfrm>
        </p:spPr>
        <p:txBody>
          <a:bodyPr/>
          <a:lstStyle/>
          <a:p>
            <a:r>
              <a:rPr lang="en-US" dirty="0"/>
              <a:t>Confidence level in confidence </a:t>
            </a:r>
            <a:r>
              <a:rPr lang="en-US" dirty="0" err="1"/>
              <a:t>ineterval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7F79A-429E-77A4-844D-DBD192B9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69" y="2550695"/>
            <a:ext cx="9184187" cy="4162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F396D-313F-46CB-1FD7-20A586429608}"/>
                  </a:ext>
                </a:extLst>
              </p:cNvPr>
              <p:cNvSpPr txBox="1"/>
              <p:nvPr/>
            </p:nvSpPr>
            <p:spPr>
              <a:xfrm>
                <a:off x="1285279" y="1098434"/>
                <a:ext cx="9278812" cy="148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= point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point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correspond to the confidence level selected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F396D-313F-46CB-1FD7-20A58642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79" y="1098434"/>
                <a:ext cx="9278812" cy="1487010"/>
              </a:xfrm>
              <a:prstGeom prst="rect">
                <a:avLst/>
              </a:prstGeom>
              <a:blipFill>
                <a:blip r:embed="rId3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97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hypothesis testing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7958-E0F0-734A-03F6-F26AA604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Null and alternative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24535-728F-DFC6-CF82-8780B2F4D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17320"/>
                <a:ext cx="11029615" cy="3986784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is the default assumption that there is no effect, no difference, or no relationship in the population.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is the statement you want to prove. It suggests that there is a real effect, difference, or relationship in the population.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i="0" u="none" strike="noStrike" baseline="0" dirty="0">
                    <a:latin typeface="TimesTenLTStd-Roman"/>
                  </a:rPr>
                  <a:t>: </a:t>
                </a:r>
                <a:r>
                  <a:rPr lang="pt-BR" sz="1800" b="0" i="1" u="none" strike="noStrike" baseline="0" dirty="0">
                    <a:latin typeface="TimesTenLTStd-Italic"/>
                  </a:rPr>
                  <a:t>p </a:t>
                </a:r>
                <a:r>
                  <a:rPr lang="pt-BR" sz="1800" b="0" i="0" u="none" strike="noStrike" baseline="0" dirty="0">
                    <a:latin typeface="PearsonMATHPRO08"/>
                  </a:rPr>
                  <a:t>= </a:t>
                </a:r>
                <a:r>
                  <a:rPr lang="pt-BR" sz="1800" b="0" i="0" u="none" strike="noStrike" baseline="0" dirty="0">
                    <a:latin typeface="TimesTenLTStd-Roman"/>
                  </a:rPr>
                  <a:t>0.5</a:t>
                </a:r>
              </a:p>
              <a:p>
                <a:pPr marL="0" indent="0" algn="ctr">
                  <a:buNone/>
                </a:pPr>
                <a:r>
                  <a:rPr lang="pt-BR" sz="1800" b="0" i="0" u="none" strike="noStrike" baseline="0" dirty="0">
                    <a:latin typeface="TimesTenLTStd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b="0" i="0" u="none" strike="noStrike" baseline="0" dirty="0">
                    <a:latin typeface="TimesTenLTStd-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24535-728F-DFC6-CF82-8780B2F4D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17320"/>
                <a:ext cx="11029615" cy="3986784"/>
              </a:xfrm>
              <a:blipFill>
                <a:blip r:embed="rId2"/>
                <a:stretch>
                  <a:fillRect l="-221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2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65E8-1035-306B-A978-61EADEA3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E5ED-64E0-8D05-0A61-62B46641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8760"/>
            <a:ext cx="11196279" cy="24597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b="1" dirty="0"/>
              <a:t>p-value approach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TimesTenLTStd-Roman"/>
              </a:rPr>
              <a:t>is the likelihood or probability that a sample will result in a statistic such as the one obtained if the null hypothesis is true.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/>
              <a:t>      If p-value ≤ α, reject the null hypothesis.</a:t>
            </a:r>
          </a:p>
          <a:p>
            <a:pPr marL="324000" lvl="1" indent="0">
              <a:buNone/>
            </a:pPr>
            <a:r>
              <a:rPr lang="en-US" sz="1800" dirty="0"/>
              <a:t>If p-value &gt; α, fail to reject the null hypothesis.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34BCA-5C10-2A76-695C-84AF31CC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8" y="3676852"/>
            <a:ext cx="5624284" cy="31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DED90-8576-DA70-1C18-4D84B33D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962"/>
          <a:stretch/>
        </p:blipFill>
        <p:spPr>
          <a:xfrm>
            <a:off x="1998155" y="1551242"/>
            <a:ext cx="7164133" cy="4943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A705D-E274-EB46-9BE9-78BBF1ACA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11" y="2298573"/>
                <a:ext cx="2792944" cy="6217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is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A705D-E274-EB46-9BE9-78BBF1ACA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11" y="2298573"/>
                <a:ext cx="2792944" cy="621792"/>
              </a:xfrm>
              <a:blipFill>
                <a:blip r:embed="rId3"/>
                <a:stretch>
                  <a:fillRect l="-1965" t="-5882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146A5F0-EB2A-4EC1-AC83-38877374F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283" y="2213229"/>
                <a:ext cx="2792944" cy="62179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Possible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if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146A5F0-EB2A-4EC1-AC83-38877374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83" y="2213229"/>
                <a:ext cx="2792944" cy="621792"/>
              </a:xfrm>
              <a:prstGeom prst="rect">
                <a:avLst/>
              </a:prstGeom>
              <a:blipFill>
                <a:blip r:embed="rId4"/>
                <a:stretch>
                  <a:fillRect l="-1965" t="-5882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5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DBAA-EDED-8F7E-8596-66CB050D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Calculation of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C96AF-AA4A-014D-BAAE-FBFB6E4AE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488" y="1527048"/>
                <a:ext cx="11029615" cy="129844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C96AF-AA4A-014D-BAAE-FBFB6E4AE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488" y="1527048"/>
                <a:ext cx="11029615" cy="12984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21E1C8-87D7-0CB8-B5A1-6054CEE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48" y="2868576"/>
            <a:ext cx="8589944" cy="32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and sample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demo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541E-0D0C-D5CC-9193-D6A74927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Population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6A4C-5DE7-7612-BFB0-F38E5F7E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229514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population parameter</a:t>
            </a:r>
            <a:r>
              <a:rPr lang="en-US" dirty="0"/>
              <a:t> is a fixed, but often unknown, numerical value that describes a characteristic of an entire population.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0F7E08E-33F2-83A1-B1AA-E66F5F797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050163"/>
                  </p:ext>
                </p:extLst>
              </p:nvPr>
            </p:nvGraphicFramePr>
            <p:xfrm>
              <a:off x="1873143" y="2610612"/>
              <a:ext cx="8128000" cy="2609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FORMUALTION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Mean (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Proportion 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Variance (</a:t>
                          </a:r>
                          <a:r>
                            <a:rPr lang="el-GR" dirty="0"/>
                            <a:t>σ²)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0F7E08E-33F2-83A1-B1AA-E66F5F797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050163"/>
                  </p:ext>
                </p:extLst>
              </p:nvPr>
            </p:nvGraphicFramePr>
            <p:xfrm>
              <a:off x="1873143" y="2610612"/>
              <a:ext cx="8128000" cy="2609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FORMUALTION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6199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Mean (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3725" r="-600" b="-275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6031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Proportion 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68687" r="-600" b="-183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64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Variance (</a:t>
                          </a:r>
                          <a:r>
                            <a:rPr lang="el-GR" dirty="0"/>
                            <a:t>σ²)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48598" r="-600" b="-70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B24A9D-BB5E-E4CB-F513-BD3830265E2E}"/>
              </a:ext>
            </a:extLst>
          </p:cNvPr>
          <p:cNvSpPr txBox="1"/>
          <p:nvPr/>
        </p:nvSpPr>
        <p:spPr>
          <a:xfrm>
            <a:off x="822960" y="5586984"/>
            <a:ext cx="1112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complete populations are difficult to collect data on, so we use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statistics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estimates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unknown population parameters of interest</a:t>
            </a:r>
          </a:p>
        </p:txBody>
      </p:sp>
    </p:spTree>
    <p:extLst>
      <p:ext uri="{BB962C8B-B14F-4D97-AF65-F5344CB8AC3E}">
        <p14:creationId xmlns:p14="http://schemas.microsoft.com/office/powerpoint/2010/main" val="39131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5351-4872-9B4A-15E6-4A3F23AB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3B52-12F9-0592-BC4B-A5877E12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8" y="1618488"/>
            <a:ext cx="11029615" cy="8321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is a </a:t>
            </a:r>
            <a:r>
              <a:rPr lang="en-US" b="1" dirty="0"/>
              <a:t>subset of individuals</a:t>
            </a:r>
            <a:r>
              <a:rPr lang="en-US" dirty="0"/>
              <a:t> or </a:t>
            </a:r>
            <a:r>
              <a:rPr lang="en-US" b="1" dirty="0"/>
              <a:t>data points</a:t>
            </a:r>
            <a:r>
              <a:rPr lang="en-US" dirty="0"/>
              <a:t> taken from a </a:t>
            </a:r>
            <a:r>
              <a:rPr lang="en-US" b="1" dirty="0"/>
              <a:t>larger population</a:t>
            </a:r>
            <a:r>
              <a:rPr lang="en-US" dirty="0"/>
              <a:t> to make inferences about the population as a whole.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8030D-62AD-2E55-3267-E0D75B40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65" y="2771908"/>
            <a:ext cx="6560500" cy="3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5575-5096-41E4-829C-AAA88B54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Sample statistics (Point estimates)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EF26-73C4-83D5-5804-DDEAEA37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7320"/>
            <a:ext cx="11029615" cy="1280160"/>
          </a:xfrm>
        </p:spPr>
        <p:txBody>
          <a:bodyPr>
            <a:normAutofit/>
          </a:bodyPr>
          <a:lstStyle/>
          <a:p>
            <a:r>
              <a:rPr lang="en-US" sz="2400" dirty="0"/>
              <a:t>Sample statistics: A value that describes your sample.</a:t>
            </a:r>
          </a:p>
          <a:p>
            <a:r>
              <a:rPr lang="en-US" sz="2400" dirty="0"/>
              <a:t>Point estimates: A single value used to approximate a population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9E27F-5236-2A07-E5BE-3399230BA5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331454"/>
                  </p:ext>
                </p:extLst>
              </p:nvPr>
            </p:nvGraphicFramePr>
            <p:xfrm>
              <a:off x="1928007" y="3546755"/>
              <a:ext cx="8128000" cy="2605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Sample 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Proportion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Variance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9E27F-5236-2A07-E5BE-3399230BA5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331454"/>
                  </p:ext>
                </p:extLst>
              </p:nvPr>
            </p:nvGraphicFramePr>
            <p:xfrm>
              <a:off x="1928007" y="3546755"/>
              <a:ext cx="8128000" cy="2605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621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3107" r="-100600" b="-271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3107" r="-600" b="-2718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604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9697" r="-100600" b="-182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69697" r="-600" b="-182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51887" r="-100600" b="-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51887" r="-600" b="-7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043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3C4-EFBC-926F-D245-CEB3519C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Descriptive versus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CC86-8862-E0CA-6C13-B6F94B94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45336"/>
            <a:ext cx="11029615" cy="1737360"/>
          </a:xfrm>
        </p:spPr>
        <p:txBody>
          <a:bodyPr>
            <a:normAutofit/>
          </a:bodyPr>
          <a:lstStyle/>
          <a:p>
            <a:r>
              <a:rPr lang="en-US" sz="2400" dirty="0"/>
              <a:t>Descriptive statistics describe data.</a:t>
            </a:r>
          </a:p>
          <a:p>
            <a:r>
              <a:rPr lang="en-US" sz="2400" dirty="0"/>
              <a:t>Inferential statistics compute metrics from a sample to make inferences concerning parameters in a population. Inferential statistics is a subset of descriptive statistics.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6221D-BFA9-4987-9350-63CC0DAC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3529584"/>
            <a:ext cx="5267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4706-4C6A-20D2-707E-D5E93376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Descriptive? Or inferential?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7786-A895-BDA9-4BEC-2F552AA9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392" y="1604265"/>
            <a:ext cx="7047276" cy="3043936"/>
          </a:xfrm>
        </p:spPr>
        <p:txBody>
          <a:bodyPr>
            <a:noAutofit/>
          </a:bodyPr>
          <a:lstStyle/>
          <a:p>
            <a:r>
              <a:rPr lang="en-US" sz="2400" dirty="0"/>
              <a:t>Mean</a:t>
            </a:r>
          </a:p>
          <a:p>
            <a:r>
              <a:rPr lang="en-US" sz="2400" dirty="0"/>
              <a:t>Standard Deviation</a:t>
            </a:r>
          </a:p>
          <a:p>
            <a:r>
              <a:rPr lang="en-US" sz="2400" dirty="0"/>
              <a:t>Hypothesis Testing</a:t>
            </a:r>
          </a:p>
          <a:p>
            <a:r>
              <a:rPr lang="en-US" sz="2400" dirty="0"/>
              <a:t>Variance</a:t>
            </a:r>
          </a:p>
          <a:p>
            <a:r>
              <a:rPr lang="en-US" sz="2400" dirty="0"/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01496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B701-84FD-F8CC-DF85-2E164A27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012"/>
          </a:xfrm>
        </p:spPr>
        <p:txBody>
          <a:bodyPr/>
          <a:lstStyle/>
          <a:p>
            <a:r>
              <a:rPr lang="en-US" altLang="zh-CN" dirty="0"/>
              <a:t>Time to think</a:t>
            </a:r>
            <a:r>
              <a:rPr lang="en-US" dirty="0"/>
              <a:t>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BFA-F4A0-172E-E146-8004A0DB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0880"/>
            <a:ext cx="11029615" cy="86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you have collected data from an entire population (a census), do you need to perform inferential statistics?</a:t>
            </a:r>
          </a:p>
        </p:txBody>
      </p:sp>
    </p:spTree>
    <p:extLst>
      <p:ext uri="{BB962C8B-B14F-4D97-AF65-F5344CB8AC3E}">
        <p14:creationId xmlns:p14="http://schemas.microsoft.com/office/powerpoint/2010/main" val="426631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035-CC78-C0D9-C7E5-F7B6E8D3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Error and sampling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DC78-574D-8204-9E09-7729294A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63040"/>
            <a:ext cx="11029615" cy="1088136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NimbusSanL-Regu-Slant_167"/>
              </a:rPr>
              <a:t>Error</a:t>
            </a:r>
            <a:r>
              <a:rPr lang="en-US" sz="1800" b="0" i="0" u="none" strike="noStrike" baseline="0" dirty="0">
                <a:solidFill>
                  <a:srgbClr val="0DA6FF"/>
                </a:solidFill>
                <a:latin typeface="NimbusSanL-Regu-Slant_167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NimbusSanL-Regu"/>
              </a:rPr>
              <a:t>in the estimate = difference between population parameter and sample statistic</a:t>
            </a:r>
            <a:endParaRPr lang="en-US" dirty="0">
              <a:solidFill>
                <a:srgbClr val="23373B"/>
              </a:solidFill>
              <a:latin typeface="NimbusSanL-Regu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-Slant_167"/>
              </a:rPr>
              <a:t>Sampling error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NimbusSanL-Regu"/>
              </a:rPr>
              <a:t>describes how much an estimate will tend to vary from one sample to the next.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37841-BD13-463F-8E8B-26788560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35" y="2954683"/>
            <a:ext cx="5995226" cy="34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2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2064</TotalTime>
  <Words>706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NimbusSanL-Regu</vt:lpstr>
      <vt:lpstr>NimbusSanL-Regu-Slant_167</vt:lpstr>
      <vt:lpstr>PearsonMATHPRO08</vt:lpstr>
      <vt:lpstr>TimesTenLTStd-Italic</vt:lpstr>
      <vt:lpstr>TimesTenLTStd-Roman</vt:lpstr>
      <vt:lpstr>Aptos</vt:lpstr>
      <vt:lpstr>Arial Black</vt:lpstr>
      <vt:lpstr>Calibri</vt:lpstr>
      <vt:lpstr>Cambria Math</vt:lpstr>
      <vt:lpstr>Wingdings 2</vt:lpstr>
      <vt:lpstr>DividendVTI</vt:lpstr>
      <vt:lpstr>1_DividendVTI</vt:lpstr>
      <vt:lpstr>WEEK 02</vt:lpstr>
      <vt:lpstr>2.1.1  population and sample</vt:lpstr>
      <vt:lpstr>Population parameter</vt:lpstr>
      <vt:lpstr>Population &amp; sample</vt:lpstr>
      <vt:lpstr>Sample statistics (Point estimates)</vt:lpstr>
      <vt:lpstr>Descriptive versus Inferential Statistics</vt:lpstr>
      <vt:lpstr>Descriptive? Or inferential? </vt:lpstr>
      <vt:lpstr>Time to think🤔</vt:lpstr>
      <vt:lpstr>Error and sampling error</vt:lpstr>
      <vt:lpstr>Central Limit Theorem according to  OpenIntroStatistics Version4 </vt:lpstr>
      <vt:lpstr>2.1.2 Confidence interval</vt:lpstr>
      <vt:lpstr>Confidence interval of proportion</vt:lpstr>
      <vt:lpstr>What does 95% confident mean?</vt:lpstr>
      <vt:lpstr>Confidence level in confidence ineterval</vt:lpstr>
      <vt:lpstr>2.1.2 hypothesis testing</vt:lpstr>
      <vt:lpstr>Null and alternative hypothesis</vt:lpstr>
      <vt:lpstr>P-value</vt:lpstr>
      <vt:lpstr>PowerPoint Presentation</vt:lpstr>
      <vt:lpstr>Calculation of p-value</vt:lpstr>
      <vt:lpstr>WEEK 02  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10</cp:revision>
  <dcterms:created xsi:type="dcterms:W3CDTF">2024-12-11T19:51:45Z</dcterms:created>
  <dcterms:modified xsi:type="dcterms:W3CDTF">2025-01-21T22:24:29Z</dcterms:modified>
</cp:coreProperties>
</file>