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Lst>
  <p:notesMasterIdLst>
    <p:notesMasterId r:id="rId38"/>
  </p:notesMasterIdLst>
  <p:sldIdLst>
    <p:sldId id="256" r:id="rId3"/>
    <p:sldId id="323" r:id="rId4"/>
    <p:sldId id="859" r:id="rId5"/>
    <p:sldId id="860" r:id="rId6"/>
    <p:sldId id="890" r:id="rId7"/>
    <p:sldId id="861" r:id="rId8"/>
    <p:sldId id="863" r:id="rId9"/>
    <p:sldId id="864" r:id="rId10"/>
    <p:sldId id="866" r:id="rId11"/>
    <p:sldId id="862" r:id="rId12"/>
    <p:sldId id="865" r:id="rId13"/>
    <p:sldId id="867" r:id="rId14"/>
    <p:sldId id="868" r:id="rId15"/>
    <p:sldId id="849" r:id="rId16"/>
    <p:sldId id="869" r:id="rId17"/>
    <p:sldId id="870" r:id="rId18"/>
    <p:sldId id="871" r:id="rId19"/>
    <p:sldId id="872" r:id="rId20"/>
    <p:sldId id="873" r:id="rId21"/>
    <p:sldId id="887" r:id="rId22"/>
    <p:sldId id="886" r:id="rId23"/>
    <p:sldId id="889" r:id="rId24"/>
    <p:sldId id="882" r:id="rId25"/>
    <p:sldId id="883" r:id="rId26"/>
    <p:sldId id="891" r:id="rId27"/>
    <p:sldId id="875" r:id="rId28"/>
    <p:sldId id="876" r:id="rId29"/>
    <p:sldId id="877" r:id="rId30"/>
    <p:sldId id="878" r:id="rId31"/>
    <p:sldId id="853" r:id="rId32"/>
    <p:sldId id="879" r:id="rId33"/>
    <p:sldId id="880" r:id="rId34"/>
    <p:sldId id="885" r:id="rId35"/>
    <p:sldId id="888" r:id="rId36"/>
    <p:sldId id="26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6F2DA-24C0-4B85-B3DC-FA6F4BB684E2}"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B42E0-62EF-42B0-8031-05992D750B6D}" type="slidenum">
              <a:rPr lang="en-US" smtClean="0"/>
              <a:t>‹#›</a:t>
            </a:fld>
            <a:endParaRPr lang="en-US"/>
          </a:p>
        </p:txBody>
      </p:sp>
    </p:spTree>
    <p:extLst>
      <p:ext uri="{BB962C8B-B14F-4D97-AF65-F5344CB8AC3E}">
        <p14:creationId xmlns:p14="http://schemas.microsoft.com/office/powerpoint/2010/main" val="193274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1/27/2025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1/27/2025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1/27/2025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40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1/27/2025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645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1/27/2025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7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55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35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92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22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1/27/2025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13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1/27/2025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8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1/27/2025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31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7965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4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1/27/2025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BFFD690-9426-415D-8B65-26881E07B2D4}" type="datetime1">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4C4989A-474C-40DE-95B9-011C28B71673}" type="datetime1">
              <a:rPr lang="en-US" smtClean="0"/>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1/27/2025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1/27/2025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1/27/2025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01833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0.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837126" y="1419226"/>
            <a:ext cx="4320227" cy="2009774"/>
          </a:xfrm>
        </p:spPr>
        <p:txBody>
          <a:bodyPr>
            <a:normAutofit/>
          </a:bodyPr>
          <a:lstStyle/>
          <a:p>
            <a:r>
              <a:rPr lang="en-US" sz="4000" dirty="0">
                <a:solidFill>
                  <a:srgbClr val="FFFFFF"/>
                </a:solidFill>
              </a:rPr>
              <a:t>WEEK 03</a:t>
            </a:r>
          </a:p>
        </p:txBody>
      </p:sp>
      <p:sp>
        <p:nvSpPr>
          <p:cNvPr id="3" name="Subtitle 2">
            <a:extLst>
              <a:ext uri="{FF2B5EF4-FFF2-40B4-BE49-F238E27FC236}">
                <a16:creationId xmlns:a16="http://schemas.microsoft.com/office/drawing/2014/main" id="{78D6AEC8-AD7D-2F2A-F638-325ACB8C9D6F}"/>
              </a:ext>
            </a:extLst>
          </p:cNvPr>
          <p:cNvSpPr>
            <a:spLocks noGrp="1"/>
          </p:cNvSpPr>
          <p:nvPr>
            <p:ph type="subTitle" idx="1"/>
          </p:nvPr>
        </p:nvSpPr>
        <p:spPr>
          <a:xfrm>
            <a:off x="837126" y="3979333"/>
            <a:ext cx="4320228" cy="2277470"/>
          </a:xfrm>
        </p:spPr>
        <p:txBody>
          <a:bodyPr>
            <a:noAutofit/>
          </a:bodyPr>
          <a:lstStyle/>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Instructor: Yanan Wu</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TA: Khadija Nisar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Spring 2025</a:t>
            </a:r>
          </a:p>
          <a:p>
            <a:endPar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95E3-6B00-7DFB-8B2D-6B3A7092B34C}"/>
              </a:ext>
            </a:extLst>
          </p:cNvPr>
          <p:cNvSpPr>
            <a:spLocks noGrp="1"/>
          </p:cNvSpPr>
          <p:nvPr>
            <p:ph type="title"/>
          </p:nvPr>
        </p:nvSpPr>
        <p:spPr>
          <a:xfrm>
            <a:off x="581192" y="702156"/>
            <a:ext cx="11029616" cy="550572"/>
          </a:xfrm>
        </p:spPr>
        <p:txBody>
          <a:bodyPr/>
          <a:lstStyle/>
          <a:p>
            <a:r>
              <a:rPr lang="en-US" dirty="0"/>
              <a:t>Shape of distribution: outlier</a:t>
            </a:r>
          </a:p>
        </p:txBody>
      </p:sp>
      <p:sp>
        <p:nvSpPr>
          <p:cNvPr id="3" name="Content Placeholder 2">
            <a:extLst>
              <a:ext uri="{FF2B5EF4-FFF2-40B4-BE49-F238E27FC236}">
                <a16:creationId xmlns:a16="http://schemas.microsoft.com/office/drawing/2014/main" id="{8781A532-7B6F-34DB-5702-2DCAF6CC5C26}"/>
              </a:ext>
            </a:extLst>
          </p:cNvPr>
          <p:cNvSpPr>
            <a:spLocks noGrp="1"/>
          </p:cNvSpPr>
          <p:nvPr>
            <p:ph idx="1"/>
          </p:nvPr>
        </p:nvSpPr>
        <p:spPr>
          <a:xfrm>
            <a:off x="581191" y="1344168"/>
            <a:ext cx="11029615" cy="1014984"/>
          </a:xfrm>
        </p:spPr>
        <p:txBody>
          <a:bodyPr/>
          <a:lstStyle/>
          <a:p>
            <a:r>
              <a:rPr lang="en-US" dirty="0"/>
              <a:t>What does the distribution of variable tell us?</a:t>
            </a:r>
          </a:p>
          <a:p>
            <a:pPr lvl="1"/>
            <a:r>
              <a:rPr lang="en-US" dirty="0"/>
              <a:t>Detect outliers or unusual observations compared to the rest of the sample</a:t>
            </a:r>
          </a:p>
        </p:txBody>
      </p:sp>
      <p:pic>
        <p:nvPicPr>
          <p:cNvPr id="15" name="Picture 14">
            <a:extLst>
              <a:ext uri="{FF2B5EF4-FFF2-40B4-BE49-F238E27FC236}">
                <a16:creationId xmlns:a16="http://schemas.microsoft.com/office/drawing/2014/main" id="{435F3689-F475-A0B5-93F5-F88B54A8C4C9}"/>
              </a:ext>
            </a:extLst>
          </p:cNvPr>
          <p:cNvPicPr>
            <a:picLocks noChangeAspect="1"/>
          </p:cNvPicPr>
          <p:nvPr/>
        </p:nvPicPr>
        <p:blipFill>
          <a:blip r:embed="rId2"/>
          <a:stretch>
            <a:fillRect/>
          </a:stretch>
        </p:blipFill>
        <p:spPr>
          <a:xfrm>
            <a:off x="2271522" y="2396572"/>
            <a:ext cx="7119366" cy="4204553"/>
          </a:xfrm>
          <a:prstGeom prst="rect">
            <a:avLst/>
          </a:prstGeom>
        </p:spPr>
      </p:pic>
    </p:spTree>
    <p:extLst>
      <p:ext uri="{BB962C8B-B14F-4D97-AF65-F5344CB8AC3E}">
        <p14:creationId xmlns:p14="http://schemas.microsoft.com/office/powerpoint/2010/main" val="198738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236-4645-FB62-CECE-056B8820B84B}"/>
              </a:ext>
            </a:extLst>
          </p:cNvPr>
          <p:cNvSpPr>
            <a:spLocks noGrp="1"/>
          </p:cNvSpPr>
          <p:nvPr>
            <p:ph type="title"/>
          </p:nvPr>
        </p:nvSpPr>
        <p:spPr>
          <a:xfrm>
            <a:off x="581190" y="583284"/>
            <a:ext cx="11029616" cy="605436"/>
          </a:xfrm>
        </p:spPr>
        <p:txBody>
          <a:bodyPr/>
          <a:lstStyle/>
          <a:p>
            <a:r>
              <a:rPr lang="en-US" dirty="0"/>
              <a:t>SIDE-BY-SIDE HISTOGRAM</a:t>
            </a:r>
          </a:p>
        </p:txBody>
      </p:sp>
      <p:sp>
        <p:nvSpPr>
          <p:cNvPr id="3" name="Content Placeholder 2">
            <a:extLst>
              <a:ext uri="{FF2B5EF4-FFF2-40B4-BE49-F238E27FC236}">
                <a16:creationId xmlns:a16="http://schemas.microsoft.com/office/drawing/2014/main" id="{04A586D8-056A-0A4D-B0E7-FF2FDA68FEFC}"/>
              </a:ext>
            </a:extLst>
          </p:cNvPr>
          <p:cNvSpPr>
            <a:spLocks noGrp="1"/>
          </p:cNvSpPr>
          <p:nvPr>
            <p:ph idx="1"/>
          </p:nvPr>
        </p:nvSpPr>
        <p:spPr>
          <a:xfrm>
            <a:off x="581191" y="1188720"/>
            <a:ext cx="11029615" cy="896112"/>
          </a:xfrm>
        </p:spPr>
        <p:txBody>
          <a:bodyPr>
            <a:normAutofit/>
          </a:bodyPr>
          <a:lstStyle/>
          <a:p>
            <a:r>
              <a:rPr lang="en-US" dirty="0"/>
              <a:t>A </a:t>
            </a:r>
            <a:r>
              <a:rPr lang="en-US" b="1" dirty="0"/>
              <a:t>side-by-side graph</a:t>
            </a:r>
            <a:r>
              <a:rPr lang="en-US" dirty="0"/>
              <a:t> is a comparative visualization technique used to display </a:t>
            </a:r>
            <a:r>
              <a:rPr lang="en-US" b="1" dirty="0"/>
              <a:t>two related data sets</a:t>
            </a:r>
            <a:r>
              <a:rPr lang="en-US" dirty="0"/>
              <a:t> next to each other, making it easier to </a:t>
            </a:r>
            <a:r>
              <a:rPr lang="en-US" b="1" dirty="0"/>
              <a:t>compare values across different categories or groups</a:t>
            </a:r>
            <a:endParaRPr lang="en-US" dirty="0"/>
          </a:p>
        </p:txBody>
      </p:sp>
      <p:pic>
        <p:nvPicPr>
          <p:cNvPr id="5" name="Picture 4">
            <a:extLst>
              <a:ext uri="{FF2B5EF4-FFF2-40B4-BE49-F238E27FC236}">
                <a16:creationId xmlns:a16="http://schemas.microsoft.com/office/drawing/2014/main" id="{D7A765A1-2C99-6E17-F61E-D05811F77ED3}"/>
              </a:ext>
            </a:extLst>
          </p:cNvPr>
          <p:cNvPicPr>
            <a:picLocks noChangeAspect="1"/>
          </p:cNvPicPr>
          <p:nvPr/>
        </p:nvPicPr>
        <p:blipFill>
          <a:blip r:embed="rId2"/>
          <a:stretch>
            <a:fillRect/>
          </a:stretch>
        </p:blipFill>
        <p:spPr>
          <a:xfrm>
            <a:off x="2656494" y="2165684"/>
            <a:ext cx="7591280" cy="4692316"/>
          </a:xfrm>
          <a:prstGeom prst="rect">
            <a:avLst/>
          </a:prstGeom>
        </p:spPr>
      </p:pic>
    </p:spTree>
    <p:extLst>
      <p:ext uri="{BB962C8B-B14F-4D97-AF65-F5344CB8AC3E}">
        <p14:creationId xmlns:p14="http://schemas.microsoft.com/office/powerpoint/2010/main" val="347128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AB8F-70C9-126B-CA7F-7EEB09D7A1FA}"/>
              </a:ext>
            </a:extLst>
          </p:cNvPr>
          <p:cNvSpPr>
            <a:spLocks noGrp="1"/>
          </p:cNvSpPr>
          <p:nvPr>
            <p:ph type="title"/>
          </p:nvPr>
        </p:nvSpPr>
        <p:spPr>
          <a:xfrm>
            <a:off x="581192" y="702156"/>
            <a:ext cx="11029616" cy="532284"/>
          </a:xfrm>
        </p:spPr>
        <p:txBody>
          <a:bodyPr/>
          <a:lstStyle/>
          <a:p>
            <a:r>
              <a:rPr lang="en-US" dirty="0"/>
              <a:t>Spatial data</a:t>
            </a:r>
          </a:p>
        </p:txBody>
      </p:sp>
      <p:sp>
        <p:nvSpPr>
          <p:cNvPr id="3" name="Content Placeholder 2">
            <a:extLst>
              <a:ext uri="{FF2B5EF4-FFF2-40B4-BE49-F238E27FC236}">
                <a16:creationId xmlns:a16="http://schemas.microsoft.com/office/drawing/2014/main" id="{29EE9FA4-EE2F-D312-94AA-CF518BF9E447}"/>
              </a:ext>
            </a:extLst>
          </p:cNvPr>
          <p:cNvSpPr>
            <a:spLocks noGrp="1"/>
          </p:cNvSpPr>
          <p:nvPr>
            <p:ph idx="1"/>
          </p:nvPr>
        </p:nvSpPr>
        <p:spPr>
          <a:xfrm>
            <a:off x="581191" y="1371601"/>
            <a:ext cx="11029615" cy="532284"/>
          </a:xfrm>
        </p:spPr>
        <p:txBody>
          <a:bodyPr/>
          <a:lstStyle/>
          <a:p>
            <a:r>
              <a:rPr lang="en-US" dirty="0"/>
              <a:t>Gradient continuous map theme</a:t>
            </a:r>
          </a:p>
        </p:txBody>
      </p:sp>
      <p:pic>
        <p:nvPicPr>
          <p:cNvPr id="5" name="Picture 4">
            <a:extLst>
              <a:ext uri="{FF2B5EF4-FFF2-40B4-BE49-F238E27FC236}">
                <a16:creationId xmlns:a16="http://schemas.microsoft.com/office/drawing/2014/main" id="{24CA931F-7A02-64FE-6E7D-472E9E0FA78D}"/>
              </a:ext>
            </a:extLst>
          </p:cNvPr>
          <p:cNvPicPr>
            <a:picLocks noChangeAspect="1"/>
          </p:cNvPicPr>
          <p:nvPr/>
        </p:nvPicPr>
        <p:blipFill>
          <a:blip r:embed="rId2"/>
          <a:stretch>
            <a:fillRect/>
          </a:stretch>
        </p:blipFill>
        <p:spPr>
          <a:xfrm>
            <a:off x="2449620" y="1903885"/>
            <a:ext cx="7618406" cy="4848137"/>
          </a:xfrm>
          <a:prstGeom prst="rect">
            <a:avLst/>
          </a:prstGeom>
        </p:spPr>
      </p:pic>
    </p:spTree>
    <p:extLst>
      <p:ext uri="{BB962C8B-B14F-4D97-AF65-F5344CB8AC3E}">
        <p14:creationId xmlns:p14="http://schemas.microsoft.com/office/powerpoint/2010/main" val="97844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0566-EFB6-4F9C-3F3B-E228F34DEFAE}"/>
              </a:ext>
            </a:extLst>
          </p:cNvPr>
          <p:cNvSpPr>
            <a:spLocks noGrp="1"/>
          </p:cNvSpPr>
          <p:nvPr>
            <p:ph type="title"/>
          </p:nvPr>
        </p:nvSpPr>
        <p:spPr>
          <a:xfrm>
            <a:off x="581193" y="546708"/>
            <a:ext cx="11029616" cy="578004"/>
          </a:xfrm>
        </p:spPr>
        <p:txBody>
          <a:bodyPr/>
          <a:lstStyle/>
          <a:p>
            <a:r>
              <a:rPr lang="en-US" dirty="0"/>
              <a:t>Spatial data</a:t>
            </a:r>
          </a:p>
        </p:txBody>
      </p:sp>
      <p:sp>
        <p:nvSpPr>
          <p:cNvPr id="3" name="Content Placeholder 2">
            <a:extLst>
              <a:ext uri="{FF2B5EF4-FFF2-40B4-BE49-F238E27FC236}">
                <a16:creationId xmlns:a16="http://schemas.microsoft.com/office/drawing/2014/main" id="{ED8AB613-3AEC-1747-76D6-5B89A1AB107A}"/>
              </a:ext>
            </a:extLst>
          </p:cNvPr>
          <p:cNvSpPr>
            <a:spLocks noGrp="1"/>
          </p:cNvSpPr>
          <p:nvPr>
            <p:ph idx="1"/>
          </p:nvPr>
        </p:nvSpPr>
        <p:spPr>
          <a:xfrm>
            <a:off x="581193" y="1280160"/>
            <a:ext cx="11029615" cy="578004"/>
          </a:xfrm>
        </p:spPr>
        <p:txBody>
          <a:bodyPr/>
          <a:lstStyle/>
          <a:p>
            <a:r>
              <a:rPr lang="en-US" dirty="0"/>
              <a:t>Categorical map theme</a:t>
            </a:r>
          </a:p>
        </p:txBody>
      </p:sp>
      <p:pic>
        <p:nvPicPr>
          <p:cNvPr id="5" name="Picture 4">
            <a:extLst>
              <a:ext uri="{FF2B5EF4-FFF2-40B4-BE49-F238E27FC236}">
                <a16:creationId xmlns:a16="http://schemas.microsoft.com/office/drawing/2014/main" id="{9849C658-7F07-9E92-20B9-FC2FFE8C92AE}"/>
              </a:ext>
            </a:extLst>
          </p:cNvPr>
          <p:cNvPicPr>
            <a:picLocks noChangeAspect="1"/>
          </p:cNvPicPr>
          <p:nvPr/>
        </p:nvPicPr>
        <p:blipFill>
          <a:blip r:embed="rId2"/>
          <a:stretch>
            <a:fillRect/>
          </a:stretch>
        </p:blipFill>
        <p:spPr>
          <a:xfrm>
            <a:off x="4911491" y="836584"/>
            <a:ext cx="5926555" cy="5474708"/>
          </a:xfrm>
          <a:prstGeom prst="rect">
            <a:avLst/>
          </a:prstGeom>
        </p:spPr>
      </p:pic>
    </p:spTree>
    <p:extLst>
      <p:ext uri="{BB962C8B-B14F-4D97-AF65-F5344CB8AC3E}">
        <p14:creationId xmlns:p14="http://schemas.microsoft.com/office/powerpoint/2010/main" val="155517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5CF61-D8B2-213D-60A5-F6C5125D2AE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112547E-198B-9E05-0675-1FBFFDF26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6C02608-FE1F-FD6B-9F6F-B4C30768B4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12E9E75F-1C63-096E-7E14-9BE2D342A1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183AF455-7B4F-55F8-D6B1-2B568C88E8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A0756C1F-C446-CA3F-DAE7-152750B514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220888DF-7DB4-1AEF-E4AF-3927999299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F390241-4877-3308-BA74-05531D4D25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338F3B3-23E6-0472-6772-EE953D6D53EC}"/>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univariate variable distributions</a:t>
            </a:r>
          </a:p>
        </p:txBody>
      </p:sp>
      <p:sp>
        <p:nvSpPr>
          <p:cNvPr id="50" name="Rectangle 49">
            <a:extLst>
              <a:ext uri="{FF2B5EF4-FFF2-40B4-BE49-F238E27FC236}">
                <a16:creationId xmlns:a16="http://schemas.microsoft.com/office/drawing/2014/main" id="{0D6AF533-F0C8-5AC9-93C3-6606EF7122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04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D790-C068-F6D0-E6DC-BB410E051CC5}"/>
              </a:ext>
            </a:extLst>
          </p:cNvPr>
          <p:cNvSpPr>
            <a:spLocks noGrp="1"/>
          </p:cNvSpPr>
          <p:nvPr>
            <p:ph type="title"/>
          </p:nvPr>
        </p:nvSpPr>
        <p:spPr>
          <a:xfrm>
            <a:off x="581192" y="702156"/>
            <a:ext cx="11029616" cy="532284"/>
          </a:xfrm>
        </p:spPr>
        <p:txBody>
          <a:bodyPr/>
          <a:lstStyle/>
          <a:p>
            <a:r>
              <a:rPr lang="en-US" dirty="0"/>
              <a:t>Data description</a:t>
            </a:r>
          </a:p>
        </p:txBody>
      </p:sp>
      <p:sp>
        <p:nvSpPr>
          <p:cNvPr id="3" name="Content Placeholder 2">
            <a:extLst>
              <a:ext uri="{FF2B5EF4-FFF2-40B4-BE49-F238E27FC236}">
                <a16:creationId xmlns:a16="http://schemas.microsoft.com/office/drawing/2014/main" id="{E87C3F84-867C-ADFB-9FB1-0AE3518F5760}"/>
              </a:ext>
            </a:extLst>
          </p:cNvPr>
          <p:cNvSpPr>
            <a:spLocks noGrp="1"/>
          </p:cNvSpPr>
          <p:nvPr>
            <p:ph idx="1"/>
          </p:nvPr>
        </p:nvSpPr>
        <p:spPr>
          <a:xfrm>
            <a:off x="581193" y="1655064"/>
            <a:ext cx="11029615" cy="3875298"/>
          </a:xfrm>
        </p:spPr>
        <p:txBody>
          <a:bodyPr>
            <a:normAutofit/>
          </a:bodyPr>
          <a:lstStyle/>
          <a:p>
            <a:r>
              <a:rPr lang="en-US" dirty="0"/>
              <a:t>Describing the distributions of a variable is a very import steps of any data analysis. </a:t>
            </a:r>
          </a:p>
          <a:p>
            <a:r>
              <a:rPr lang="en-US" dirty="0"/>
              <a:t>The distribution or shape of a univariate distribution can have substantial impact on the outcome of statistical analysis. </a:t>
            </a:r>
          </a:p>
          <a:p>
            <a:r>
              <a:rPr lang="en-US" dirty="0"/>
              <a:t>For example, skewness data may influence the outcome of statistical analysis and parameter estimations. </a:t>
            </a:r>
          </a:p>
          <a:p>
            <a:r>
              <a:rPr lang="en-US" dirty="0"/>
              <a:t>Most methods assume the variables are symmetric and normally distributed. </a:t>
            </a:r>
          </a:p>
          <a:p>
            <a:r>
              <a:rPr lang="en-US" dirty="0"/>
              <a:t>Why do normal distribution matter?</a:t>
            </a:r>
          </a:p>
          <a:p>
            <a:pPr lvl="1">
              <a:buFont typeface="Wingdings" panose="05000000000000000000" pitchFamily="2" charset="2"/>
              <a:buChar char="Ø"/>
            </a:pPr>
            <a:r>
              <a:rPr lang="en-US" dirty="0"/>
              <a:t>Parameter estimation: Most parametric models estimate parameters (mean, variance) based on the assumption that the data follows a normal distribution.</a:t>
            </a:r>
          </a:p>
          <a:p>
            <a:pPr lvl="1">
              <a:buFont typeface="Wingdings" panose="05000000000000000000" pitchFamily="2" charset="2"/>
              <a:buChar char="Ø"/>
            </a:pPr>
            <a:r>
              <a:rPr lang="en-US" dirty="0"/>
              <a:t>Hypothesis testing: Tests like t-tests and ANOVA require normal distribution to calculate valid p-values.</a:t>
            </a:r>
          </a:p>
          <a:p>
            <a:pPr lvl="1">
              <a:buFont typeface="Wingdings" panose="05000000000000000000" pitchFamily="2" charset="2"/>
              <a:buChar char="Ø"/>
            </a:pPr>
            <a:r>
              <a:rPr lang="en-US" dirty="0"/>
              <a:t>Inference: For methods like linear regression, normally distributed residuals are important for making accurate predictions.</a:t>
            </a:r>
          </a:p>
        </p:txBody>
      </p:sp>
    </p:spTree>
    <p:extLst>
      <p:ext uri="{BB962C8B-B14F-4D97-AF65-F5344CB8AC3E}">
        <p14:creationId xmlns:p14="http://schemas.microsoft.com/office/powerpoint/2010/main" val="2642976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271B-465F-DF0C-D0D3-381410A109F1}"/>
              </a:ext>
            </a:extLst>
          </p:cNvPr>
          <p:cNvSpPr>
            <a:spLocks noGrp="1"/>
          </p:cNvSpPr>
          <p:nvPr>
            <p:ph type="title"/>
          </p:nvPr>
        </p:nvSpPr>
        <p:spPr>
          <a:xfrm>
            <a:off x="581193" y="619860"/>
            <a:ext cx="11029616" cy="541428"/>
          </a:xfrm>
        </p:spPr>
        <p:txBody>
          <a:bodyPr/>
          <a:lstStyle/>
          <a:p>
            <a:r>
              <a:rPr lang="en-US" dirty="0"/>
              <a:t>normality</a:t>
            </a:r>
          </a:p>
        </p:txBody>
      </p:sp>
      <p:sp>
        <p:nvSpPr>
          <p:cNvPr id="3" name="Content Placeholder 2">
            <a:extLst>
              <a:ext uri="{FF2B5EF4-FFF2-40B4-BE49-F238E27FC236}">
                <a16:creationId xmlns:a16="http://schemas.microsoft.com/office/drawing/2014/main" id="{765A1464-7859-0D93-6826-52432B72F371}"/>
              </a:ext>
            </a:extLst>
          </p:cNvPr>
          <p:cNvSpPr>
            <a:spLocks noGrp="1"/>
          </p:cNvSpPr>
          <p:nvPr>
            <p:ph idx="1"/>
          </p:nvPr>
        </p:nvSpPr>
        <p:spPr>
          <a:xfrm>
            <a:off x="581193" y="1344168"/>
            <a:ext cx="11029615" cy="2560320"/>
          </a:xfrm>
        </p:spPr>
        <p:txBody>
          <a:bodyPr>
            <a:normAutofit/>
          </a:bodyPr>
          <a:lstStyle/>
          <a:p>
            <a:r>
              <a:rPr lang="en-US" dirty="0"/>
              <a:t>The normal distribution is a bell-shaped curve that represents a continuous probability distribution with the highest density of observations clustered around the mean. </a:t>
            </a:r>
          </a:p>
          <a:p>
            <a:r>
              <a:rPr lang="en-US" dirty="0"/>
              <a:t>As you move farther from the mean in either direction, the frequency of observations gradually decreases, resulting in symmetry about the center. </a:t>
            </a:r>
          </a:p>
          <a:p>
            <a:r>
              <a:rPr lang="en-US" dirty="0"/>
              <a:t>The distribution is fully characterized by two parameters: the mean (μ), which determines the central location of the curve, and the standard deviation (σ), which controls the spread or dispersion of the data.</a:t>
            </a:r>
          </a:p>
        </p:txBody>
      </p:sp>
    </p:spTree>
    <p:extLst>
      <p:ext uri="{BB962C8B-B14F-4D97-AF65-F5344CB8AC3E}">
        <p14:creationId xmlns:p14="http://schemas.microsoft.com/office/powerpoint/2010/main" val="3380085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0D5B9-CABF-7E21-0319-7F4CA0F6F5C7}"/>
              </a:ext>
            </a:extLst>
          </p:cNvPr>
          <p:cNvSpPr>
            <a:spLocks noGrp="1"/>
          </p:cNvSpPr>
          <p:nvPr>
            <p:ph idx="1"/>
          </p:nvPr>
        </p:nvSpPr>
        <p:spPr>
          <a:xfrm>
            <a:off x="436813" y="954826"/>
            <a:ext cx="11029615" cy="1248878"/>
          </a:xfrm>
        </p:spPr>
        <p:txBody>
          <a:bodyPr>
            <a:normAutofit/>
          </a:bodyPr>
          <a:lstStyle/>
          <a:p>
            <a:r>
              <a:rPr lang="en-US" dirty="0"/>
              <a:t>Which graph shows curves with the same mean but different standard deviations?</a:t>
            </a:r>
          </a:p>
          <a:p>
            <a:r>
              <a:rPr lang="en-US" dirty="0"/>
              <a:t>Which graph shows curves with the same standard deviation but different means? 🤔</a:t>
            </a:r>
          </a:p>
        </p:txBody>
      </p:sp>
      <p:pic>
        <p:nvPicPr>
          <p:cNvPr id="5" name="Picture 4">
            <a:extLst>
              <a:ext uri="{FF2B5EF4-FFF2-40B4-BE49-F238E27FC236}">
                <a16:creationId xmlns:a16="http://schemas.microsoft.com/office/drawing/2014/main" id="{E50ABFB0-D2CF-33B7-54A6-115048BCA82F}"/>
              </a:ext>
            </a:extLst>
          </p:cNvPr>
          <p:cNvPicPr>
            <a:picLocks noChangeAspect="1"/>
          </p:cNvPicPr>
          <p:nvPr/>
        </p:nvPicPr>
        <p:blipFill>
          <a:blip r:embed="rId2"/>
          <a:stretch>
            <a:fillRect/>
          </a:stretch>
        </p:blipFill>
        <p:spPr>
          <a:xfrm>
            <a:off x="253365" y="2660904"/>
            <a:ext cx="5916429" cy="4143375"/>
          </a:xfrm>
          <a:prstGeom prst="rect">
            <a:avLst/>
          </a:prstGeom>
        </p:spPr>
      </p:pic>
      <p:pic>
        <p:nvPicPr>
          <p:cNvPr id="7" name="Picture 6">
            <a:extLst>
              <a:ext uri="{FF2B5EF4-FFF2-40B4-BE49-F238E27FC236}">
                <a16:creationId xmlns:a16="http://schemas.microsoft.com/office/drawing/2014/main" id="{76317797-6A91-4105-9C4E-697C08A7A82E}"/>
              </a:ext>
            </a:extLst>
          </p:cNvPr>
          <p:cNvPicPr>
            <a:picLocks noChangeAspect="1"/>
          </p:cNvPicPr>
          <p:nvPr/>
        </p:nvPicPr>
        <p:blipFill>
          <a:blip r:embed="rId3"/>
          <a:stretch>
            <a:fillRect/>
          </a:stretch>
        </p:blipFill>
        <p:spPr>
          <a:xfrm>
            <a:off x="6169794" y="2634435"/>
            <a:ext cx="5994384" cy="4133850"/>
          </a:xfrm>
          <a:prstGeom prst="rect">
            <a:avLst/>
          </a:prstGeom>
        </p:spPr>
      </p:pic>
    </p:spTree>
    <p:extLst>
      <p:ext uri="{BB962C8B-B14F-4D97-AF65-F5344CB8AC3E}">
        <p14:creationId xmlns:p14="http://schemas.microsoft.com/office/powerpoint/2010/main" val="2133335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2846-91E1-0A59-526F-2F4C63BD8359}"/>
              </a:ext>
            </a:extLst>
          </p:cNvPr>
          <p:cNvSpPr>
            <a:spLocks noGrp="1"/>
          </p:cNvSpPr>
          <p:nvPr>
            <p:ph type="title"/>
          </p:nvPr>
        </p:nvSpPr>
        <p:spPr>
          <a:xfrm>
            <a:off x="581192" y="594360"/>
            <a:ext cx="11029616" cy="614580"/>
          </a:xfrm>
        </p:spPr>
        <p:txBody>
          <a:bodyPr/>
          <a:lstStyle/>
          <a:p>
            <a:r>
              <a:rPr lang="en-US" dirty="0"/>
              <a:t>Non-normality</a:t>
            </a:r>
          </a:p>
        </p:txBody>
      </p:sp>
      <p:sp>
        <p:nvSpPr>
          <p:cNvPr id="3" name="Content Placeholder 2">
            <a:extLst>
              <a:ext uri="{FF2B5EF4-FFF2-40B4-BE49-F238E27FC236}">
                <a16:creationId xmlns:a16="http://schemas.microsoft.com/office/drawing/2014/main" id="{EE633F20-D957-8FEE-E8F2-425D7ECFD7C4}"/>
              </a:ext>
            </a:extLst>
          </p:cNvPr>
          <p:cNvSpPr>
            <a:spLocks noGrp="1"/>
          </p:cNvSpPr>
          <p:nvPr>
            <p:ph idx="1"/>
          </p:nvPr>
        </p:nvSpPr>
        <p:spPr>
          <a:xfrm>
            <a:off x="581192" y="1447165"/>
            <a:ext cx="11029615" cy="1552067"/>
          </a:xfrm>
        </p:spPr>
        <p:txBody>
          <a:bodyPr>
            <a:normAutofit fontScale="92500" lnSpcReduction="10000"/>
          </a:bodyPr>
          <a:lstStyle/>
          <a:p>
            <a:r>
              <a:rPr lang="en-US" dirty="0"/>
              <a:t>The concept of the </a:t>
            </a:r>
            <a:r>
              <a:rPr lang="en-US" b="1" dirty="0"/>
              <a:t>mean</a:t>
            </a:r>
            <a:r>
              <a:rPr lang="en-US" dirty="0"/>
              <a:t> as a measure of </a:t>
            </a:r>
            <a:r>
              <a:rPr lang="en-US" b="1" dirty="0"/>
              <a:t>central tendency</a:t>
            </a:r>
            <a:r>
              <a:rPr lang="en-US" dirty="0"/>
              <a:t> becomes </a:t>
            </a:r>
            <a:r>
              <a:rPr lang="en-US" b="1" dirty="0"/>
              <a:t>less reliable</a:t>
            </a:r>
            <a:r>
              <a:rPr lang="en-US" dirty="0"/>
              <a:t> due to the disproportionate influence of </a:t>
            </a:r>
            <a:r>
              <a:rPr lang="en-US" b="1" dirty="0"/>
              <a:t>extreme values</a:t>
            </a:r>
            <a:r>
              <a:rPr lang="en-US" dirty="0"/>
              <a:t> (outliers)d distribution</a:t>
            </a:r>
          </a:p>
          <a:p>
            <a:endParaRPr lang="en-US" dirty="0"/>
          </a:p>
          <a:p>
            <a:r>
              <a:rPr lang="en-US" dirty="0"/>
              <a:t>Consequently, the </a:t>
            </a:r>
            <a:r>
              <a:rPr lang="en-US" b="1" dirty="0"/>
              <a:t>median</a:t>
            </a:r>
            <a:r>
              <a:rPr lang="en-US" dirty="0"/>
              <a:t>, being less sensitive to extreme values, often provides a </a:t>
            </a:r>
            <a:r>
              <a:rPr lang="en-US" b="1" dirty="0"/>
              <a:t>more robust and meaningful representation</a:t>
            </a:r>
            <a:r>
              <a:rPr lang="en-US" dirty="0"/>
              <a:t> of the </a:t>
            </a:r>
            <a:r>
              <a:rPr lang="en-US" b="1" dirty="0"/>
              <a:t>center of the distribution</a:t>
            </a:r>
            <a:endParaRPr lang="en-US" dirty="0"/>
          </a:p>
        </p:txBody>
      </p:sp>
      <p:pic>
        <p:nvPicPr>
          <p:cNvPr id="7" name="Picture 6">
            <a:extLst>
              <a:ext uri="{FF2B5EF4-FFF2-40B4-BE49-F238E27FC236}">
                <a16:creationId xmlns:a16="http://schemas.microsoft.com/office/drawing/2014/main" id="{9F7ECA12-C567-AB6A-E686-360CB722C73E}"/>
              </a:ext>
            </a:extLst>
          </p:cNvPr>
          <p:cNvPicPr>
            <a:picLocks noChangeAspect="1"/>
          </p:cNvPicPr>
          <p:nvPr/>
        </p:nvPicPr>
        <p:blipFill>
          <a:blip r:embed="rId2"/>
          <a:stretch>
            <a:fillRect/>
          </a:stretch>
        </p:blipFill>
        <p:spPr>
          <a:xfrm>
            <a:off x="6244971" y="3292321"/>
            <a:ext cx="5541645" cy="2888175"/>
          </a:xfrm>
          <a:prstGeom prst="rect">
            <a:avLst/>
          </a:prstGeom>
        </p:spPr>
      </p:pic>
      <p:pic>
        <p:nvPicPr>
          <p:cNvPr id="9" name="Picture 8">
            <a:extLst>
              <a:ext uri="{FF2B5EF4-FFF2-40B4-BE49-F238E27FC236}">
                <a16:creationId xmlns:a16="http://schemas.microsoft.com/office/drawing/2014/main" id="{BA45B2DF-C409-70A3-A8A8-D72C9D4199F3}"/>
              </a:ext>
            </a:extLst>
          </p:cNvPr>
          <p:cNvPicPr>
            <a:picLocks noChangeAspect="1"/>
          </p:cNvPicPr>
          <p:nvPr/>
        </p:nvPicPr>
        <p:blipFill>
          <a:blip r:embed="rId3"/>
          <a:stretch>
            <a:fillRect/>
          </a:stretch>
        </p:blipFill>
        <p:spPr>
          <a:xfrm>
            <a:off x="289119" y="3306784"/>
            <a:ext cx="5955852" cy="2956856"/>
          </a:xfrm>
          <a:prstGeom prst="rect">
            <a:avLst/>
          </a:prstGeom>
        </p:spPr>
      </p:pic>
      <p:sp>
        <p:nvSpPr>
          <p:cNvPr id="10" name="Rectangle 9">
            <a:extLst>
              <a:ext uri="{FF2B5EF4-FFF2-40B4-BE49-F238E27FC236}">
                <a16:creationId xmlns:a16="http://schemas.microsoft.com/office/drawing/2014/main" id="{DC0AD13B-E514-E926-45AA-677D7A11CD15}"/>
              </a:ext>
            </a:extLst>
          </p:cNvPr>
          <p:cNvSpPr/>
          <p:nvPr/>
        </p:nvSpPr>
        <p:spPr>
          <a:xfrm>
            <a:off x="5983645" y="6030252"/>
            <a:ext cx="522652" cy="247851"/>
          </a:xfrm>
          <a:prstGeom prst="rect">
            <a:avLst/>
          </a:prstGeom>
          <a:solidFill>
            <a:schemeClr val="accent4">
              <a:lumMod val="50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2D7864-5DEB-2843-4503-A12EE9957F27}"/>
              </a:ext>
            </a:extLst>
          </p:cNvPr>
          <p:cNvSpPr/>
          <p:nvPr/>
        </p:nvSpPr>
        <p:spPr>
          <a:xfrm>
            <a:off x="5983645" y="6447266"/>
            <a:ext cx="522652" cy="247851"/>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327E01-F688-E849-6686-06BF305D52D0}"/>
              </a:ext>
            </a:extLst>
          </p:cNvPr>
          <p:cNvSpPr txBox="1"/>
          <p:nvPr/>
        </p:nvSpPr>
        <p:spPr>
          <a:xfrm>
            <a:off x="6620256" y="5969511"/>
            <a:ext cx="841248" cy="369332"/>
          </a:xfrm>
          <a:prstGeom prst="rect">
            <a:avLst/>
          </a:prstGeom>
          <a:noFill/>
        </p:spPr>
        <p:txBody>
          <a:bodyPr wrap="square" rtlCol="0">
            <a:spAutoFit/>
          </a:bodyPr>
          <a:lstStyle/>
          <a:p>
            <a:r>
              <a:rPr lang="en-US" dirty="0"/>
              <a:t>mean</a:t>
            </a:r>
          </a:p>
        </p:txBody>
      </p:sp>
      <p:sp>
        <p:nvSpPr>
          <p:cNvPr id="15" name="TextBox 14">
            <a:extLst>
              <a:ext uri="{FF2B5EF4-FFF2-40B4-BE49-F238E27FC236}">
                <a16:creationId xmlns:a16="http://schemas.microsoft.com/office/drawing/2014/main" id="{61608355-17AF-6A39-693E-391FC1345A6F}"/>
              </a:ext>
            </a:extLst>
          </p:cNvPr>
          <p:cNvSpPr txBox="1"/>
          <p:nvPr/>
        </p:nvSpPr>
        <p:spPr>
          <a:xfrm>
            <a:off x="6656832" y="6359866"/>
            <a:ext cx="1069848" cy="369332"/>
          </a:xfrm>
          <a:prstGeom prst="rect">
            <a:avLst/>
          </a:prstGeom>
          <a:noFill/>
        </p:spPr>
        <p:txBody>
          <a:bodyPr wrap="square" rtlCol="0">
            <a:spAutoFit/>
          </a:bodyPr>
          <a:lstStyle/>
          <a:p>
            <a:r>
              <a:rPr lang="en-US" dirty="0"/>
              <a:t>median</a:t>
            </a:r>
          </a:p>
        </p:txBody>
      </p:sp>
    </p:spTree>
    <p:extLst>
      <p:ext uri="{BB962C8B-B14F-4D97-AF65-F5344CB8AC3E}">
        <p14:creationId xmlns:p14="http://schemas.microsoft.com/office/powerpoint/2010/main" val="2546866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EE62D-8332-3FC7-A7CA-0E52AE006298}"/>
              </a:ext>
            </a:extLst>
          </p:cNvPr>
          <p:cNvPicPr>
            <a:picLocks noChangeAspect="1"/>
          </p:cNvPicPr>
          <p:nvPr/>
        </p:nvPicPr>
        <p:blipFill>
          <a:blip r:embed="rId2"/>
          <a:stretch>
            <a:fillRect/>
          </a:stretch>
        </p:blipFill>
        <p:spPr>
          <a:xfrm>
            <a:off x="6244971" y="2911953"/>
            <a:ext cx="5541645" cy="2888175"/>
          </a:xfrm>
          <a:prstGeom prst="rect">
            <a:avLst/>
          </a:prstGeom>
        </p:spPr>
      </p:pic>
      <p:pic>
        <p:nvPicPr>
          <p:cNvPr id="6" name="Picture 5">
            <a:extLst>
              <a:ext uri="{FF2B5EF4-FFF2-40B4-BE49-F238E27FC236}">
                <a16:creationId xmlns:a16="http://schemas.microsoft.com/office/drawing/2014/main" id="{E86D910C-05FF-3664-5B44-A2CE3F9239E6}"/>
              </a:ext>
            </a:extLst>
          </p:cNvPr>
          <p:cNvPicPr>
            <a:picLocks noChangeAspect="1"/>
          </p:cNvPicPr>
          <p:nvPr/>
        </p:nvPicPr>
        <p:blipFill>
          <a:blip r:embed="rId3"/>
          <a:stretch>
            <a:fillRect/>
          </a:stretch>
        </p:blipFill>
        <p:spPr>
          <a:xfrm>
            <a:off x="289119" y="2877613"/>
            <a:ext cx="5955852" cy="2956856"/>
          </a:xfrm>
          <a:prstGeom prst="rect">
            <a:avLst/>
          </a:prstGeom>
        </p:spPr>
      </p:pic>
      <p:sp>
        <p:nvSpPr>
          <p:cNvPr id="2" name="Title 1">
            <a:extLst>
              <a:ext uri="{FF2B5EF4-FFF2-40B4-BE49-F238E27FC236}">
                <a16:creationId xmlns:a16="http://schemas.microsoft.com/office/drawing/2014/main" id="{53D76C8F-CD3A-EF70-C24B-A28299266045}"/>
              </a:ext>
            </a:extLst>
          </p:cNvPr>
          <p:cNvSpPr>
            <a:spLocks noGrp="1"/>
          </p:cNvSpPr>
          <p:nvPr>
            <p:ph type="title"/>
          </p:nvPr>
        </p:nvSpPr>
        <p:spPr>
          <a:xfrm>
            <a:off x="581192" y="579572"/>
            <a:ext cx="11029616" cy="651156"/>
          </a:xfrm>
        </p:spPr>
        <p:txBody>
          <a:bodyPr/>
          <a:lstStyle/>
          <a:p>
            <a:r>
              <a:rPr lang="en-US" dirty="0"/>
              <a:t>skewness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53DD7-0068-8743-B5CB-1D5583A7C400}"/>
                  </a:ext>
                </a:extLst>
              </p:cNvPr>
              <p:cNvSpPr>
                <a:spLocks noGrp="1"/>
              </p:cNvSpPr>
              <p:nvPr>
                <p:ph idx="1"/>
              </p:nvPr>
            </p:nvSpPr>
            <p:spPr>
              <a:xfrm>
                <a:off x="581192" y="1342795"/>
                <a:ext cx="11029615" cy="1545336"/>
              </a:xfrm>
            </p:spPr>
            <p:txBody>
              <a:bodyPr/>
              <a:lstStyle/>
              <a:p>
                <a:r>
                  <a:rPr lang="en-US" dirty="0">
                    <a:solidFill>
                      <a:schemeClr val="tx1"/>
                    </a:solidFill>
                  </a:rPr>
                  <a:t>The skewness is defined as by :</a:t>
                </a:r>
              </a:p>
              <a:p>
                <a:pPr lvl="1">
                  <a:buFont typeface="Wingdings" panose="05000000000000000000" pitchFamily="2" charset="2"/>
                  <a:buChar char="Ø"/>
                </a:pPr>
                <a:r>
                  <a:rPr lang="en-US"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s</m:t>
                    </m:r>
                    <m:r>
                      <m:rPr>
                        <m:sty m:val="p"/>
                      </m:rPr>
                      <a:rPr lang="en-US" b="0" i="0" smtClean="0">
                        <a:solidFill>
                          <a:schemeClr val="tx1"/>
                        </a:solidFill>
                        <a:latin typeface="Cambria Math" panose="02040503050406030204" pitchFamily="18" charset="0"/>
                      </a:rPr>
                      <m:t>kewness</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X</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nary>
                          <m:naryPr>
                            <m:chr m:val="∑"/>
                            <m:limLoc m:val="subSup"/>
                            <m:ctrlPr>
                              <a:rPr lang="en-US" b="0" i="1" smtClean="0">
                                <a:solidFill>
                                  <a:schemeClr val="tx1"/>
                                </a:solidFill>
                                <a:latin typeface="Cambria Math" panose="02040503050406030204" pitchFamily="18" charset="0"/>
                              </a:rPr>
                            </m:ctrlPr>
                          </m:naryPr>
                          <m:sub>
                            <m:r>
                              <m:rPr>
                                <m:brk m:alnAt="25"/>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sup>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 </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𝑥</m:t>
                                </m:r>
                              </m:e>
                            </m:acc>
                            <m:r>
                              <a:rPr lang="en-US" b="0" i="1" smtClean="0">
                                <a:solidFill>
                                  <a:schemeClr val="tx1"/>
                                </a:solidFill>
                                <a:latin typeface="Cambria Math" panose="02040503050406030204" pitchFamily="18" charset="0"/>
                              </a:rPr>
                              <m:t>)</m:t>
                            </m:r>
                          </m:e>
                        </m:nary>
                      </m:num>
                      <m:den>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𝑋</m:t>
                            </m:r>
                          </m:sub>
                          <m:sup>
                            <m:r>
                              <a:rPr lang="en-US" b="0" i="1" smtClean="0">
                                <a:solidFill>
                                  <a:schemeClr val="tx1"/>
                                </a:solidFill>
                                <a:latin typeface="Cambria Math" panose="02040503050406030204" pitchFamily="18" charset="0"/>
                              </a:rPr>
                              <m:t>3</m:t>
                            </m:r>
                          </m:sup>
                        </m:sSubSup>
                      </m:den>
                    </m:f>
                  </m:oMath>
                </a14:m>
                <a:endParaRPr lang="en-US" b="0" dirty="0">
                  <a:solidFill>
                    <a:schemeClr val="tx1"/>
                  </a:solidFill>
                </a:endParaRP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2753DD7-0068-8743-B5CB-1D5583A7C400}"/>
                  </a:ext>
                </a:extLst>
              </p:cNvPr>
              <p:cNvSpPr>
                <a:spLocks noGrp="1" noRot="1" noChangeAspect="1" noMove="1" noResize="1" noEditPoints="1" noAdjustHandles="1" noChangeArrowheads="1" noChangeShapeType="1" noTextEdit="1"/>
              </p:cNvSpPr>
              <p:nvPr>
                <p:ph idx="1"/>
              </p:nvPr>
            </p:nvSpPr>
            <p:spPr>
              <a:xfrm>
                <a:off x="581192" y="1342795"/>
                <a:ext cx="11029615" cy="1545336"/>
              </a:xfrm>
              <a:blipFill>
                <a:blip r:embed="rId4"/>
                <a:stretch>
                  <a:fillRect l="-2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BD08C25-CDEF-7FE7-D32B-54E59A47B0EB}"/>
              </a:ext>
            </a:extLst>
          </p:cNvPr>
          <p:cNvSpPr txBox="1"/>
          <p:nvPr/>
        </p:nvSpPr>
        <p:spPr>
          <a:xfrm>
            <a:off x="905256" y="5946536"/>
            <a:ext cx="5596128" cy="369332"/>
          </a:xfrm>
          <a:prstGeom prst="rect">
            <a:avLst/>
          </a:prstGeom>
          <a:noFill/>
        </p:spPr>
        <p:txBody>
          <a:bodyPr wrap="square" rtlCol="0">
            <a:spAutoFit/>
          </a:bodyPr>
          <a:lstStyle/>
          <a:p>
            <a:r>
              <a:rPr lang="en-US" dirty="0"/>
              <a:t>What is the skewness for a normal distribution? 🤔</a:t>
            </a:r>
          </a:p>
        </p:txBody>
      </p:sp>
      <p:sp>
        <p:nvSpPr>
          <p:cNvPr id="7" name="TextBox 6">
            <a:extLst>
              <a:ext uri="{FF2B5EF4-FFF2-40B4-BE49-F238E27FC236}">
                <a16:creationId xmlns:a16="http://schemas.microsoft.com/office/drawing/2014/main" id="{8ED6B354-5414-3401-5AD1-B02F72974E8B}"/>
              </a:ext>
            </a:extLst>
          </p:cNvPr>
          <p:cNvSpPr txBox="1"/>
          <p:nvPr/>
        </p:nvSpPr>
        <p:spPr>
          <a:xfrm>
            <a:off x="7342632" y="3000198"/>
            <a:ext cx="2642616" cy="369332"/>
          </a:xfrm>
          <a:prstGeom prst="rect">
            <a:avLst/>
          </a:prstGeom>
          <a:noFill/>
        </p:spPr>
        <p:txBody>
          <a:bodyPr wrap="square" rtlCol="0">
            <a:spAutoFit/>
          </a:bodyPr>
          <a:lstStyle/>
          <a:p>
            <a:r>
              <a:rPr lang="en-US" dirty="0"/>
              <a:t>Skewness = -0.596</a:t>
            </a:r>
          </a:p>
        </p:txBody>
      </p:sp>
      <p:sp>
        <p:nvSpPr>
          <p:cNvPr id="8" name="TextBox 7">
            <a:extLst>
              <a:ext uri="{FF2B5EF4-FFF2-40B4-BE49-F238E27FC236}">
                <a16:creationId xmlns:a16="http://schemas.microsoft.com/office/drawing/2014/main" id="{A59319A0-9979-1A87-CBC6-2AB3A729071C}"/>
              </a:ext>
            </a:extLst>
          </p:cNvPr>
          <p:cNvSpPr txBox="1"/>
          <p:nvPr/>
        </p:nvSpPr>
        <p:spPr>
          <a:xfrm>
            <a:off x="3267045" y="3000198"/>
            <a:ext cx="2642616" cy="369332"/>
          </a:xfrm>
          <a:prstGeom prst="rect">
            <a:avLst/>
          </a:prstGeom>
          <a:noFill/>
        </p:spPr>
        <p:txBody>
          <a:bodyPr wrap="square" rtlCol="0">
            <a:spAutoFit/>
          </a:bodyPr>
          <a:lstStyle/>
          <a:p>
            <a:r>
              <a:rPr lang="en-US" dirty="0"/>
              <a:t>Skewness = 1.2</a:t>
            </a:r>
          </a:p>
        </p:txBody>
      </p:sp>
      <p:sp>
        <p:nvSpPr>
          <p:cNvPr id="9" name="Footer Placeholder 8">
            <a:extLst>
              <a:ext uri="{FF2B5EF4-FFF2-40B4-BE49-F238E27FC236}">
                <a16:creationId xmlns:a16="http://schemas.microsoft.com/office/drawing/2014/main" id="{C868B795-D0B4-FEC5-6883-74A799A34E30}"/>
              </a:ext>
            </a:extLst>
          </p:cNvPr>
          <p:cNvSpPr>
            <a:spLocks noGrp="1"/>
          </p:cNvSpPr>
          <p:nvPr>
            <p:ph type="ftr" sz="quarter" idx="11"/>
          </p:nvPr>
        </p:nvSpPr>
        <p:spPr/>
        <p:txBody>
          <a:bodyPr/>
          <a:lstStyle/>
          <a:p>
            <a:r>
              <a:rPr lang="en-US" dirty="0"/>
              <a:t>Code: Left-skewness; right-skewness</a:t>
            </a:r>
          </a:p>
        </p:txBody>
      </p:sp>
    </p:spTree>
    <p:extLst>
      <p:ext uri="{BB962C8B-B14F-4D97-AF65-F5344CB8AC3E}">
        <p14:creationId xmlns:p14="http://schemas.microsoft.com/office/powerpoint/2010/main" val="426291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39171204-6A50-40E1-B631-84CEDFC939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06C973F6-5187-412F-AACC-6E3FF8A6A1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D11AE14F-1B7E-41E6-B579-2F71D13503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3778BAB5-C1DE-8DAD-E76F-BECA6F24C1F4}"/>
              </a:ext>
            </a:extLst>
          </p:cNvPr>
          <p:cNvSpPr>
            <a:spLocks noGrp="1"/>
          </p:cNvSpPr>
          <p:nvPr>
            <p:ph type="title"/>
          </p:nvPr>
        </p:nvSpPr>
        <p:spPr>
          <a:xfrm>
            <a:off x="1893715" y="708498"/>
            <a:ext cx="9618581"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2.1.1 </a:t>
            </a:r>
            <a:br>
              <a:rPr lang="en-US" sz="6000" b="0" kern="1200" cap="all" dirty="0">
                <a:solidFill>
                  <a:srgbClr val="FFFFFF"/>
                </a:solidFill>
                <a:latin typeface="+mj-lt"/>
                <a:ea typeface="+mj-ea"/>
                <a:cs typeface="+mj-cs"/>
              </a:rPr>
            </a:br>
            <a:r>
              <a:rPr lang="en-US" sz="6000" b="0" kern="1200" cap="all" dirty="0">
                <a:solidFill>
                  <a:srgbClr val="FFFFFF"/>
                </a:solidFill>
                <a:latin typeface="+mj-lt"/>
                <a:ea typeface="+mj-ea"/>
                <a:cs typeface="+mj-cs"/>
              </a:rPr>
              <a:t>Data visualization</a:t>
            </a:r>
          </a:p>
        </p:txBody>
      </p:sp>
      <p:sp>
        <p:nvSpPr>
          <p:cNvPr id="50" name="Rectangle 49">
            <a:extLst>
              <a:ext uri="{FF2B5EF4-FFF2-40B4-BE49-F238E27FC236}">
                <a16:creationId xmlns:a16="http://schemas.microsoft.com/office/drawing/2014/main" id="{752BB805-F7B7-4B80-A1C5-385D4DAF74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868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DCC1-9FDF-4850-BE21-3232C04B5FA6}"/>
              </a:ext>
            </a:extLst>
          </p:cNvPr>
          <p:cNvSpPr>
            <a:spLocks noGrp="1"/>
          </p:cNvSpPr>
          <p:nvPr>
            <p:ph type="title"/>
          </p:nvPr>
        </p:nvSpPr>
        <p:spPr>
          <a:xfrm>
            <a:off x="581192" y="702156"/>
            <a:ext cx="11029616" cy="532284"/>
          </a:xfrm>
        </p:spPr>
        <p:txBody>
          <a:bodyPr/>
          <a:lstStyle/>
          <a:p>
            <a:r>
              <a:rPr lang="en-US" dirty="0"/>
              <a:t>OUTLIER IN UNIVARIATE</a:t>
            </a:r>
          </a:p>
        </p:txBody>
      </p:sp>
      <p:sp>
        <p:nvSpPr>
          <p:cNvPr id="3" name="Content Placeholder 2">
            <a:extLst>
              <a:ext uri="{FF2B5EF4-FFF2-40B4-BE49-F238E27FC236}">
                <a16:creationId xmlns:a16="http://schemas.microsoft.com/office/drawing/2014/main" id="{200FE3C0-3A0B-EA6E-725F-E68C39928911}"/>
              </a:ext>
            </a:extLst>
          </p:cNvPr>
          <p:cNvSpPr>
            <a:spLocks noGrp="1"/>
          </p:cNvSpPr>
          <p:nvPr>
            <p:ph idx="1"/>
          </p:nvPr>
        </p:nvSpPr>
        <p:spPr>
          <a:xfrm>
            <a:off x="581193" y="1380743"/>
            <a:ext cx="11029615" cy="3886581"/>
          </a:xfrm>
        </p:spPr>
        <p:txBody>
          <a:bodyPr>
            <a:noAutofit/>
          </a:bodyPr>
          <a:lstStyle/>
          <a:p>
            <a:pPr algn="l"/>
            <a:r>
              <a:rPr lang="en-US" sz="2000" b="0" i="0" u="none" strike="noStrike" baseline="0" dirty="0">
                <a:latin typeface="MinionPro-Regular"/>
              </a:rPr>
              <a:t>Outliers are observations with a unique combination of characteristics indicating they are distinctly different from the other observations.</a:t>
            </a:r>
          </a:p>
          <a:p>
            <a:pPr algn="l"/>
            <a:endParaRPr lang="en-US" sz="2000" dirty="0">
              <a:latin typeface="MinionPro-Regular"/>
            </a:endParaRPr>
          </a:p>
          <a:p>
            <a:pPr algn="l"/>
            <a:r>
              <a:rPr lang="en-US" sz="2000" b="0" i="0" u="none" strike="noStrike" baseline="0" dirty="0">
                <a:latin typeface="MinionPro-Regular"/>
              </a:rPr>
              <a:t>These differences can be on a single variable (univariate outlier), a relationship between two variables (bivariate outlier), or across an entire set of variables (multivariate outlier).</a:t>
            </a:r>
          </a:p>
          <a:p>
            <a:pPr algn="l"/>
            <a:endParaRPr lang="en-US" sz="2000" dirty="0">
              <a:latin typeface="MinionPro-Regular"/>
            </a:endParaRPr>
          </a:p>
          <a:p>
            <a:pPr algn="l"/>
            <a:r>
              <a:rPr lang="en-US" sz="2000" b="0" i="0" u="none" strike="noStrike" baseline="0" dirty="0">
                <a:latin typeface="MinionPro-Regular"/>
              </a:rPr>
              <a:t>The univariate identification of outliers examines the distribution of observations for each variable in the analysis and selects as outliers those cases falling at the outer ranges (high or low) of the distribution.</a:t>
            </a:r>
            <a:endParaRPr lang="en-US" sz="2000" dirty="0"/>
          </a:p>
        </p:txBody>
      </p:sp>
    </p:spTree>
    <p:extLst>
      <p:ext uri="{BB962C8B-B14F-4D97-AF65-F5344CB8AC3E}">
        <p14:creationId xmlns:p14="http://schemas.microsoft.com/office/powerpoint/2010/main" val="365539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06B9-556D-4BA5-FA5C-43E5744571CF}"/>
              </a:ext>
            </a:extLst>
          </p:cNvPr>
          <p:cNvSpPr>
            <a:spLocks noGrp="1"/>
          </p:cNvSpPr>
          <p:nvPr>
            <p:ph type="title"/>
          </p:nvPr>
        </p:nvSpPr>
        <p:spPr>
          <a:xfrm>
            <a:off x="581192" y="702156"/>
            <a:ext cx="11029616" cy="587148"/>
          </a:xfrm>
        </p:spPr>
        <p:txBody>
          <a:bodyPr/>
          <a:lstStyle/>
          <a:p>
            <a:r>
              <a:rPr lang="en-US" dirty="0"/>
              <a:t>Quantile-normal-plot</a:t>
            </a:r>
          </a:p>
        </p:txBody>
      </p:sp>
      <p:sp>
        <p:nvSpPr>
          <p:cNvPr id="3" name="Content Placeholder 2">
            <a:extLst>
              <a:ext uri="{FF2B5EF4-FFF2-40B4-BE49-F238E27FC236}">
                <a16:creationId xmlns:a16="http://schemas.microsoft.com/office/drawing/2014/main" id="{3E0F2543-07D1-D650-DA2D-A6C375CDDAA7}"/>
              </a:ext>
            </a:extLst>
          </p:cNvPr>
          <p:cNvSpPr>
            <a:spLocks noGrp="1"/>
          </p:cNvSpPr>
          <p:nvPr>
            <p:ph idx="1"/>
          </p:nvPr>
        </p:nvSpPr>
        <p:spPr>
          <a:xfrm>
            <a:off x="489752" y="1409618"/>
            <a:ext cx="11029615" cy="885525"/>
          </a:xfrm>
        </p:spPr>
        <p:txBody>
          <a:bodyPr>
            <a:normAutofit lnSpcReduction="10000"/>
          </a:bodyPr>
          <a:lstStyle/>
          <a:p>
            <a:r>
              <a:rPr lang="en-US" dirty="0"/>
              <a:t>A </a:t>
            </a:r>
            <a:r>
              <a:rPr lang="en-US" b="1" dirty="0"/>
              <a:t>QN plot (Quantile-Normal plot)</a:t>
            </a:r>
            <a:r>
              <a:rPr lang="en-US" dirty="0"/>
              <a:t> is a graphical tool used to </a:t>
            </a:r>
            <a:r>
              <a:rPr lang="en-US" b="1" dirty="0"/>
              <a:t>compare the distribution of a dataset</a:t>
            </a:r>
            <a:r>
              <a:rPr lang="en-US" dirty="0"/>
              <a:t> to a </a:t>
            </a:r>
            <a:r>
              <a:rPr lang="en-US" b="1" dirty="0"/>
              <a:t>theoretical distribution</a:t>
            </a:r>
            <a:r>
              <a:rPr lang="en-US" dirty="0"/>
              <a:t> (usually a normal distribution). It helps to </a:t>
            </a:r>
            <a:r>
              <a:rPr lang="en-US" b="1" dirty="0"/>
              <a:t>identify deviations</a:t>
            </a:r>
            <a:r>
              <a:rPr lang="en-US" dirty="0"/>
              <a:t> from normality and </a:t>
            </a:r>
            <a:r>
              <a:rPr lang="en-US" b="1" dirty="0"/>
              <a:t>spot potential outliers</a:t>
            </a:r>
            <a:r>
              <a:rPr lang="en-US" dirty="0"/>
              <a:t>.</a:t>
            </a:r>
          </a:p>
        </p:txBody>
      </p:sp>
      <p:pic>
        <p:nvPicPr>
          <p:cNvPr id="7" name="Picture 6">
            <a:extLst>
              <a:ext uri="{FF2B5EF4-FFF2-40B4-BE49-F238E27FC236}">
                <a16:creationId xmlns:a16="http://schemas.microsoft.com/office/drawing/2014/main" id="{6BA67DEF-2210-EC5F-C6AC-6D7EFBDCF709}"/>
              </a:ext>
            </a:extLst>
          </p:cNvPr>
          <p:cNvPicPr>
            <a:picLocks noChangeAspect="1"/>
          </p:cNvPicPr>
          <p:nvPr/>
        </p:nvPicPr>
        <p:blipFill>
          <a:blip r:embed="rId2"/>
          <a:stretch>
            <a:fillRect/>
          </a:stretch>
        </p:blipFill>
        <p:spPr>
          <a:xfrm>
            <a:off x="0" y="3924110"/>
            <a:ext cx="3395353" cy="1781365"/>
          </a:xfrm>
          <a:prstGeom prst="rect">
            <a:avLst/>
          </a:prstGeom>
        </p:spPr>
      </p:pic>
      <p:sp>
        <p:nvSpPr>
          <p:cNvPr id="4" name="Footer Placeholder 3">
            <a:extLst>
              <a:ext uri="{FF2B5EF4-FFF2-40B4-BE49-F238E27FC236}">
                <a16:creationId xmlns:a16="http://schemas.microsoft.com/office/drawing/2014/main" id="{9DF90C6F-1096-79CF-840E-8E6A2E5377D3}"/>
              </a:ext>
            </a:extLst>
          </p:cNvPr>
          <p:cNvSpPr>
            <a:spLocks noGrp="1"/>
          </p:cNvSpPr>
          <p:nvPr>
            <p:ph type="ftr" sz="quarter" idx="11"/>
          </p:nvPr>
        </p:nvSpPr>
        <p:spPr/>
        <p:txBody>
          <a:bodyPr/>
          <a:lstStyle/>
          <a:p>
            <a:r>
              <a:rPr lang="en-US"/>
              <a:t>code: right-skewness</a:t>
            </a:r>
            <a:endParaRPr lang="en-US" dirty="0"/>
          </a:p>
        </p:txBody>
      </p:sp>
      <p:pic>
        <p:nvPicPr>
          <p:cNvPr id="8" name="Picture 7">
            <a:extLst>
              <a:ext uri="{FF2B5EF4-FFF2-40B4-BE49-F238E27FC236}">
                <a16:creationId xmlns:a16="http://schemas.microsoft.com/office/drawing/2014/main" id="{B4DCEB68-C6F2-115F-C3B3-6C7165016CF9}"/>
              </a:ext>
            </a:extLst>
          </p:cNvPr>
          <p:cNvPicPr>
            <a:picLocks noChangeAspect="1"/>
          </p:cNvPicPr>
          <p:nvPr/>
        </p:nvPicPr>
        <p:blipFill>
          <a:blip r:embed="rId3"/>
          <a:stretch>
            <a:fillRect/>
          </a:stretch>
        </p:blipFill>
        <p:spPr>
          <a:xfrm>
            <a:off x="4403484" y="2295143"/>
            <a:ext cx="7115883" cy="4168901"/>
          </a:xfrm>
          <a:prstGeom prst="rect">
            <a:avLst/>
          </a:prstGeom>
        </p:spPr>
      </p:pic>
    </p:spTree>
    <p:extLst>
      <p:ext uri="{BB962C8B-B14F-4D97-AF65-F5344CB8AC3E}">
        <p14:creationId xmlns:p14="http://schemas.microsoft.com/office/powerpoint/2010/main" val="512672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5DD6-14E6-5AD3-F862-4648B4A9BB3B}"/>
              </a:ext>
            </a:extLst>
          </p:cNvPr>
          <p:cNvSpPr>
            <a:spLocks noGrp="1"/>
          </p:cNvSpPr>
          <p:nvPr>
            <p:ph type="title"/>
          </p:nvPr>
        </p:nvSpPr>
        <p:spPr>
          <a:xfrm>
            <a:off x="457367" y="578331"/>
            <a:ext cx="11029616" cy="659919"/>
          </a:xfrm>
        </p:spPr>
        <p:txBody>
          <a:bodyPr/>
          <a:lstStyle/>
          <a:p>
            <a:r>
              <a:rPr lang="en-US" dirty="0"/>
              <a:t>Qn plot reflect distribution shape</a:t>
            </a:r>
          </a:p>
        </p:txBody>
      </p:sp>
      <p:pic>
        <p:nvPicPr>
          <p:cNvPr id="5" name="Picture 4">
            <a:extLst>
              <a:ext uri="{FF2B5EF4-FFF2-40B4-BE49-F238E27FC236}">
                <a16:creationId xmlns:a16="http://schemas.microsoft.com/office/drawing/2014/main" id="{87BAC8ED-6F71-3629-FC63-42A9984C008B}"/>
              </a:ext>
            </a:extLst>
          </p:cNvPr>
          <p:cNvPicPr>
            <a:picLocks noChangeAspect="1"/>
          </p:cNvPicPr>
          <p:nvPr/>
        </p:nvPicPr>
        <p:blipFill>
          <a:blip r:embed="rId2"/>
          <a:stretch>
            <a:fillRect/>
          </a:stretch>
        </p:blipFill>
        <p:spPr>
          <a:xfrm>
            <a:off x="161624" y="2037298"/>
            <a:ext cx="2951089" cy="1574102"/>
          </a:xfrm>
          <a:prstGeom prst="rect">
            <a:avLst/>
          </a:prstGeom>
        </p:spPr>
      </p:pic>
      <p:pic>
        <p:nvPicPr>
          <p:cNvPr id="7" name="Picture 6">
            <a:extLst>
              <a:ext uri="{FF2B5EF4-FFF2-40B4-BE49-F238E27FC236}">
                <a16:creationId xmlns:a16="http://schemas.microsoft.com/office/drawing/2014/main" id="{7D09DEDF-47AF-7352-CB39-EDE535992C0E}"/>
              </a:ext>
            </a:extLst>
          </p:cNvPr>
          <p:cNvPicPr>
            <a:picLocks noChangeAspect="1"/>
          </p:cNvPicPr>
          <p:nvPr/>
        </p:nvPicPr>
        <p:blipFill>
          <a:blip r:embed="rId3"/>
          <a:stretch>
            <a:fillRect/>
          </a:stretch>
        </p:blipFill>
        <p:spPr>
          <a:xfrm>
            <a:off x="0" y="3932272"/>
            <a:ext cx="3396101" cy="2501587"/>
          </a:xfrm>
          <a:prstGeom prst="rect">
            <a:avLst/>
          </a:prstGeom>
        </p:spPr>
      </p:pic>
      <p:pic>
        <p:nvPicPr>
          <p:cNvPr id="9" name="Picture 8">
            <a:extLst>
              <a:ext uri="{FF2B5EF4-FFF2-40B4-BE49-F238E27FC236}">
                <a16:creationId xmlns:a16="http://schemas.microsoft.com/office/drawing/2014/main" id="{9C5C6A38-3C28-58D5-02D5-E1503CA85767}"/>
              </a:ext>
            </a:extLst>
          </p:cNvPr>
          <p:cNvPicPr>
            <a:picLocks noChangeAspect="1"/>
          </p:cNvPicPr>
          <p:nvPr/>
        </p:nvPicPr>
        <p:blipFill>
          <a:blip r:embed="rId4"/>
          <a:stretch>
            <a:fillRect/>
          </a:stretch>
        </p:blipFill>
        <p:spPr>
          <a:xfrm>
            <a:off x="3468053" y="1661167"/>
            <a:ext cx="3693144" cy="1950233"/>
          </a:xfrm>
          <a:prstGeom prst="rect">
            <a:avLst/>
          </a:prstGeom>
        </p:spPr>
      </p:pic>
      <p:pic>
        <p:nvPicPr>
          <p:cNvPr id="11" name="Picture 10">
            <a:extLst>
              <a:ext uri="{FF2B5EF4-FFF2-40B4-BE49-F238E27FC236}">
                <a16:creationId xmlns:a16="http://schemas.microsoft.com/office/drawing/2014/main" id="{2A072B89-7D0E-2C1A-BA86-0DEFF6C09B0E}"/>
              </a:ext>
            </a:extLst>
          </p:cNvPr>
          <p:cNvPicPr>
            <a:picLocks noChangeAspect="1"/>
          </p:cNvPicPr>
          <p:nvPr/>
        </p:nvPicPr>
        <p:blipFill>
          <a:blip r:embed="rId5"/>
          <a:stretch>
            <a:fillRect/>
          </a:stretch>
        </p:blipFill>
        <p:spPr>
          <a:xfrm>
            <a:off x="3564306" y="3910492"/>
            <a:ext cx="3500638" cy="2440492"/>
          </a:xfrm>
          <a:prstGeom prst="rect">
            <a:avLst/>
          </a:prstGeom>
        </p:spPr>
      </p:pic>
      <p:pic>
        <p:nvPicPr>
          <p:cNvPr id="13" name="Picture 12">
            <a:extLst>
              <a:ext uri="{FF2B5EF4-FFF2-40B4-BE49-F238E27FC236}">
                <a16:creationId xmlns:a16="http://schemas.microsoft.com/office/drawing/2014/main" id="{3583EA70-C711-CBCF-C569-9F49DF283C3C}"/>
              </a:ext>
            </a:extLst>
          </p:cNvPr>
          <p:cNvPicPr>
            <a:picLocks noChangeAspect="1"/>
          </p:cNvPicPr>
          <p:nvPr/>
        </p:nvPicPr>
        <p:blipFill>
          <a:blip r:embed="rId6"/>
          <a:stretch>
            <a:fillRect/>
          </a:stretch>
        </p:blipFill>
        <p:spPr>
          <a:xfrm>
            <a:off x="7516537" y="1682946"/>
            <a:ext cx="3587265" cy="1928454"/>
          </a:xfrm>
          <a:prstGeom prst="rect">
            <a:avLst/>
          </a:prstGeom>
        </p:spPr>
      </p:pic>
      <p:pic>
        <p:nvPicPr>
          <p:cNvPr id="15" name="Picture 14">
            <a:extLst>
              <a:ext uri="{FF2B5EF4-FFF2-40B4-BE49-F238E27FC236}">
                <a16:creationId xmlns:a16="http://schemas.microsoft.com/office/drawing/2014/main" id="{7A6B3141-FEFE-B527-4BA2-83AE821671DC}"/>
              </a:ext>
            </a:extLst>
          </p:cNvPr>
          <p:cNvPicPr>
            <a:picLocks noChangeAspect="1"/>
          </p:cNvPicPr>
          <p:nvPr/>
        </p:nvPicPr>
        <p:blipFill>
          <a:blip r:embed="rId7"/>
          <a:stretch>
            <a:fillRect/>
          </a:stretch>
        </p:blipFill>
        <p:spPr>
          <a:xfrm>
            <a:off x="7516537" y="3932272"/>
            <a:ext cx="3840717" cy="2418712"/>
          </a:xfrm>
          <a:prstGeom prst="rect">
            <a:avLst/>
          </a:prstGeom>
        </p:spPr>
      </p:pic>
    </p:spTree>
    <p:extLst>
      <p:ext uri="{BB962C8B-B14F-4D97-AF65-F5344CB8AC3E}">
        <p14:creationId xmlns:p14="http://schemas.microsoft.com/office/powerpoint/2010/main" val="371023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CD2B-C804-2103-A24F-6942D23E9FF9}"/>
              </a:ext>
            </a:extLst>
          </p:cNvPr>
          <p:cNvSpPr>
            <a:spLocks noGrp="1"/>
          </p:cNvSpPr>
          <p:nvPr>
            <p:ph type="title"/>
          </p:nvPr>
        </p:nvSpPr>
        <p:spPr>
          <a:xfrm>
            <a:off x="581190" y="571092"/>
            <a:ext cx="11029616" cy="587148"/>
          </a:xfrm>
        </p:spPr>
        <p:txBody>
          <a:bodyPr>
            <a:normAutofit/>
          </a:bodyPr>
          <a:lstStyle/>
          <a:p>
            <a:r>
              <a:rPr lang="en-US" dirty="0"/>
              <a:t>kurtosis</a:t>
            </a:r>
          </a:p>
        </p:txBody>
      </p:sp>
      <p:sp>
        <p:nvSpPr>
          <p:cNvPr id="3" name="Content Placeholder 2">
            <a:extLst>
              <a:ext uri="{FF2B5EF4-FFF2-40B4-BE49-F238E27FC236}">
                <a16:creationId xmlns:a16="http://schemas.microsoft.com/office/drawing/2014/main" id="{F88AC6A0-4AFD-57A1-CB16-23AA4BB48E32}"/>
              </a:ext>
            </a:extLst>
          </p:cNvPr>
          <p:cNvSpPr>
            <a:spLocks noGrp="1"/>
          </p:cNvSpPr>
          <p:nvPr>
            <p:ph idx="1"/>
          </p:nvPr>
        </p:nvSpPr>
        <p:spPr>
          <a:xfrm>
            <a:off x="581192" y="1263804"/>
            <a:ext cx="11029615" cy="1664208"/>
          </a:xfrm>
        </p:spPr>
        <p:txBody>
          <a:bodyPr>
            <a:normAutofit/>
          </a:bodyPr>
          <a:lstStyle/>
          <a:p>
            <a:r>
              <a:rPr lang="en-US" b="0" i="0" dirty="0">
                <a:solidFill>
                  <a:schemeClr val="tx1"/>
                </a:solidFill>
                <a:effectLst/>
                <a:latin typeface="ElsevierGulliver"/>
              </a:rPr>
              <a:t>Kurtosis is a measure of the “</a:t>
            </a:r>
            <a:r>
              <a:rPr lang="en-US" b="0" i="0" dirty="0" err="1">
                <a:solidFill>
                  <a:schemeClr val="tx1"/>
                </a:solidFill>
                <a:effectLst/>
                <a:latin typeface="ElsevierGulliver"/>
              </a:rPr>
              <a:t>tailedness</a:t>
            </a:r>
            <a:r>
              <a:rPr lang="en-US" b="0" i="0" dirty="0">
                <a:solidFill>
                  <a:schemeClr val="tx1"/>
                </a:solidFill>
                <a:effectLst/>
                <a:latin typeface="ElsevierGulliver"/>
              </a:rPr>
              <a:t>” of the probability distribution. A standard normal distribution has kurtosis of 3 and is recognized as mesokurtic </a:t>
            </a:r>
            <a:r>
              <a:rPr lang="en-US" b="0" i="0" baseline="30000" dirty="0">
                <a:solidFill>
                  <a:schemeClr val="tx1"/>
                </a:solidFill>
                <a:effectLst/>
                <a:latin typeface="ElsevierGulliver"/>
              </a:rPr>
              <a:t>1</a:t>
            </a:r>
            <a:r>
              <a:rPr lang="en-US" dirty="0">
                <a:solidFill>
                  <a:schemeClr val="tx1"/>
                </a:solidFill>
                <a:latin typeface="ElsevierGulliver"/>
              </a:rPr>
              <a:t>. </a:t>
            </a:r>
          </a:p>
          <a:p>
            <a:r>
              <a:rPr lang="en-US" dirty="0">
                <a:solidFill>
                  <a:schemeClr val="tx1"/>
                </a:solidFill>
                <a:latin typeface="ElsevierGulliver"/>
              </a:rPr>
              <a:t>Kurtosis is a measure of whether or not a distribution is heavy-tailed or light-tailed relative to a normal distribution. </a:t>
            </a:r>
          </a:p>
          <a:p>
            <a:endParaRPr lang="en-US" dirty="0">
              <a:solidFill>
                <a:schemeClr val="tx1"/>
              </a:solidFill>
              <a:latin typeface="ElsevierGulliver"/>
            </a:endParaRPr>
          </a:p>
        </p:txBody>
      </p:sp>
      <p:sp>
        <p:nvSpPr>
          <p:cNvPr id="4" name="Footer Placeholder 3">
            <a:extLst>
              <a:ext uri="{FF2B5EF4-FFF2-40B4-BE49-F238E27FC236}">
                <a16:creationId xmlns:a16="http://schemas.microsoft.com/office/drawing/2014/main" id="{5C0EFC70-BB53-5A31-27DF-481F8B820758}"/>
              </a:ext>
            </a:extLst>
          </p:cNvPr>
          <p:cNvSpPr>
            <a:spLocks noGrp="1"/>
          </p:cNvSpPr>
          <p:nvPr>
            <p:ph type="ftr" sz="quarter" idx="11"/>
          </p:nvPr>
        </p:nvSpPr>
        <p:spPr/>
        <p:txBody>
          <a:bodyPr/>
          <a:lstStyle/>
          <a:p>
            <a:r>
              <a:rPr lang="en-US" sz="1050" baseline="30000" dirty="0"/>
              <a:t>1</a:t>
            </a:r>
            <a:r>
              <a:rPr lang="en-US" dirty="0"/>
              <a:t> Laboratory statistics, handbook of formulas and terms. Chemistry International, 36(4), 23-23.</a:t>
            </a:r>
          </a:p>
        </p:txBody>
      </p:sp>
      <p:pic>
        <p:nvPicPr>
          <p:cNvPr id="7" name="Picture 6">
            <a:extLst>
              <a:ext uri="{FF2B5EF4-FFF2-40B4-BE49-F238E27FC236}">
                <a16:creationId xmlns:a16="http://schemas.microsoft.com/office/drawing/2014/main" id="{FED5D1B3-202D-F234-A099-F1D56933FBF2}"/>
              </a:ext>
            </a:extLst>
          </p:cNvPr>
          <p:cNvPicPr>
            <a:picLocks noChangeAspect="1"/>
          </p:cNvPicPr>
          <p:nvPr/>
        </p:nvPicPr>
        <p:blipFill>
          <a:blip r:embed="rId2"/>
          <a:stretch>
            <a:fillRect/>
          </a:stretch>
        </p:blipFill>
        <p:spPr>
          <a:xfrm>
            <a:off x="2444496" y="2410983"/>
            <a:ext cx="7650480" cy="4027536"/>
          </a:xfrm>
          <a:prstGeom prst="rect">
            <a:avLst/>
          </a:prstGeom>
        </p:spPr>
      </p:pic>
    </p:spTree>
    <p:extLst>
      <p:ext uri="{BB962C8B-B14F-4D97-AF65-F5344CB8AC3E}">
        <p14:creationId xmlns:p14="http://schemas.microsoft.com/office/powerpoint/2010/main" val="80626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F362-EB7D-7B32-8DE4-7BF307DAC2EB}"/>
              </a:ext>
            </a:extLst>
          </p:cNvPr>
          <p:cNvSpPr>
            <a:spLocks noGrp="1"/>
          </p:cNvSpPr>
          <p:nvPr>
            <p:ph type="title"/>
          </p:nvPr>
        </p:nvSpPr>
        <p:spPr>
          <a:xfrm>
            <a:off x="581191" y="574140"/>
            <a:ext cx="11029616" cy="550572"/>
          </a:xfrm>
        </p:spPr>
        <p:txBody>
          <a:bodyPr/>
          <a:lstStyle/>
          <a:p>
            <a:r>
              <a:rPr lang="en-US" dirty="0"/>
              <a:t>LEPTOKURTIC &amp; PLATKURTIC</a:t>
            </a:r>
          </a:p>
        </p:txBody>
      </p:sp>
      <p:sp>
        <p:nvSpPr>
          <p:cNvPr id="3" name="Content Placeholder 2">
            <a:extLst>
              <a:ext uri="{FF2B5EF4-FFF2-40B4-BE49-F238E27FC236}">
                <a16:creationId xmlns:a16="http://schemas.microsoft.com/office/drawing/2014/main" id="{EE24C01D-F703-7414-927D-E7ABCAEA932C}"/>
              </a:ext>
            </a:extLst>
          </p:cNvPr>
          <p:cNvSpPr>
            <a:spLocks noGrp="1"/>
          </p:cNvSpPr>
          <p:nvPr>
            <p:ph idx="1"/>
          </p:nvPr>
        </p:nvSpPr>
        <p:spPr>
          <a:xfrm>
            <a:off x="581191" y="1202436"/>
            <a:ext cx="11029615" cy="1257300"/>
          </a:xfrm>
        </p:spPr>
        <p:txBody>
          <a:bodyPr/>
          <a:lstStyle/>
          <a:p>
            <a:r>
              <a:rPr lang="en-US" b="0" i="0" dirty="0">
                <a:solidFill>
                  <a:srgbClr val="1F1F1F"/>
                </a:solidFill>
                <a:effectLst/>
                <a:latin typeface="ElsevierGulliver"/>
              </a:rPr>
              <a:t>An increased kurtosis (&gt;3) can be visualized as a thin “bell</a:t>
            </a:r>
            <a:r>
              <a:rPr lang="en-US" dirty="0">
                <a:solidFill>
                  <a:schemeClr val="tx1"/>
                </a:solidFill>
                <a:latin typeface="ElsevierGulliver"/>
              </a:rPr>
              <a:t>” with a high peak whereas a decreased kurtosis corresponds to a broadening of the peak and “thickening” of the tails. </a:t>
            </a:r>
          </a:p>
          <a:p>
            <a:r>
              <a:rPr lang="en-US" dirty="0">
                <a:solidFill>
                  <a:schemeClr val="tx1"/>
                </a:solidFill>
                <a:latin typeface="ElsevierGulliver"/>
              </a:rPr>
              <a:t>Kurtosis &gt; 3 is recognized as leptokurtic and &lt; 3 as platykurtic. </a:t>
            </a:r>
          </a:p>
        </p:txBody>
      </p:sp>
      <p:pic>
        <p:nvPicPr>
          <p:cNvPr id="9" name="Picture 8">
            <a:extLst>
              <a:ext uri="{FF2B5EF4-FFF2-40B4-BE49-F238E27FC236}">
                <a16:creationId xmlns:a16="http://schemas.microsoft.com/office/drawing/2014/main" id="{B7F82AB7-7FB2-5208-887D-2C3C0E3F3551}"/>
              </a:ext>
            </a:extLst>
          </p:cNvPr>
          <p:cNvPicPr>
            <a:picLocks noChangeAspect="1"/>
          </p:cNvPicPr>
          <p:nvPr/>
        </p:nvPicPr>
        <p:blipFill>
          <a:blip r:embed="rId2"/>
          <a:stretch>
            <a:fillRect/>
          </a:stretch>
        </p:blipFill>
        <p:spPr>
          <a:xfrm>
            <a:off x="107583" y="3378454"/>
            <a:ext cx="5729889" cy="3414575"/>
          </a:xfrm>
          <a:prstGeom prst="rect">
            <a:avLst/>
          </a:prstGeom>
        </p:spPr>
      </p:pic>
      <p:pic>
        <p:nvPicPr>
          <p:cNvPr id="11" name="Picture 10">
            <a:extLst>
              <a:ext uri="{FF2B5EF4-FFF2-40B4-BE49-F238E27FC236}">
                <a16:creationId xmlns:a16="http://schemas.microsoft.com/office/drawing/2014/main" id="{E47463A8-640E-73BF-5A4D-9C6BF272BD80}"/>
              </a:ext>
            </a:extLst>
          </p:cNvPr>
          <p:cNvPicPr>
            <a:picLocks noChangeAspect="1"/>
          </p:cNvPicPr>
          <p:nvPr/>
        </p:nvPicPr>
        <p:blipFill>
          <a:blip r:embed="rId3"/>
          <a:stretch>
            <a:fillRect/>
          </a:stretch>
        </p:blipFill>
        <p:spPr>
          <a:xfrm>
            <a:off x="6354529" y="3429000"/>
            <a:ext cx="5474920" cy="3264020"/>
          </a:xfrm>
          <a:prstGeom prst="rect">
            <a:avLst/>
          </a:prstGeom>
        </p:spPr>
      </p:pic>
    </p:spTree>
    <p:extLst>
      <p:ext uri="{BB962C8B-B14F-4D97-AF65-F5344CB8AC3E}">
        <p14:creationId xmlns:p14="http://schemas.microsoft.com/office/powerpoint/2010/main" val="332518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5CF61-D8B2-213D-60A5-F6C5125D2AE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112547E-198B-9E05-0675-1FBFFDF268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6C02608-FE1F-FD6B-9F6F-B4C30768B4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12E9E75F-1C63-096E-7E14-9BE2D342A1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183AF455-7B4F-55F8-D6B1-2B568C88E8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A0756C1F-C446-CA3F-DAE7-152750B514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220888DF-7DB4-1AEF-E4AF-3927999299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F390241-4877-3308-BA74-05531D4D25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338F3B3-23E6-0472-6772-EE953D6D53EC}"/>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a:t>
            </a:r>
            <a:r>
              <a:rPr lang="en-US" sz="6000" dirty="0" smtClean="0">
                <a:solidFill>
                  <a:srgbClr val="FFFFFF"/>
                </a:solidFill>
              </a:rPr>
              <a:t>bi</a:t>
            </a:r>
            <a:r>
              <a:rPr lang="en-US" sz="6000" b="0" kern="1200" cap="all" dirty="0" smtClean="0">
                <a:solidFill>
                  <a:srgbClr val="FFFFFF"/>
                </a:solidFill>
                <a:latin typeface="+mj-lt"/>
                <a:ea typeface="+mj-ea"/>
                <a:cs typeface="+mj-cs"/>
              </a:rPr>
              <a:t>variate </a:t>
            </a:r>
            <a:r>
              <a:rPr lang="en-US" sz="6000" b="0" kern="1200" cap="all" dirty="0">
                <a:solidFill>
                  <a:srgbClr val="FFFFFF"/>
                </a:solidFill>
                <a:latin typeface="+mj-lt"/>
                <a:ea typeface="+mj-ea"/>
                <a:cs typeface="+mj-cs"/>
              </a:rPr>
              <a:t>variable distributions</a:t>
            </a:r>
          </a:p>
        </p:txBody>
      </p:sp>
      <p:sp>
        <p:nvSpPr>
          <p:cNvPr id="50" name="Rectangle 49">
            <a:extLst>
              <a:ext uri="{FF2B5EF4-FFF2-40B4-BE49-F238E27FC236}">
                <a16:creationId xmlns:a16="http://schemas.microsoft.com/office/drawing/2014/main" id="{0D6AF533-F0C8-5AC9-93C3-6606EF7122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799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9816-795B-B7AE-E218-25E3A50F6814}"/>
              </a:ext>
            </a:extLst>
          </p:cNvPr>
          <p:cNvSpPr>
            <a:spLocks noGrp="1"/>
          </p:cNvSpPr>
          <p:nvPr>
            <p:ph type="title"/>
          </p:nvPr>
        </p:nvSpPr>
        <p:spPr>
          <a:xfrm>
            <a:off x="581192" y="586653"/>
            <a:ext cx="11029616" cy="587148"/>
          </a:xfrm>
        </p:spPr>
        <p:txBody>
          <a:bodyPr/>
          <a:lstStyle/>
          <a:p>
            <a:r>
              <a:rPr lang="en-US" dirty="0"/>
              <a:t>Scatterplot matrix</a:t>
            </a:r>
          </a:p>
        </p:txBody>
      </p:sp>
      <p:sp>
        <p:nvSpPr>
          <p:cNvPr id="3" name="Content Placeholder 2">
            <a:extLst>
              <a:ext uri="{FF2B5EF4-FFF2-40B4-BE49-F238E27FC236}">
                <a16:creationId xmlns:a16="http://schemas.microsoft.com/office/drawing/2014/main" id="{DA6DF99F-026C-89F4-53D8-6C21A136C5ED}"/>
              </a:ext>
            </a:extLst>
          </p:cNvPr>
          <p:cNvSpPr>
            <a:spLocks noGrp="1"/>
          </p:cNvSpPr>
          <p:nvPr>
            <p:ph idx="1"/>
          </p:nvPr>
        </p:nvSpPr>
        <p:spPr>
          <a:xfrm>
            <a:off x="581192" y="1173801"/>
            <a:ext cx="11029615" cy="907106"/>
          </a:xfrm>
        </p:spPr>
        <p:txBody>
          <a:bodyPr/>
          <a:lstStyle/>
          <a:p>
            <a:r>
              <a:rPr lang="en-US" dirty="0"/>
              <a:t>A scatterplot matrix is a matrix of scatterplots that lets you understand the pairwise relationship between different variables in a dataset</a:t>
            </a:r>
          </a:p>
        </p:txBody>
      </p:sp>
      <p:pic>
        <p:nvPicPr>
          <p:cNvPr id="6" name="Picture 5">
            <a:extLst>
              <a:ext uri="{FF2B5EF4-FFF2-40B4-BE49-F238E27FC236}">
                <a16:creationId xmlns:a16="http://schemas.microsoft.com/office/drawing/2014/main" id="{54DAC414-F0F5-F6E6-555A-8282CC7F4E9F}"/>
              </a:ext>
            </a:extLst>
          </p:cNvPr>
          <p:cNvPicPr>
            <a:picLocks noChangeAspect="1"/>
          </p:cNvPicPr>
          <p:nvPr/>
        </p:nvPicPr>
        <p:blipFill>
          <a:blip r:embed="rId2"/>
          <a:stretch>
            <a:fillRect/>
          </a:stretch>
        </p:blipFill>
        <p:spPr>
          <a:xfrm>
            <a:off x="2273566" y="1982786"/>
            <a:ext cx="7981045" cy="4875214"/>
          </a:xfrm>
          <a:prstGeom prst="rect">
            <a:avLst/>
          </a:prstGeom>
        </p:spPr>
      </p:pic>
    </p:spTree>
    <p:extLst>
      <p:ext uri="{BB962C8B-B14F-4D97-AF65-F5344CB8AC3E}">
        <p14:creationId xmlns:p14="http://schemas.microsoft.com/office/powerpoint/2010/main" val="2063668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5C98-C6EF-460E-A4F9-D23994CC3687}"/>
              </a:ext>
            </a:extLst>
          </p:cNvPr>
          <p:cNvSpPr>
            <a:spLocks noGrp="1"/>
          </p:cNvSpPr>
          <p:nvPr>
            <p:ph type="title"/>
          </p:nvPr>
        </p:nvSpPr>
        <p:spPr>
          <a:xfrm>
            <a:off x="581192" y="702156"/>
            <a:ext cx="11029616" cy="623724"/>
          </a:xfrm>
        </p:spPr>
        <p:txBody>
          <a:bodyPr/>
          <a:lstStyle/>
          <a:p>
            <a:r>
              <a:rPr lang="en-US" dirty="0"/>
              <a:t>A grid of scatterplot matrix</a:t>
            </a:r>
          </a:p>
        </p:txBody>
      </p:sp>
      <p:pic>
        <p:nvPicPr>
          <p:cNvPr id="4" name="Picture 3">
            <a:extLst>
              <a:ext uri="{FF2B5EF4-FFF2-40B4-BE49-F238E27FC236}">
                <a16:creationId xmlns:a16="http://schemas.microsoft.com/office/drawing/2014/main" id="{B1677C5C-B80A-E46C-FE10-76C870212B37}"/>
              </a:ext>
            </a:extLst>
          </p:cNvPr>
          <p:cNvPicPr>
            <a:picLocks noChangeAspect="1"/>
          </p:cNvPicPr>
          <p:nvPr/>
        </p:nvPicPr>
        <p:blipFill>
          <a:blip r:embed="rId2"/>
          <a:stretch>
            <a:fillRect/>
          </a:stretch>
        </p:blipFill>
        <p:spPr>
          <a:xfrm>
            <a:off x="4045577" y="1325880"/>
            <a:ext cx="7981045" cy="4875214"/>
          </a:xfrm>
          <a:prstGeom prst="rect">
            <a:avLst/>
          </a:prstGeom>
        </p:spPr>
      </p:pic>
      <p:sp>
        <p:nvSpPr>
          <p:cNvPr id="5" name="Rectangle 1">
            <a:extLst>
              <a:ext uri="{FF2B5EF4-FFF2-40B4-BE49-F238E27FC236}">
                <a16:creationId xmlns:a16="http://schemas.microsoft.com/office/drawing/2014/main" id="{6D7AC036-7733-131B-D94F-0223288CB27B}"/>
              </a:ext>
            </a:extLst>
          </p:cNvPr>
          <p:cNvSpPr>
            <a:spLocks noGrp="1" noChangeArrowheads="1"/>
          </p:cNvSpPr>
          <p:nvPr>
            <p:ph idx="1"/>
          </p:nvPr>
        </p:nvSpPr>
        <p:spPr bwMode="auto">
          <a:xfrm>
            <a:off x="78105" y="2709455"/>
            <a:ext cx="4201287" cy="257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tabLst/>
            </a:pPr>
            <a:r>
              <a:rPr lang="en-US" altLang="en-US" dirty="0">
                <a:solidFill>
                  <a:schemeClr val="tx1"/>
                </a:solidFill>
              </a:rPr>
              <a:t>Rows and column represent each variable.</a:t>
            </a:r>
          </a:p>
          <a:p>
            <a:pPr marR="0" lvl="0" fontAlgn="base">
              <a:tabLst/>
            </a:pPr>
            <a:r>
              <a:rPr lang="en-US" altLang="en-US" dirty="0">
                <a:solidFill>
                  <a:schemeClr val="tx1"/>
                </a:solidFill>
              </a:rPr>
              <a:t>Each cell in the matrix shows a scatterplot of two variables (one on the x-axis, one on the y-axis).</a:t>
            </a:r>
          </a:p>
          <a:p>
            <a:pPr marR="0" lvl="0" fontAlgn="base">
              <a:tabLst/>
            </a:pPr>
            <a:r>
              <a:rPr lang="en-US" altLang="en-US" dirty="0">
                <a:solidFill>
                  <a:schemeClr val="tx1"/>
                </a:solidFill>
              </a:rPr>
              <a:t>The diagonal cells typically contain the variable names or histograms of each variable. </a:t>
            </a:r>
          </a:p>
        </p:txBody>
      </p:sp>
    </p:spTree>
    <p:extLst>
      <p:ext uri="{BB962C8B-B14F-4D97-AF65-F5344CB8AC3E}">
        <p14:creationId xmlns:p14="http://schemas.microsoft.com/office/powerpoint/2010/main" val="3125040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B820-BAB6-6191-FB4E-4564BBAFCE2F}"/>
              </a:ext>
            </a:extLst>
          </p:cNvPr>
          <p:cNvSpPr>
            <a:spLocks noGrp="1"/>
          </p:cNvSpPr>
          <p:nvPr>
            <p:ph type="title"/>
          </p:nvPr>
        </p:nvSpPr>
        <p:spPr>
          <a:xfrm>
            <a:off x="581192" y="702156"/>
            <a:ext cx="11029616" cy="541428"/>
          </a:xfrm>
        </p:spPr>
        <p:txBody>
          <a:bodyPr/>
          <a:lstStyle/>
          <a:p>
            <a:r>
              <a:rPr lang="en-US" dirty="0"/>
              <a:t>Regression line </a:t>
            </a:r>
          </a:p>
        </p:txBody>
      </p:sp>
      <p:sp>
        <p:nvSpPr>
          <p:cNvPr id="3" name="Content Placeholder 2">
            <a:extLst>
              <a:ext uri="{FF2B5EF4-FFF2-40B4-BE49-F238E27FC236}">
                <a16:creationId xmlns:a16="http://schemas.microsoft.com/office/drawing/2014/main" id="{201A346B-8B45-A4A4-1AD2-38F45839D292}"/>
              </a:ext>
            </a:extLst>
          </p:cNvPr>
          <p:cNvSpPr>
            <a:spLocks noGrp="1"/>
          </p:cNvSpPr>
          <p:nvPr>
            <p:ph idx="1"/>
          </p:nvPr>
        </p:nvSpPr>
        <p:spPr>
          <a:xfrm>
            <a:off x="581193" y="2340864"/>
            <a:ext cx="2509480" cy="3273552"/>
          </a:xfrm>
        </p:spPr>
        <p:txBody>
          <a:bodyPr/>
          <a:lstStyle/>
          <a:p>
            <a:r>
              <a:rPr lang="en-US" dirty="0"/>
              <a:t>The </a:t>
            </a:r>
            <a:r>
              <a:rPr lang="en-US" b="1" dirty="0"/>
              <a:t>green regression line</a:t>
            </a:r>
            <a:r>
              <a:rPr lang="en-US" dirty="0"/>
              <a:t> shows the </a:t>
            </a:r>
            <a:r>
              <a:rPr lang="en-US" b="1" dirty="0"/>
              <a:t>linear trend</a:t>
            </a:r>
            <a:r>
              <a:rPr lang="en-US" dirty="0"/>
              <a:t> (ordinary least squares).</a:t>
            </a:r>
          </a:p>
        </p:txBody>
      </p:sp>
      <p:pic>
        <p:nvPicPr>
          <p:cNvPr id="4" name="Picture 3">
            <a:extLst>
              <a:ext uri="{FF2B5EF4-FFF2-40B4-BE49-F238E27FC236}">
                <a16:creationId xmlns:a16="http://schemas.microsoft.com/office/drawing/2014/main" id="{CDBEEA02-00D8-4FF9-28E2-C14D675EE09C}"/>
              </a:ext>
            </a:extLst>
          </p:cNvPr>
          <p:cNvPicPr>
            <a:picLocks noChangeAspect="1"/>
          </p:cNvPicPr>
          <p:nvPr/>
        </p:nvPicPr>
        <p:blipFill>
          <a:blip r:embed="rId2"/>
          <a:stretch>
            <a:fillRect/>
          </a:stretch>
        </p:blipFill>
        <p:spPr>
          <a:xfrm>
            <a:off x="4009001" y="1890876"/>
            <a:ext cx="7981045" cy="4875214"/>
          </a:xfrm>
          <a:prstGeom prst="rect">
            <a:avLst/>
          </a:prstGeom>
        </p:spPr>
      </p:pic>
    </p:spTree>
    <p:extLst>
      <p:ext uri="{BB962C8B-B14F-4D97-AF65-F5344CB8AC3E}">
        <p14:creationId xmlns:p14="http://schemas.microsoft.com/office/powerpoint/2010/main" val="3850418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1B72-4371-71C2-5EDB-0C9B0593AD6F}"/>
              </a:ext>
            </a:extLst>
          </p:cNvPr>
          <p:cNvSpPr>
            <a:spLocks noGrp="1"/>
          </p:cNvSpPr>
          <p:nvPr>
            <p:ph type="title"/>
          </p:nvPr>
        </p:nvSpPr>
        <p:spPr>
          <a:xfrm>
            <a:off x="581192" y="702156"/>
            <a:ext cx="11029616" cy="623724"/>
          </a:xfrm>
        </p:spPr>
        <p:txBody>
          <a:bodyPr/>
          <a:lstStyle/>
          <a:p>
            <a:r>
              <a:rPr lang="en-US" dirty="0"/>
              <a:t>Loess smooth line</a:t>
            </a:r>
          </a:p>
        </p:txBody>
      </p:sp>
      <p:sp>
        <p:nvSpPr>
          <p:cNvPr id="3" name="Content Placeholder 2">
            <a:extLst>
              <a:ext uri="{FF2B5EF4-FFF2-40B4-BE49-F238E27FC236}">
                <a16:creationId xmlns:a16="http://schemas.microsoft.com/office/drawing/2014/main" id="{5C3E0124-2669-670E-805D-C4F885144203}"/>
              </a:ext>
            </a:extLst>
          </p:cNvPr>
          <p:cNvSpPr>
            <a:spLocks noGrp="1"/>
          </p:cNvSpPr>
          <p:nvPr>
            <p:ph idx="1"/>
          </p:nvPr>
        </p:nvSpPr>
        <p:spPr>
          <a:xfrm>
            <a:off x="94011" y="1794133"/>
            <a:ext cx="3905846" cy="1444368"/>
          </a:xfrm>
        </p:spPr>
        <p:txBody>
          <a:bodyPr/>
          <a:lstStyle/>
          <a:p>
            <a:r>
              <a:rPr lang="en-US" dirty="0"/>
              <a:t>The </a:t>
            </a:r>
            <a:r>
              <a:rPr lang="en-US" b="1" dirty="0"/>
              <a:t>red smooth line</a:t>
            </a:r>
            <a:r>
              <a:rPr lang="en-US" dirty="0"/>
              <a:t> shows a </a:t>
            </a:r>
            <a:r>
              <a:rPr lang="en-US" b="1" dirty="0"/>
              <a:t>non-linear trend</a:t>
            </a:r>
            <a:r>
              <a:rPr lang="en-US" dirty="0"/>
              <a:t> (LOESS curve) in the data.</a:t>
            </a:r>
          </a:p>
        </p:txBody>
      </p:sp>
      <p:pic>
        <p:nvPicPr>
          <p:cNvPr id="4" name="Picture 3">
            <a:extLst>
              <a:ext uri="{FF2B5EF4-FFF2-40B4-BE49-F238E27FC236}">
                <a16:creationId xmlns:a16="http://schemas.microsoft.com/office/drawing/2014/main" id="{3A03A25C-B2CF-5716-4A68-E76E5459AF70}"/>
              </a:ext>
            </a:extLst>
          </p:cNvPr>
          <p:cNvPicPr>
            <a:picLocks noChangeAspect="1"/>
          </p:cNvPicPr>
          <p:nvPr/>
        </p:nvPicPr>
        <p:blipFill>
          <a:blip r:embed="rId2"/>
          <a:stretch>
            <a:fillRect/>
          </a:stretch>
        </p:blipFill>
        <p:spPr>
          <a:xfrm>
            <a:off x="3999857" y="1325880"/>
            <a:ext cx="7981045" cy="5532120"/>
          </a:xfrm>
          <a:prstGeom prst="rect">
            <a:avLst/>
          </a:prstGeom>
        </p:spPr>
      </p:pic>
      <p:pic>
        <p:nvPicPr>
          <p:cNvPr id="6" name="Picture 5">
            <a:extLst>
              <a:ext uri="{FF2B5EF4-FFF2-40B4-BE49-F238E27FC236}">
                <a16:creationId xmlns:a16="http://schemas.microsoft.com/office/drawing/2014/main" id="{9C8B2C3F-F64A-E896-33AA-4661D13B2A27}"/>
              </a:ext>
            </a:extLst>
          </p:cNvPr>
          <p:cNvPicPr>
            <a:picLocks noChangeAspect="1"/>
          </p:cNvPicPr>
          <p:nvPr/>
        </p:nvPicPr>
        <p:blipFill>
          <a:blip r:embed="rId3"/>
          <a:stretch>
            <a:fillRect/>
          </a:stretch>
        </p:blipFill>
        <p:spPr>
          <a:xfrm>
            <a:off x="94011" y="3315493"/>
            <a:ext cx="3977476" cy="2149180"/>
          </a:xfrm>
          <a:prstGeom prst="rect">
            <a:avLst/>
          </a:prstGeom>
        </p:spPr>
      </p:pic>
      <p:sp>
        <p:nvSpPr>
          <p:cNvPr id="5" name="Footer Placeholder 4">
            <a:extLst>
              <a:ext uri="{FF2B5EF4-FFF2-40B4-BE49-F238E27FC236}">
                <a16:creationId xmlns:a16="http://schemas.microsoft.com/office/drawing/2014/main" id="{11186AAC-CFCA-7C0F-CEE8-3A0FBB9931BB}"/>
              </a:ext>
            </a:extLst>
          </p:cNvPr>
          <p:cNvSpPr>
            <a:spLocks noGrp="1"/>
          </p:cNvSpPr>
          <p:nvPr>
            <p:ph type="ftr" sz="quarter" idx="11"/>
          </p:nvPr>
        </p:nvSpPr>
        <p:spPr>
          <a:xfrm>
            <a:off x="211098" y="6348809"/>
            <a:ext cx="6917210" cy="365125"/>
          </a:xfrm>
        </p:spPr>
        <p:txBody>
          <a:bodyPr/>
          <a:lstStyle/>
          <a:p>
            <a:r>
              <a:rPr lang="en-US" dirty="0"/>
              <a:t>Code: </a:t>
            </a:r>
            <a:r>
              <a:rPr lang="en-US" dirty="0" err="1"/>
              <a:t>ScatterplotMatrix</a:t>
            </a:r>
            <a:endParaRPr lang="en-US" dirty="0"/>
          </a:p>
        </p:txBody>
      </p:sp>
    </p:spTree>
    <p:extLst>
      <p:ext uri="{BB962C8B-B14F-4D97-AF65-F5344CB8AC3E}">
        <p14:creationId xmlns:p14="http://schemas.microsoft.com/office/powerpoint/2010/main" val="37001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026E-3091-9B57-0C52-B3A1CA866BD6}"/>
              </a:ext>
            </a:extLst>
          </p:cNvPr>
          <p:cNvSpPr>
            <a:spLocks noGrp="1"/>
          </p:cNvSpPr>
          <p:nvPr>
            <p:ph type="title"/>
          </p:nvPr>
        </p:nvSpPr>
        <p:spPr>
          <a:xfrm>
            <a:off x="581192" y="702156"/>
            <a:ext cx="11029616" cy="541428"/>
          </a:xfrm>
        </p:spPr>
        <p:txBody>
          <a:bodyPr/>
          <a:lstStyle/>
          <a:p>
            <a:r>
              <a:rPr lang="en-US" dirty="0"/>
              <a:t>Line graph</a:t>
            </a:r>
          </a:p>
        </p:txBody>
      </p:sp>
      <p:sp>
        <p:nvSpPr>
          <p:cNvPr id="3" name="Content Placeholder 2">
            <a:extLst>
              <a:ext uri="{FF2B5EF4-FFF2-40B4-BE49-F238E27FC236}">
                <a16:creationId xmlns:a16="http://schemas.microsoft.com/office/drawing/2014/main" id="{FF26CC3D-7F23-4311-16D2-F87EBF3EAEF6}"/>
              </a:ext>
            </a:extLst>
          </p:cNvPr>
          <p:cNvSpPr>
            <a:spLocks noGrp="1"/>
          </p:cNvSpPr>
          <p:nvPr>
            <p:ph idx="1"/>
          </p:nvPr>
        </p:nvSpPr>
        <p:spPr>
          <a:xfrm>
            <a:off x="581191" y="1362456"/>
            <a:ext cx="11029615" cy="1088136"/>
          </a:xfrm>
        </p:spPr>
        <p:txBody>
          <a:bodyPr/>
          <a:lstStyle/>
          <a:p>
            <a:r>
              <a:rPr lang="en-US" dirty="0"/>
              <a:t>At its core, </a:t>
            </a:r>
            <a:r>
              <a:rPr lang="en-US" b="1" dirty="0"/>
              <a:t>data visualization is about turning numbers into stories</a:t>
            </a:r>
            <a:r>
              <a:rPr lang="en-US" dirty="0"/>
              <a:t> — stories that people can understand, remember, and act upon. It's the bridge between raw data and human perception.</a:t>
            </a:r>
          </a:p>
        </p:txBody>
      </p:sp>
      <p:pic>
        <p:nvPicPr>
          <p:cNvPr id="5" name="Picture 4">
            <a:extLst>
              <a:ext uri="{FF2B5EF4-FFF2-40B4-BE49-F238E27FC236}">
                <a16:creationId xmlns:a16="http://schemas.microsoft.com/office/drawing/2014/main" id="{7040447F-2210-699A-E14E-F626CC92E990}"/>
              </a:ext>
            </a:extLst>
          </p:cNvPr>
          <p:cNvPicPr>
            <a:picLocks noChangeAspect="1"/>
          </p:cNvPicPr>
          <p:nvPr/>
        </p:nvPicPr>
        <p:blipFill>
          <a:blip r:embed="rId2"/>
          <a:stretch>
            <a:fillRect/>
          </a:stretch>
        </p:blipFill>
        <p:spPr>
          <a:xfrm>
            <a:off x="4883878" y="2654041"/>
            <a:ext cx="7128450" cy="4203958"/>
          </a:xfrm>
          <a:prstGeom prst="rect">
            <a:avLst/>
          </a:prstGeom>
        </p:spPr>
      </p:pic>
      <p:pic>
        <p:nvPicPr>
          <p:cNvPr id="7" name="Picture 6">
            <a:extLst>
              <a:ext uri="{FF2B5EF4-FFF2-40B4-BE49-F238E27FC236}">
                <a16:creationId xmlns:a16="http://schemas.microsoft.com/office/drawing/2014/main" id="{342A759A-3848-91F8-544A-0A84B4E9AA7D}"/>
              </a:ext>
            </a:extLst>
          </p:cNvPr>
          <p:cNvPicPr>
            <a:picLocks noChangeAspect="1"/>
          </p:cNvPicPr>
          <p:nvPr/>
        </p:nvPicPr>
        <p:blipFill>
          <a:blip r:embed="rId3"/>
          <a:stretch>
            <a:fillRect/>
          </a:stretch>
        </p:blipFill>
        <p:spPr>
          <a:xfrm>
            <a:off x="1147862" y="2569464"/>
            <a:ext cx="2105175" cy="3959943"/>
          </a:xfrm>
          <a:prstGeom prst="rect">
            <a:avLst/>
          </a:prstGeom>
        </p:spPr>
      </p:pic>
    </p:spTree>
    <p:extLst>
      <p:ext uri="{BB962C8B-B14F-4D97-AF65-F5344CB8AC3E}">
        <p14:creationId xmlns:p14="http://schemas.microsoft.com/office/powerpoint/2010/main" val="551249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3C15D-8B95-AC10-65D2-2DC27259BC2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6C43044-361C-219A-C061-6323BD36CA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D073451-463F-3B7E-B0BA-530F3E0F6CE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BBABCD27-CFAB-E2DE-9E8D-FA99686BF6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CE2D3D5A-EBD9-BEB2-AD86-D7C93505DE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E9208CB4-8B8E-AAF5-570B-6FB36772F4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EDB67913-CF45-5205-D2F7-20034A3192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78F5C4C6-8ADE-7DD0-C518-C988313AD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0E705E6-5260-A735-42E3-2067248795A9}"/>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2.1.3 data transformation</a:t>
            </a:r>
          </a:p>
        </p:txBody>
      </p:sp>
      <p:sp>
        <p:nvSpPr>
          <p:cNvPr id="50" name="Rectangle 49">
            <a:extLst>
              <a:ext uri="{FF2B5EF4-FFF2-40B4-BE49-F238E27FC236}">
                <a16:creationId xmlns:a16="http://schemas.microsoft.com/office/drawing/2014/main" id="{D20B62D5-0439-5A91-CB0E-6C26D80D1B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22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37FC-1F81-FB01-A1D5-771196D26A44}"/>
              </a:ext>
            </a:extLst>
          </p:cNvPr>
          <p:cNvSpPr>
            <a:spLocks noGrp="1"/>
          </p:cNvSpPr>
          <p:nvPr>
            <p:ph type="title"/>
          </p:nvPr>
        </p:nvSpPr>
        <p:spPr>
          <a:xfrm>
            <a:off x="581192" y="702156"/>
            <a:ext cx="11029616" cy="578004"/>
          </a:xfrm>
        </p:spPr>
        <p:txBody>
          <a:bodyPr/>
          <a:lstStyle/>
          <a:p>
            <a:r>
              <a:rPr lang="en-US" dirty="0"/>
              <a:t>Data transformation - standardization</a:t>
            </a:r>
          </a:p>
        </p:txBody>
      </p:sp>
      <p:sp>
        <p:nvSpPr>
          <p:cNvPr id="3" name="Content Placeholder 2">
            <a:extLst>
              <a:ext uri="{FF2B5EF4-FFF2-40B4-BE49-F238E27FC236}">
                <a16:creationId xmlns:a16="http://schemas.microsoft.com/office/drawing/2014/main" id="{2E4C9E17-6EE6-BC42-8021-2A0792ABE5D9}"/>
              </a:ext>
            </a:extLst>
          </p:cNvPr>
          <p:cNvSpPr>
            <a:spLocks noGrp="1"/>
          </p:cNvSpPr>
          <p:nvPr>
            <p:ph idx="1"/>
          </p:nvPr>
        </p:nvSpPr>
        <p:spPr>
          <a:xfrm>
            <a:off x="581193" y="1453896"/>
            <a:ext cx="11029615" cy="1124712"/>
          </a:xfrm>
        </p:spPr>
        <p:txBody>
          <a:bodyPr>
            <a:normAutofit fontScale="92500"/>
          </a:bodyPr>
          <a:lstStyle/>
          <a:p>
            <a:pPr algn="l"/>
            <a:r>
              <a:rPr lang="en-US" sz="1800" b="1" i="0" u="none" strike="noStrike" baseline="0" dirty="0">
                <a:latin typeface="MinionPro-Bold"/>
              </a:rPr>
              <a:t>Standardization </a:t>
            </a:r>
            <a:r>
              <a:rPr lang="en-US" sz="1800" b="0" i="0" u="none" strike="noStrike" baseline="0" dirty="0">
                <a:latin typeface="MinionPro-Regular"/>
              </a:rPr>
              <a:t>actually takes many forms, but the most commonly used is the z score or standard score.</a:t>
            </a:r>
          </a:p>
          <a:p>
            <a:pPr algn="l"/>
            <a:r>
              <a:rPr lang="en-US" dirty="0">
                <a:latin typeface="MinionPro-Regular"/>
              </a:rPr>
              <a:t>Methods that require data standardizing, for example, Support Vector Machine, Principal Component Analysis</a:t>
            </a:r>
          </a:p>
        </p:txBody>
      </p:sp>
      <p:pic>
        <p:nvPicPr>
          <p:cNvPr id="5" name="Picture 4">
            <a:extLst>
              <a:ext uri="{FF2B5EF4-FFF2-40B4-BE49-F238E27FC236}">
                <a16:creationId xmlns:a16="http://schemas.microsoft.com/office/drawing/2014/main" id="{E5BA4BB2-2459-F41D-14DE-D9795CE09803}"/>
              </a:ext>
            </a:extLst>
          </p:cNvPr>
          <p:cNvPicPr>
            <a:picLocks noChangeAspect="1"/>
          </p:cNvPicPr>
          <p:nvPr/>
        </p:nvPicPr>
        <p:blipFill>
          <a:blip r:embed="rId2"/>
          <a:stretch>
            <a:fillRect/>
          </a:stretch>
        </p:blipFill>
        <p:spPr>
          <a:xfrm>
            <a:off x="266880" y="2578608"/>
            <a:ext cx="8401050" cy="42672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D50374-A0B6-DFD5-AB01-F51A13640CBC}"/>
                  </a:ext>
                </a:extLst>
              </p:cNvPr>
              <p:cNvSpPr txBox="1"/>
              <p:nvPr/>
            </p:nvSpPr>
            <p:spPr>
              <a:xfrm>
                <a:off x="8300346" y="5484475"/>
                <a:ext cx="14105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p:txBody>
          </p:sp>
        </mc:Choice>
        <mc:Fallback xmlns="">
          <p:sp>
            <p:nvSpPr>
              <p:cNvPr id="6" name="TextBox 5">
                <a:extLst>
                  <a:ext uri="{FF2B5EF4-FFF2-40B4-BE49-F238E27FC236}">
                    <a16:creationId xmlns:a16="http://schemas.microsoft.com/office/drawing/2014/main" id="{E8D50374-A0B6-DFD5-AB01-F51A13640CBC}"/>
                  </a:ext>
                </a:extLst>
              </p:cNvPr>
              <p:cNvSpPr txBox="1">
                <a:spLocks noRot="1" noChangeAspect="1" noMove="1" noResize="1" noEditPoints="1" noAdjustHandles="1" noChangeArrowheads="1" noChangeShapeType="1" noTextEdit="1"/>
              </p:cNvSpPr>
              <p:nvPr/>
            </p:nvSpPr>
            <p:spPr>
              <a:xfrm>
                <a:off x="8300346" y="5484475"/>
                <a:ext cx="1410582" cy="369332"/>
              </a:xfrm>
              <a:prstGeom prst="rect">
                <a:avLst/>
              </a:prstGeom>
              <a:blipFill>
                <a:blip r:embed="rId3"/>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396866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C3B5-D2C5-32D7-6C3A-3860571CC007}"/>
              </a:ext>
            </a:extLst>
          </p:cNvPr>
          <p:cNvSpPr>
            <a:spLocks noGrp="1"/>
          </p:cNvSpPr>
          <p:nvPr>
            <p:ph type="title"/>
          </p:nvPr>
        </p:nvSpPr>
        <p:spPr>
          <a:xfrm>
            <a:off x="581192" y="702156"/>
            <a:ext cx="11029616" cy="651156"/>
          </a:xfrm>
        </p:spPr>
        <p:txBody>
          <a:bodyPr/>
          <a:lstStyle/>
          <a:p>
            <a:r>
              <a:rPr lang="en-US" dirty="0"/>
              <a:t>Z-score</a:t>
            </a:r>
          </a:p>
        </p:txBody>
      </p:sp>
      <p:sp>
        <p:nvSpPr>
          <p:cNvPr id="3" name="Content Placeholder 2">
            <a:extLst>
              <a:ext uri="{FF2B5EF4-FFF2-40B4-BE49-F238E27FC236}">
                <a16:creationId xmlns:a16="http://schemas.microsoft.com/office/drawing/2014/main" id="{D876A20B-97B7-AA87-AE07-1581C0E87091}"/>
              </a:ext>
            </a:extLst>
          </p:cNvPr>
          <p:cNvSpPr>
            <a:spLocks noGrp="1"/>
          </p:cNvSpPr>
          <p:nvPr>
            <p:ph idx="1"/>
          </p:nvPr>
        </p:nvSpPr>
        <p:spPr>
          <a:xfrm>
            <a:off x="210312" y="1819656"/>
            <a:ext cx="4850320" cy="3529584"/>
          </a:xfrm>
        </p:spPr>
        <p:txBody>
          <a:bodyPr>
            <a:normAutofit/>
          </a:bodyPr>
          <a:lstStyle/>
          <a:p>
            <a:pPr algn="l"/>
            <a:r>
              <a:rPr lang="en-US" sz="1800" b="0" i="0" u="none" strike="noStrike" baseline="0" dirty="0">
                <a:latin typeface="MinionPro-Regular"/>
              </a:rPr>
              <a:t>Values above or below zero indicate the observation’s difference from the variable mean in terms of standard deviations.</a:t>
            </a:r>
          </a:p>
          <a:p>
            <a:pPr marL="0" indent="0">
              <a:lnSpc>
                <a:spcPct val="110000"/>
              </a:lnSpc>
              <a:buNone/>
            </a:pPr>
            <a:endParaRPr lang="en-US" dirty="0">
              <a:latin typeface="MinionPro-Regular"/>
            </a:endParaRPr>
          </a:p>
          <a:p>
            <a:pPr marL="0" indent="0">
              <a:lnSpc>
                <a:spcPct val="110000"/>
              </a:lnSpc>
              <a:buNone/>
            </a:pPr>
            <a:r>
              <a:rPr lang="en-US" dirty="0">
                <a:latin typeface="MinionPro-Regular"/>
              </a:rPr>
              <a:t>In a normal distribution, one observation has a z-score of 0.5 and another observation has a z-score of -1.2.</a:t>
            </a:r>
          </a:p>
          <a:p>
            <a:pPr marL="0" indent="0">
              <a:lnSpc>
                <a:spcPct val="110000"/>
              </a:lnSpc>
              <a:buNone/>
            </a:pPr>
            <a:r>
              <a:rPr lang="en-US" dirty="0">
                <a:latin typeface="MinionPro-Regular"/>
              </a:rPr>
              <a:t/>
            </a:r>
            <a:br>
              <a:rPr lang="en-US" dirty="0">
                <a:latin typeface="MinionPro-Regular"/>
              </a:rPr>
            </a:br>
            <a:r>
              <a:rPr lang="en-US" dirty="0">
                <a:latin typeface="MinionPro-Regular"/>
              </a:rPr>
              <a:t>Which observation is farther from the mean?</a:t>
            </a:r>
            <a:r>
              <a:rPr lang="en-US" dirty="0"/>
              <a:t> 🤔</a:t>
            </a:r>
            <a:endParaRPr lang="en-US" dirty="0">
              <a:latin typeface="MinionPro-Regular"/>
            </a:endParaRPr>
          </a:p>
        </p:txBody>
      </p:sp>
      <p:pic>
        <p:nvPicPr>
          <p:cNvPr id="5" name="Picture 4">
            <a:extLst>
              <a:ext uri="{FF2B5EF4-FFF2-40B4-BE49-F238E27FC236}">
                <a16:creationId xmlns:a16="http://schemas.microsoft.com/office/drawing/2014/main" id="{03A081B2-E843-D179-DF6D-1AAD742E84C2}"/>
              </a:ext>
            </a:extLst>
          </p:cNvPr>
          <p:cNvPicPr>
            <a:picLocks noChangeAspect="1"/>
          </p:cNvPicPr>
          <p:nvPr/>
        </p:nvPicPr>
        <p:blipFill>
          <a:blip r:embed="rId2"/>
          <a:stretch>
            <a:fillRect/>
          </a:stretch>
        </p:blipFill>
        <p:spPr>
          <a:xfrm>
            <a:off x="5060632" y="1426464"/>
            <a:ext cx="6734175" cy="5417412"/>
          </a:xfrm>
          <a:prstGeom prst="rect">
            <a:avLst/>
          </a:prstGeom>
        </p:spPr>
      </p:pic>
    </p:spTree>
    <p:extLst>
      <p:ext uri="{BB962C8B-B14F-4D97-AF65-F5344CB8AC3E}">
        <p14:creationId xmlns:p14="http://schemas.microsoft.com/office/powerpoint/2010/main" val="434531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4227-CB9C-2684-3BF3-D3A2C60B80DF}"/>
              </a:ext>
            </a:extLst>
          </p:cNvPr>
          <p:cNvSpPr>
            <a:spLocks noGrp="1"/>
          </p:cNvSpPr>
          <p:nvPr>
            <p:ph type="title"/>
          </p:nvPr>
        </p:nvSpPr>
        <p:spPr>
          <a:xfrm>
            <a:off x="581192" y="702156"/>
            <a:ext cx="11029616" cy="523140"/>
          </a:xfrm>
        </p:spPr>
        <p:txBody>
          <a:bodyPr/>
          <a:lstStyle/>
          <a:p>
            <a:r>
              <a:rPr lang="en-US" dirty="0"/>
              <a:t>normalization</a:t>
            </a:r>
          </a:p>
        </p:txBody>
      </p:sp>
      <p:sp>
        <p:nvSpPr>
          <p:cNvPr id="3" name="Content Placeholder 2">
            <a:extLst>
              <a:ext uri="{FF2B5EF4-FFF2-40B4-BE49-F238E27FC236}">
                <a16:creationId xmlns:a16="http://schemas.microsoft.com/office/drawing/2014/main" id="{CD1432C6-F0BA-5BA5-4B39-68E3FE9B931A}"/>
              </a:ext>
            </a:extLst>
          </p:cNvPr>
          <p:cNvSpPr>
            <a:spLocks noGrp="1"/>
          </p:cNvSpPr>
          <p:nvPr>
            <p:ph idx="1"/>
          </p:nvPr>
        </p:nvSpPr>
        <p:spPr>
          <a:xfrm>
            <a:off x="581191" y="1463040"/>
            <a:ext cx="11029615" cy="4389120"/>
          </a:xfrm>
        </p:spPr>
        <p:txBody>
          <a:bodyPr>
            <a:normAutofit/>
          </a:bodyPr>
          <a:lstStyle/>
          <a:p>
            <a:r>
              <a:rPr lang="en-US" b="1" dirty="0"/>
              <a:t>Normalization</a:t>
            </a:r>
            <a:r>
              <a:rPr lang="en-US" dirty="0"/>
              <a:t> is a technique used to </a:t>
            </a:r>
            <a:r>
              <a:rPr lang="en-US" b="1" dirty="0"/>
              <a:t>scale</a:t>
            </a:r>
            <a:r>
              <a:rPr lang="en-US" dirty="0"/>
              <a:t> the values of numerical features to ensure that all features contribute equally to a machine learning model. It helps improve </a:t>
            </a:r>
            <a:r>
              <a:rPr lang="en-US" b="1" dirty="0"/>
              <a:t>model performance, stability, and training speed</a:t>
            </a:r>
            <a:r>
              <a:rPr lang="en-US" dirty="0"/>
              <a:t>, especially for algorithms sensitive to the </a:t>
            </a:r>
            <a:r>
              <a:rPr lang="en-US" b="1" dirty="0"/>
              <a:t>magnitude and scale of input features</a:t>
            </a:r>
            <a:r>
              <a:rPr lang="en-US" dirty="0"/>
              <a:t>.</a:t>
            </a:r>
          </a:p>
          <a:p>
            <a:endParaRPr lang="en-US" dirty="0"/>
          </a:p>
          <a:p>
            <a:pPr marL="0" indent="0">
              <a:buNone/>
            </a:pPr>
            <a:r>
              <a:rPr lang="en-US" dirty="0"/>
              <a:t>Why normalize data?</a:t>
            </a:r>
          </a:p>
          <a:p>
            <a:r>
              <a:rPr lang="en-US" b="1" dirty="0"/>
              <a:t>Different Scales Cause Bias</a:t>
            </a:r>
            <a:r>
              <a:rPr lang="en-US" dirty="0"/>
              <a:t/>
            </a:r>
            <a:br>
              <a:rPr lang="en-US" dirty="0"/>
            </a:br>
            <a:r>
              <a:rPr lang="en-US" dirty="0"/>
              <a:t>In a dataset, different features may have </a:t>
            </a:r>
            <a:r>
              <a:rPr lang="en-US" b="1" dirty="0"/>
              <a:t>different ranges</a:t>
            </a:r>
            <a:r>
              <a:rPr lang="en-US" dirty="0"/>
              <a:t>. For example:</a:t>
            </a:r>
          </a:p>
          <a:p>
            <a:pPr lvl="1">
              <a:buFont typeface="Arial" panose="020B0604020202020204" pitchFamily="34" charset="0"/>
              <a:buChar char="•"/>
            </a:pPr>
            <a:r>
              <a:rPr lang="en-US" b="1" dirty="0"/>
              <a:t>Age</a:t>
            </a:r>
            <a:r>
              <a:rPr lang="en-US" dirty="0"/>
              <a:t> might range from </a:t>
            </a:r>
            <a:r>
              <a:rPr lang="en-US" b="1" dirty="0"/>
              <a:t>0 to 100</a:t>
            </a:r>
            <a:r>
              <a:rPr lang="en-US" dirty="0"/>
              <a:t>.</a:t>
            </a:r>
          </a:p>
          <a:p>
            <a:pPr lvl="1">
              <a:buFont typeface="Arial" panose="020B0604020202020204" pitchFamily="34" charset="0"/>
              <a:buChar char="•"/>
            </a:pPr>
            <a:r>
              <a:rPr lang="en-US" b="1" dirty="0"/>
              <a:t>Income</a:t>
            </a:r>
            <a:r>
              <a:rPr lang="en-US" dirty="0"/>
              <a:t> might range from </a:t>
            </a:r>
            <a:r>
              <a:rPr lang="en-US" b="1" dirty="0"/>
              <a:t>$30,000 to $100,000</a:t>
            </a:r>
            <a:r>
              <a:rPr lang="en-US" dirty="0"/>
              <a:t>.</a:t>
            </a:r>
          </a:p>
          <a:p>
            <a:r>
              <a:rPr lang="en-US" dirty="0"/>
              <a:t>Without normalization, machine learning models may </a:t>
            </a:r>
            <a:r>
              <a:rPr lang="en-US" b="1" dirty="0"/>
              <a:t>assign more importance to larger values</a:t>
            </a:r>
            <a:r>
              <a:rPr lang="en-US" dirty="0"/>
              <a:t>, leading to </a:t>
            </a:r>
            <a:r>
              <a:rPr lang="en-US" b="1" dirty="0"/>
              <a:t>biased results</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3750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B33F-9FE7-F43A-081B-D4A003B7B9BD}"/>
              </a:ext>
            </a:extLst>
          </p:cNvPr>
          <p:cNvSpPr>
            <a:spLocks noGrp="1"/>
          </p:cNvSpPr>
          <p:nvPr>
            <p:ph type="title"/>
          </p:nvPr>
        </p:nvSpPr>
        <p:spPr>
          <a:xfrm>
            <a:off x="581192" y="702156"/>
            <a:ext cx="11029616" cy="495708"/>
          </a:xfrm>
        </p:spPr>
        <p:txBody>
          <a:bodyPr>
            <a:normAutofit fontScale="90000"/>
          </a:bodyPr>
          <a:lstStyle/>
          <a:p>
            <a:r>
              <a:rPr lang="en-US" dirty="0"/>
              <a:t>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0CA289-68EE-0FD4-B9C2-12E2A857E935}"/>
                  </a:ext>
                </a:extLst>
              </p:cNvPr>
              <p:cNvSpPr>
                <a:spLocks noGrp="1"/>
              </p:cNvSpPr>
              <p:nvPr>
                <p:ph idx="1"/>
              </p:nvPr>
            </p:nvSpPr>
            <p:spPr>
              <a:xfrm>
                <a:off x="581193" y="1236372"/>
                <a:ext cx="11029615" cy="1680564"/>
              </a:xfrm>
            </p:spPr>
            <p:txBody>
              <a:bodyPr/>
              <a:lstStyle/>
              <a:p>
                <a:r>
                  <a:rPr lang="en-US" dirty="0"/>
                  <a:t>It is defined as:</a:t>
                </a:r>
              </a:p>
              <a:p>
                <a:pPr lvl="1">
                  <a:buFont typeface="Wingdings" panose="05000000000000000000" pitchFamily="2" charset="2"/>
                  <a:buChar char="Ø"/>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𝑛𝑜𝑟𝑚𝑎𝑙𝑖𝑧𝑒𝑑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den>
                    </m:f>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8E0CA289-68EE-0FD4-B9C2-12E2A857E935}"/>
                  </a:ext>
                </a:extLst>
              </p:cNvPr>
              <p:cNvSpPr>
                <a:spLocks noGrp="1" noRot="1" noChangeAspect="1" noMove="1" noResize="1" noEditPoints="1" noAdjustHandles="1" noChangeArrowheads="1" noChangeShapeType="1" noTextEdit="1"/>
              </p:cNvSpPr>
              <p:nvPr>
                <p:ph idx="1"/>
              </p:nvPr>
            </p:nvSpPr>
            <p:spPr>
              <a:xfrm>
                <a:off x="581193" y="1236372"/>
                <a:ext cx="11029615" cy="1680564"/>
              </a:xfrm>
              <a:blipFill>
                <a:blip r:embed="rId2"/>
                <a:stretch>
                  <a:fillRect l="-22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F1D2DC6-037C-CD68-095F-38DBA697F235}"/>
              </a:ext>
            </a:extLst>
          </p:cNvPr>
          <p:cNvSpPr txBox="1"/>
          <p:nvPr/>
        </p:nvSpPr>
        <p:spPr>
          <a:xfrm>
            <a:off x="160401" y="3654028"/>
            <a:ext cx="6094476" cy="2074414"/>
          </a:xfrm>
          <a:prstGeom prst="rect">
            <a:avLst/>
          </a:prstGeom>
          <a:noFill/>
        </p:spPr>
        <p:txBody>
          <a:bodyPr wrap="square">
            <a:spAutoFit/>
          </a:bodyPr>
          <a:lstStyle/>
          <a:p>
            <a:r>
              <a:rPr lang="en-US" dirty="0"/>
              <a:t>What properties of data change after normalization, and what properties remain unchanged? 🤔</a:t>
            </a:r>
          </a:p>
          <a:p>
            <a:endParaRPr lang="en-US" dirty="0"/>
          </a:p>
          <a:p>
            <a:pPr marL="800100" lvl="1" indent="-342900">
              <a:spcBef>
                <a:spcPct val="20000"/>
              </a:spcBef>
              <a:spcAft>
                <a:spcPts val="600"/>
              </a:spcAft>
              <a:buClr>
                <a:schemeClr val="accent1"/>
              </a:buClr>
              <a:buSzPct val="92000"/>
              <a:buFont typeface="+mj-lt"/>
              <a:buAutoNum type="alphaLcParenR"/>
            </a:pPr>
            <a:r>
              <a:rPr lang="en-US" b="1" dirty="0">
                <a:solidFill>
                  <a:schemeClr val="tx1">
                    <a:lumMod val="75000"/>
                    <a:lumOff val="25000"/>
                  </a:schemeClr>
                </a:solidFill>
              </a:rPr>
              <a:t>Skewness</a:t>
            </a:r>
          </a:p>
          <a:p>
            <a:pPr marL="800100" lvl="1" indent="-342900">
              <a:spcBef>
                <a:spcPct val="20000"/>
              </a:spcBef>
              <a:spcAft>
                <a:spcPts val="600"/>
              </a:spcAft>
              <a:buClr>
                <a:schemeClr val="accent1"/>
              </a:buClr>
              <a:buSzPct val="92000"/>
              <a:buFont typeface="+mj-lt"/>
              <a:buAutoNum type="alphaLcParenR"/>
            </a:pPr>
            <a:r>
              <a:rPr lang="en-US" b="1" dirty="0">
                <a:solidFill>
                  <a:schemeClr val="tx1">
                    <a:lumMod val="75000"/>
                    <a:lumOff val="25000"/>
                  </a:schemeClr>
                </a:solidFill>
              </a:rPr>
              <a:t>Scale (range)</a:t>
            </a:r>
          </a:p>
          <a:p>
            <a:pPr marL="800100" lvl="1" indent="-342900">
              <a:spcBef>
                <a:spcPct val="20000"/>
              </a:spcBef>
              <a:spcAft>
                <a:spcPts val="600"/>
              </a:spcAft>
              <a:buClr>
                <a:schemeClr val="accent1"/>
              </a:buClr>
              <a:buSzPct val="92000"/>
              <a:buFont typeface="+mj-lt"/>
              <a:buAutoNum type="alphaLcParenR"/>
            </a:pPr>
            <a:r>
              <a:rPr lang="en-US" b="1" dirty="0">
                <a:solidFill>
                  <a:schemeClr val="tx1">
                    <a:lumMod val="75000"/>
                    <a:lumOff val="25000"/>
                  </a:schemeClr>
                </a:solidFill>
              </a:rPr>
              <a:t>Kurtosis</a:t>
            </a:r>
          </a:p>
        </p:txBody>
      </p:sp>
      <p:pic>
        <p:nvPicPr>
          <p:cNvPr id="6" name="Picture 5">
            <a:extLst>
              <a:ext uri="{FF2B5EF4-FFF2-40B4-BE49-F238E27FC236}">
                <a16:creationId xmlns:a16="http://schemas.microsoft.com/office/drawing/2014/main" id="{6942A0B2-EC81-8F37-8B0C-ACB0E00590E2}"/>
              </a:ext>
            </a:extLst>
          </p:cNvPr>
          <p:cNvPicPr>
            <a:picLocks noChangeAspect="1"/>
          </p:cNvPicPr>
          <p:nvPr/>
        </p:nvPicPr>
        <p:blipFill>
          <a:blip r:embed="rId3"/>
          <a:stretch>
            <a:fillRect/>
          </a:stretch>
        </p:blipFill>
        <p:spPr>
          <a:xfrm>
            <a:off x="6254877" y="605945"/>
            <a:ext cx="5211699" cy="3232820"/>
          </a:xfrm>
          <a:prstGeom prst="rect">
            <a:avLst/>
          </a:prstGeom>
        </p:spPr>
      </p:pic>
      <p:pic>
        <p:nvPicPr>
          <p:cNvPr id="8" name="Picture 7">
            <a:extLst>
              <a:ext uri="{FF2B5EF4-FFF2-40B4-BE49-F238E27FC236}">
                <a16:creationId xmlns:a16="http://schemas.microsoft.com/office/drawing/2014/main" id="{6BC2F12B-94B5-3B94-ADAE-C21975740C2A}"/>
              </a:ext>
            </a:extLst>
          </p:cNvPr>
          <p:cNvPicPr>
            <a:picLocks noChangeAspect="1"/>
          </p:cNvPicPr>
          <p:nvPr/>
        </p:nvPicPr>
        <p:blipFill>
          <a:blip r:embed="rId4"/>
          <a:stretch>
            <a:fillRect/>
          </a:stretch>
        </p:blipFill>
        <p:spPr>
          <a:xfrm>
            <a:off x="6254877" y="3654028"/>
            <a:ext cx="5117211" cy="2984012"/>
          </a:xfrm>
          <a:prstGeom prst="rect">
            <a:avLst/>
          </a:prstGeom>
        </p:spPr>
      </p:pic>
    </p:spTree>
    <p:extLst>
      <p:ext uri="{BB962C8B-B14F-4D97-AF65-F5344CB8AC3E}">
        <p14:creationId xmlns:p14="http://schemas.microsoft.com/office/powerpoint/2010/main" val="4240730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A827-5F7B-1C9B-DFDA-1A7B41DDD160}"/>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80B863BA-C9D0-A0B2-5422-A717FE65BEA4}"/>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525F13AC-84C1-CB46-6321-DCE6853170D0}"/>
              </a:ext>
            </a:extLst>
          </p:cNvPr>
          <p:cNvSpPr>
            <a:spLocks noGrp="1"/>
          </p:cNvSpPr>
          <p:nvPr>
            <p:ph type="ctrTitle"/>
          </p:nvPr>
        </p:nvSpPr>
        <p:spPr>
          <a:xfrm>
            <a:off x="837126" y="1693546"/>
            <a:ext cx="4320227" cy="2009774"/>
          </a:xfrm>
        </p:spPr>
        <p:txBody>
          <a:bodyPr>
            <a:normAutofit/>
          </a:bodyPr>
          <a:lstStyle/>
          <a:p>
            <a:r>
              <a:rPr lang="en-US" sz="4000" dirty="0">
                <a:solidFill>
                  <a:srgbClr val="FFFFFF"/>
                </a:solidFill>
              </a:rPr>
              <a:t>WEEK 03 </a:t>
            </a:r>
            <a:br>
              <a:rPr lang="en-US" sz="4000" dirty="0">
                <a:solidFill>
                  <a:srgbClr val="FFFFFF"/>
                </a:solidFill>
              </a:rPr>
            </a:br>
            <a:r>
              <a:rPr lang="en-US" sz="4000" dirty="0">
                <a:solidFill>
                  <a:srgbClr val="FFFFFF"/>
                </a:solidFill>
              </a:rPr>
              <a:t/>
            </a:r>
            <a:br>
              <a:rPr lang="en-US" sz="4000" dirty="0">
                <a:solidFill>
                  <a:srgbClr val="FFFFFF"/>
                </a:solidFill>
              </a:rPr>
            </a:br>
            <a:r>
              <a:rPr lang="en-US" sz="4000" dirty="0">
                <a:solidFill>
                  <a:srgbClr val="FFFFFF"/>
                </a:solidFill>
              </a:rPr>
              <a:t>Lab </a:t>
            </a:r>
            <a:r>
              <a:rPr lang="en-US" altLang="zh-CN" sz="4000" dirty="0">
                <a:solidFill>
                  <a:srgbClr val="FFFFFF"/>
                </a:solidFill>
              </a:rPr>
              <a:t>session</a:t>
            </a:r>
            <a:endParaRPr lang="en-US" sz="4000" dirty="0">
              <a:solidFill>
                <a:srgbClr val="FFFFFF"/>
              </a:solidFill>
            </a:endParaRPr>
          </a:p>
        </p:txBody>
      </p:sp>
      <p:sp>
        <p:nvSpPr>
          <p:cNvPr id="5" name="TextBox 4">
            <a:extLst>
              <a:ext uri="{FF2B5EF4-FFF2-40B4-BE49-F238E27FC236}">
                <a16:creationId xmlns:a16="http://schemas.microsoft.com/office/drawing/2014/main" id="{9211D3B9-9728-4880-CDAB-01882AFA691F}"/>
              </a:ext>
            </a:extLst>
          </p:cNvPr>
          <p:cNvSpPr txBox="1"/>
          <p:nvPr/>
        </p:nvSpPr>
        <p:spPr>
          <a:xfrm>
            <a:off x="837126" y="4289196"/>
            <a:ext cx="391212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Instructor: Yanan Wu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TA: </a:t>
            </a:r>
            <a:r>
              <a:rPr lang="en-US" sz="32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Khadija Nisar </a:t>
            </a: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Spring 2025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164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DD59CFC-7F75-34E6-FCA9-A878C3422441}"/>
              </a:ext>
            </a:extLst>
          </p:cNvPr>
          <p:cNvPicPr>
            <a:picLocks noChangeAspect="1"/>
          </p:cNvPicPr>
          <p:nvPr/>
        </p:nvPicPr>
        <p:blipFill>
          <a:blip r:embed="rId2"/>
          <a:stretch>
            <a:fillRect/>
          </a:stretch>
        </p:blipFill>
        <p:spPr>
          <a:xfrm>
            <a:off x="1151151" y="2154721"/>
            <a:ext cx="7234541" cy="4491548"/>
          </a:xfrm>
          <a:prstGeom prst="rect">
            <a:avLst/>
          </a:prstGeom>
        </p:spPr>
      </p:pic>
      <p:sp>
        <p:nvSpPr>
          <p:cNvPr id="2" name="Title 1">
            <a:extLst>
              <a:ext uri="{FF2B5EF4-FFF2-40B4-BE49-F238E27FC236}">
                <a16:creationId xmlns:a16="http://schemas.microsoft.com/office/drawing/2014/main" id="{9750BDEC-A8EC-FB04-E109-1D3BB659BBE7}"/>
              </a:ext>
            </a:extLst>
          </p:cNvPr>
          <p:cNvSpPr>
            <a:spLocks noGrp="1"/>
          </p:cNvSpPr>
          <p:nvPr>
            <p:ph type="title"/>
          </p:nvPr>
        </p:nvSpPr>
        <p:spPr>
          <a:xfrm>
            <a:off x="581192" y="528902"/>
            <a:ext cx="11029616" cy="594360"/>
          </a:xfrm>
        </p:spPr>
        <p:txBody>
          <a:bodyPr/>
          <a:lstStyle/>
          <a:p>
            <a:r>
              <a:rPr lang="en-US" dirty="0"/>
              <a:t>scatterplot</a:t>
            </a:r>
          </a:p>
        </p:txBody>
      </p:sp>
      <p:sp>
        <p:nvSpPr>
          <p:cNvPr id="3" name="Content Placeholder 2">
            <a:extLst>
              <a:ext uri="{FF2B5EF4-FFF2-40B4-BE49-F238E27FC236}">
                <a16:creationId xmlns:a16="http://schemas.microsoft.com/office/drawing/2014/main" id="{4E06A7BC-243B-CD64-1209-64BEBA89F185}"/>
              </a:ext>
            </a:extLst>
          </p:cNvPr>
          <p:cNvSpPr>
            <a:spLocks noGrp="1"/>
          </p:cNvSpPr>
          <p:nvPr>
            <p:ph idx="1"/>
          </p:nvPr>
        </p:nvSpPr>
        <p:spPr>
          <a:xfrm>
            <a:off x="581192" y="1174864"/>
            <a:ext cx="11029615" cy="928255"/>
          </a:xfrm>
        </p:spPr>
        <p:txBody>
          <a:bodyPr>
            <a:normAutofit/>
          </a:bodyPr>
          <a:lstStyle/>
          <a:p>
            <a:r>
              <a:rPr lang="en-US" dirty="0"/>
              <a:t>Scatterplots are useful for visualizing the relationship between two numerical variables. They can also incorporate a third variable through additional visual elements, such as color, size, or shape of points</a:t>
            </a:r>
          </a:p>
        </p:txBody>
      </p:sp>
      <p:grpSp>
        <p:nvGrpSpPr>
          <p:cNvPr id="14" name="Group 13">
            <a:extLst>
              <a:ext uri="{FF2B5EF4-FFF2-40B4-BE49-F238E27FC236}">
                <a16:creationId xmlns:a16="http://schemas.microsoft.com/office/drawing/2014/main" id="{FFD42B13-9F2F-D421-7EDF-CF9C7A1A1CE4}"/>
              </a:ext>
            </a:extLst>
          </p:cNvPr>
          <p:cNvGrpSpPr/>
          <p:nvPr/>
        </p:nvGrpSpPr>
        <p:grpSpPr>
          <a:xfrm>
            <a:off x="9278073" y="2384008"/>
            <a:ext cx="1033804" cy="3831261"/>
            <a:chOff x="7705305" y="2246848"/>
            <a:chExt cx="1033804" cy="3831261"/>
          </a:xfrm>
        </p:grpSpPr>
        <p:pic>
          <p:nvPicPr>
            <p:cNvPr id="5" name="Picture 4">
              <a:extLst>
                <a:ext uri="{FF2B5EF4-FFF2-40B4-BE49-F238E27FC236}">
                  <a16:creationId xmlns:a16="http://schemas.microsoft.com/office/drawing/2014/main" id="{A7D9B2CC-1CE0-3145-C0AA-CB2CED60B5ED}"/>
                </a:ext>
              </a:extLst>
            </p:cNvPr>
            <p:cNvPicPr>
              <a:picLocks noChangeAspect="1"/>
            </p:cNvPicPr>
            <p:nvPr/>
          </p:nvPicPr>
          <p:blipFill>
            <a:blip r:embed="rId3"/>
            <a:stretch>
              <a:fillRect/>
            </a:stretch>
          </p:blipFill>
          <p:spPr>
            <a:xfrm>
              <a:off x="7705305" y="4939350"/>
              <a:ext cx="1033804" cy="1138759"/>
            </a:xfrm>
            <a:prstGeom prst="rect">
              <a:avLst/>
            </a:prstGeom>
          </p:spPr>
        </p:pic>
        <p:pic>
          <p:nvPicPr>
            <p:cNvPr id="7" name="Picture 6">
              <a:extLst>
                <a:ext uri="{FF2B5EF4-FFF2-40B4-BE49-F238E27FC236}">
                  <a16:creationId xmlns:a16="http://schemas.microsoft.com/office/drawing/2014/main" id="{C40FDE44-90CE-A66D-7125-4E94DC59D6A1}"/>
                </a:ext>
              </a:extLst>
            </p:cNvPr>
            <p:cNvPicPr>
              <a:picLocks noChangeAspect="1"/>
            </p:cNvPicPr>
            <p:nvPr/>
          </p:nvPicPr>
          <p:blipFill>
            <a:blip r:embed="rId4"/>
            <a:stretch>
              <a:fillRect/>
            </a:stretch>
          </p:blipFill>
          <p:spPr>
            <a:xfrm>
              <a:off x="7705305" y="2246848"/>
              <a:ext cx="1033804" cy="1119508"/>
            </a:xfrm>
            <a:prstGeom prst="rect">
              <a:avLst/>
            </a:prstGeom>
          </p:spPr>
        </p:pic>
        <p:pic>
          <p:nvPicPr>
            <p:cNvPr id="11" name="Picture 10">
              <a:extLst>
                <a:ext uri="{FF2B5EF4-FFF2-40B4-BE49-F238E27FC236}">
                  <a16:creationId xmlns:a16="http://schemas.microsoft.com/office/drawing/2014/main" id="{DEE0FBE6-F8BC-129E-F554-2051E738BD5C}"/>
                </a:ext>
              </a:extLst>
            </p:cNvPr>
            <p:cNvPicPr>
              <a:picLocks noChangeAspect="1"/>
            </p:cNvPicPr>
            <p:nvPr/>
          </p:nvPicPr>
          <p:blipFill>
            <a:blip r:embed="rId5"/>
            <a:stretch>
              <a:fillRect/>
            </a:stretch>
          </p:blipFill>
          <p:spPr>
            <a:xfrm>
              <a:off x="7705305" y="3648569"/>
              <a:ext cx="1033804" cy="1119508"/>
            </a:xfrm>
            <a:prstGeom prst="rect">
              <a:avLst/>
            </a:prstGeom>
          </p:spPr>
        </p:pic>
      </p:grpSp>
    </p:spTree>
    <p:extLst>
      <p:ext uri="{BB962C8B-B14F-4D97-AF65-F5344CB8AC3E}">
        <p14:creationId xmlns:p14="http://schemas.microsoft.com/office/powerpoint/2010/main" val="6491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99" y="631818"/>
            <a:ext cx="11029616" cy="467220"/>
          </a:xfrm>
        </p:spPr>
        <p:txBody>
          <a:bodyPr>
            <a:normAutofit fontScale="90000"/>
          </a:bodyPr>
          <a:lstStyle/>
          <a:p>
            <a:r>
              <a:rPr lang="en-US" dirty="0" smtClean="0"/>
              <a:t>boxplot</a:t>
            </a:r>
            <a:endParaRPr lang="en-US" dirty="0"/>
          </a:p>
        </p:txBody>
      </p:sp>
      <p:pic>
        <p:nvPicPr>
          <p:cNvPr id="4" name="Content Placeholder 3"/>
          <p:cNvPicPr>
            <a:picLocks noGrp="1" noChangeAspect="1"/>
          </p:cNvPicPr>
          <p:nvPr>
            <p:ph idx="1"/>
          </p:nvPr>
        </p:nvPicPr>
        <p:blipFill>
          <a:blip r:embed="rId2"/>
          <a:stretch>
            <a:fillRect/>
          </a:stretch>
        </p:blipFill>
        <p:spPr>
          <a:xfrm>
            <a:off x="2097455" y="1099038"/>
            <a:ext cx="8470899" cy="4947955"/>
          </a:xfrm>
          <a:prstGeom prst="rect">
            <a:avLst/>
          </a:prstGeom>
        </p:spPr>
      </p:pic>
      <p:sp>
        <p:nvSpPr>
          <p:cNvPr id="5" name="Footer Placeholder 4"/>
          <p:cNvSpPr>
            <a:spLocks noGrp="1"/>
          </p:cNvSpPr>
          <p:nvPr>
            <p:ph type="ftr" sz="quarter" idx="11"/>
          </p:nvPr>
        </p:nvSpPr>
        <p:spPr/>
        <p:txBody>
          <a:bodyPr/>
          <a:lstStyle/>
          <a:p>
            <a:r>
              <a:rPr lang="en-US" smtClean="0"/>
              <a:t>Murtagh, F., &amp; Heck, A. (2012). Multivariate data analysis (Vol. 131). Springer Science &amp; Business Media.</a:t>
            </a:r>
            <a:endParaRPr lang="en-US" dirty="0"/>
          </a:p>
        </p:txBody>
      </p:sp>
    </p:spTree>
    <p:extLst>
      <p:ext uri="{BB962C8B-B14F-4D97-AF65-F5344CB8AC3E}">
        <p14:creationId xmlns:p14="http://schemas.microsoft.com/office/powerpoint/2010/main" val="94256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FF65-D5C4-B007-B5A3-E5FB42CE9AB3}"/>
              </a:ext>
            </a:extLst>
          </p:cNvPr>
          <p:cNvSpPr>
            <a:spLocks noGrp="1"/>
          </p:cNvSpPr>
          <p:nvPr>
            <p:ph type="title"/>
          </p:nvPr>
        </p:nvSpPr>
        <p:spPr>
          <a:xfrm>
            <a:off x="581192" y="702156"/>
            <a:ext cx="11029616" cy="504852"/>
          </a:xfrm>
        </p:spPr>
        <p:txBody>
          <a:bodyPr>
            <a:noAutofit/>
          </a:bodyPr>
          <a:lstStyle/>
          <a:p>
            <a:r>
              <a:rPr lang="en-US" dirty="0"/>
              <a:t>histogram</a:t>
            </a:r>
          </a:p>
        </p:txBody>
      </p:sp>
      <p:sp>
        <p:nvSpPr>
          <p:cNvPr id="3" name="Content Placeholder 2">
            <a:extLst>
              <a:ext uri="{FF2B5EF4-FFF2-40B4-BE49-F238E27FC236}">
                <a16:creationId xmlns:a16="http://schemas.microsoft.com/office/drawing/2014/main" id="{3CABF390-2D74-DC0C-2845-CA9A2E405DCB}"/>
              </a:ext>
            </a:extLst>
          </p:cNvPr>
          <p:cNvSpPr>
            <a:spLocks noGrp="1"/>
          </p:cNvSpPr>
          <p:nvPr>
            <p:ph idx="1"/>
          </p:nvPr>
        </p:nvSpPr>
        <p:spPr>
          <a:xfrm>
            <a:off x="581192" y="1321308"/>
            <a:ext cx="11029615" cy="4948836"/>
          </a:xfrm>
        </p:spPr>
        <p:txBody>
          <a:bodyPr>
            <a:normAutofit/>
          </a:bodyPr>
          <a:lstStyle/>
          <a:p>
            <a:r>
              <a:rPr lang="en-US" sz="2400" dirty="0"/>
              <a:t>A histogram displays data by grouping values into bins (ranges) and shows the frequency of values falling within each bin</a:t>
            </a:r>
          </a:p>
          <a:p>
            <a:endParaRPr lang="en-US" sz="2400" dirty="0"/>
          </a:p>
          <a:p>
            <a:r>
              <a:rPr lang="en-US" sz="2400" dirty="0"/>
              <a:t>Why Use a Histogram?</a:t>
            </a:r>
          </a:p>
          <a:p>
            <a:pPr lvl="1">
              <a:buFont typeface="Wingdings" panose="05000000000000000000" pitchFamily="2" charset="2"/>
              <a:buChar char="Ø"/>
            </a:pPr>
            <a:r>
              <a:rPr lang="en-US" sz="1800" dirty="0"/>
              <a:t>Quickly understand the overall distribution of a dataset.</a:t>
            </a:r>
          </a:p>
          <a:p>
            <a:pPr lvl="1">
              <a:buFont typeface="Wingdings" panose="05000000000000000000" pitchFamily="2" charset="2"/>
              <a:buChar char="Ø"/>
            </a:pPr>
            <a:r>
              <a:rPr lang="en-US" sz="1800" dirty="0"/>
              <a:t>Identify important characteristics, such as:</a:t>
            </a:r>
          </a:p>
          <a:p>
            <a:pPr marL="1070100" lvl="2" indent="-342900">
              <a:buFont typeface="+mj-lt"/>
              <a:buAutoNum type="alphaLcParenR"/>
            </a:pPr>
            <a:r>
              <a:rPr lang="en-US" sz="1800" dirty="0"/>
              <a:t>Whether the data is </a:t>
            </a:r>
            <a:r>
              <a:rPr lang="en-US" sz="1800" b="1" dirty="0"/>
              <a:t>normally distributed</a:t>
            </a:r>
            <a:r>
              <a:rPr lang="en-US" sz="1800" dirty="0"/>
              <a:t>.</a:t>
            </a:r>
          </a:p>
          <a:p>
            <a:pPr marL="1070100" lvl="2" indent="-342900">
              <a:buFont typeface="+mj-lt"/>
              <a:buAutoNum type="alphaLcParenR"/>
            </a:pPr>
            <a:r>
              <a:rPr lang="en-US" sz="1800" dirty="0"/>
              <a:t>If the data is </a:t>
            </a:r>
            <a:r>
              <a:rPr lang="en-US" sz="1800" b="1" dirty="0"/>
              <a:t>skewed</a:t>
            </a:r>
            <a:r>
              <a:rPr lang="en-US" sz="1800" dirty="0"/>
              <a:t> (left or right).</a:t>
            </a:r>
          </a:p>
          <a:p>
            <a:pPr marL="1070100" lvl="2" indent="-342900">
              <a:buFont typeface="+mj-lt"/>
              <a:buAutoNum type="alphaLcParenR"/>
            </a:pPr>
            <a:r>
              <a:rPr lang="en-US" sz="1800" b="1" dirty="0"/>
              <a:t>Gaps</a:t>
            </a:r>
            <a:r>
              <a:rPr lang="en-US" sz="1800" dirty="0"/>
              <a:t> or </a:t>
            </a:r>
            <a:r>
              <a:rPr lang="en-US" sz="1800" b="1" dirty="0"/>
              <a:t>clusters</a:t>
            </a:r>
            <a:r>
              <a:rPr lang="en-US" sz="1800" dirty="0"/>
              <a:t> in the data.</a:t>
            </a:r>
          </a:p>
          <a:p>
            <a:pPr marL="1070100" lvl="2" indent="-342900">
              <a:buFont typeface="+mj-lt"/>
              <a:buAutoNum type="alphaLcParenR"/>
            </a:pPr>
            <a:r>
              <a:rPr lang="en-US" sz="1800" dirty="0"/>
              <a:t>The presence of </a:t>
            </a:r>
            <a:r>
              <a:rPr lang="en-US" sz="1800" b="1" dirty="0"/>
              <a:t>outliers</a:t>
            </a:r>
            <a:r>
              <a:rPr lang="en-US" sz="1800" dirty="0"/>
              <a:t>.</a:t>
            </a:r>
          </a:p>
          <a:p>
            <a:endParaRPr lang="en-US" dirty="0"/>
          </a:p>
        </p:txBody>
      </p:sp>
    </p:spTree>
    <p:extLst>
      <p:ext uri="{BB962C8B-B14F-4D97-AF65-F5344CB8AC3E}">
        <p14:creationId xmlns:p14="http://schemas.microsoft.com/office/powerpoint/2010/main" val="165017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AAA2F-C22E-D68C-7B2A-EFD760A1347A}"/>
              </a:ext>
            </a:extLst>
          </p:cNvPr>
          <p:cNvSpPr>
            <a:spLocks noGrp="1"/>
          </p:cNvSpPr>
          <p:nvPr>
            <p:ph idx="1"/>
          </p:nvPr>
        </p:nvSpPr>
        <p:spPr>
          <a:xfrm>
            <a:off x="436813" y="598692"/>
            <a:ext cx="11029615" cy="1769604"/>
          </a:xfrm>
        </p:spPr>
        <p:txBody>
          <a:bodyPr>
            <a:normAutofit/>
          </a:bodyPr>
          <a:lstStyle/>
          <a:p>
            <a:r>
              <a:rPr lang="en-US" dirty="0"/>
              <a:t>What does the distribution of variable tell us?</a:t>
            </a:r>
          </a:p>
          <a:p>
            <a:pPr lvl="1">
              <a:buFont typeface="Wingdings" panose="05000000000000000000" pitchFamily="2" charset="2"/>
              <a:buChar char="Ø"/>
            </a:pPr>
            <a:r>
              <a:rPr lang="en-US" dirty="0"/>
              <a:t>Identify the reasonable range of values?</a:t>
            </a:r>
          </a:p>
          <a:p>
            <a:pPr lvl="1">
              <a:buFont typeface="Wingdings" panose="05000000000000000000" pitchFamily="2" charset="2"/>
              <a:buChar char="Ø"/>
            </a:pPr>
            <a:r>
              <a:rPr lang="en-US" dirty="0"/>
              <a:t>Highlights the most frequency occurring values?</a:t>
            </a:r>
          </a:p>
        </p:txBody>
      </p:sp>
      <p:pic>
        <p:nvPicPr>
          <p:cNvPr id="7" name="Picture 6">
            <a:extLst>
              <a:ext uri="{FF2B5EF4-FFF2-40B4-BE49-F238E27FC236}">
                <a16:creationId xmlns:a16="http://schemas.microsoft.com/office/drawing/2014/main" id="{F570C08A-B270-D8DE-D679-585CEF12CF53}"/>
              </a:ext>
            </a:extLst>
          </p:cNvPr>
          <p:cNvPicPr>
            <a:picLocks noChangeAspect="1"/>
          </p:cNvPicPr>
          <p:nvPr/>
        </p:nvPicPr>
        <p:blipFill>
          <a:blip r:embed="rId2"/>
          <a:stretch>
            <a:fillRect/>
          </a:stretch>
        </p:blipFill>
        <p:spPr>
          <a:xfrm>
            <a:off x="4407664" y="2126441"/>
            <a:ext cx="7203143" cy="4731559"/>
          </a:xfrm>
          <a:prstGeom prst="rect">
            <a:avLst/>
          </a:prstGeom>
        </p:spPr>
      </p:pic>
      <p:sp>
        <p:nvSpPr>
          <p:cNvPr id="8" name="TextBox 7">
            <a:extLst>
              <a:ext uri="{FF2B5EF4-FFF2-40B4-BE49-F238E27FC236}">
                <a16:creationId xmlns:a16="http://schemas.microsoft.com/office/drawing/2014/main" id="{E8A32CC9-BECB-64E5-4476-2DF78CEDED05}"/>
              </a:ext>
            </a:extLst>
          </p:cNvPr>
          <p:cNvSpPr txBox="1"/>
          <p:nvPr/>
        </p:nvSpPr>
        <p:spPr>
          <a:xfrm>
            <a:off x="581192" y="3269302"/>
            <a:ext cx="3378160" cy="1384995"/>
          </a:xfrm>
          <a:prstGeom prst="rect">
            <a:avLst/>
          </a:prstGeom>
          <a:noFill/>
        </p:spPr>
        <p:txBody>
          <a:bodyPr wrap="square" rtlCol="0">
            <a:spAutoFit/>
          </a:bodyPr>
          <a:lstStyle/>
          <a:p>
            <a:r>
              <a:rPr lang="en-US" sz="2800" dirty="0"/>
              <a:t>Which one(s) of these histograms are informative? 🤔</a:t>
            </a:r>
          </a:p>
        </p:txBody>
      </p:sp>
    </p:spTree>
    <p:extLst>
      <p:ext uri="{BB962C8B-B14F-4D97-AF65-F5344CB8AC3E}">
        <p14:creationId xmlns:p14="http://schemas.microsoft.com/office/powerpoint/2010/main" val="417590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258F-DC49-1147-4F03-6FEF4431DA24}"/>
              </a:ext>
            </a:extLst>
          </p:cNvPr>
          <p:cNvSpPr>
            <a:spLocks noGrp="1"/>
          </p:cNvSpPr>
          <p:nvPr>
            <p:ph type="title"/>
          </p:nvPr>
        </p:nvSpPr>
        <p:spPr/>
        <p:txBody>
          <a:bodyPr>
            <a:normAutofit/>
          </a:bodyPr>
          <a:lstStyle/>
          <a:p>
            <a:r>
              <a:rPr lang="en-US" dirty="0"/>
              <a:t/>
            </a:r>
            <a:br>
              <a:rPr lang="en-US" dirty="0"/>
            </a:br>
            <a:endParaRPr lang="en-US" dirty="0"/>
          </a:p>
        </p:txBody>
      </p:sp>
      <p:sp>
        <p:nvSpPr>
          <p:cNvPr id="3" name="Content Placeholder 2">
            <a:extLst>
              <a:ext uri="{FF2B5EF4-FFF2-40B4-BE49-F238E27FC236}">
                <a16:creationId xmlns:a16="http://schemas.microsoft.com/office/drawing/2014/main" id="{91088BEA-EECF-E0EA-AF5A-D37A86725B22}"/>
              </a:ext>
            </a:extLst>
          </p:cNvPr>
          <p:cNvSpPr>
            <a:spLocks noGrp="1"/>
          </p:cNvSpPr>
          <p:nvPr>
            <p:ph idx="1"/>
          </p:nvPr>
        </p:nvSpPr>
        <p:spPr>
          <a:xfrm>
            <a:off x="361355" y="1306048"/>
            <a:ext cx="11029615" cy="1674253"/>
          </a:xfrm>
        </p:spPr>
        <p:txBody>
          <a:bodyPr>
            <a:normAutofit/>
          </a:bodyPr>
          <a:lstStyle/>
          <a:p>
            <a:r>
              <a:rPr lang="en-US" sz="2400" dirty="0"/>
              <a:t>What does the distribution of variable tell us?</a:t>
            </a:r>
          </a:p>
          <a:p>
            <a:pPr lvl="1">
              <a:buFont typeface="Wingdings" panose="05000000000000000000" pitchFamily="2" charset="2"/>
              <a:buChar char="Ø"/>
            </a:pPr>
            <a:r>
              <a:rPr lang="en-US" sz="2000" dirty="0"/>
              <a:t>The spread and central tendency of the distribution</a:t>
            </a:r>
          </a:p>
          <a:p>
            <a:pPr lvl="1">
              <a:buFont typeface="Wingdings" panose="05000000000000000000" pitchFamily="2" charset="2"/>
              <a:buChar char="Ø"/>
            </a:pPr>
            <a:r>
              <a:rPr lang="en-US" sz="2000" dirty="0"/>
              <a:t>Is the histogram right skewed, left skewed, or symmetric?</a:t>
            </a:r>
          </a:p>
        </p:txBody>
      </p:sp>
      <p:pic>
        <p:nvPicPr>
          <p:cNvPr id="7" name="Picture 6">
            <a:extLst>
              <a:ext uri="{FF2B5EF4-FFF2-40B4-BE49-F238E27FC236}">
                <a16:creationId xmlns:a16="http://schemas.microsoft.com/office/drawing/2014/main" id="{60B8742A-07C5-BB93-3346-1C3725AA9A8A}"/>
              </a:ext>
            </a:extLst>
          </p:cNvPr>
          <p:cNvPicPr>
            <a:picLocks noChangeAspect="1"/>
          </p:cNvPicPr>
          <p:nvPr/>
        </p:nvPicPr>
        <p:blipFill>
          <a:blip r:embed="rId2"/>
          <a:stretch>
            <a:fillRect/>
          </a:stretch>
        </p:blipFill>
        <p:spPr>
          <a:xfrm>
            <a:off x="2" y="3877699"/>
            <a:ext cx="3532472" cy="2541389"/>
          </a:xfrm>
          <a:prstGeom prst="rect">
            <a:avLst/>
          </a:prstGeom>
        </p:spPr>
      </p:pic>
      <p:pic>
        <p:nvPicPr>
          <p:cNvPr id="11" name="Picture 10">
            <a:extLst>
              <a:ext uri="{FF2B5EF4-FFF2-40B4-BE49-F238E27FC236}">
                <a16:creationId xmlns:a16="http://schemas.microsoft.com/office/drawing/2014/main" id="{ACF7C811-B21F-40A4-CEC9-7A198B6BA252}"/>
              </a:ext>
            </a:extLst>
          </p:cNvPr>
          <p:cNvPicPr>
            <a:picLocks noChangeAspect="1"/>
          </p:cNvPicPr>
          <p:nvPr/>
        </p:nvPicPr>
        <p:blipFill>
          <a:blip r:embed="rId3"/>
          <a:stretch>
            <a:fillRect/>
          </a:stretch>
        </p:blipFill>
        <p:spPr>
          <a:xfrm>
            <a:off x="3742603" y="3917413"/>
            <a:ext cx="3795133" cy="2482766"/>
          </a:xfrm>
          <a:prstGeom prst="rect">
            <a:avLst/>
          </a:prstGeom>
        </p:spPr>
      </p:pic>
      <p:pic>
        <p:nvPicPr>
          <p:cNvPr id="13" name="Picture 12">
            <a:extLst>
              <a:ext uri="{FF2B5EF4-FFF2-40B4-BE49-F238E27FC236}">
                <a16:creationId xmlns:a16="http://schemas.microsoft.com/office/drawing/2014/main" id="{91C337A6-2046-592C-5409-C1449DEE5143}"/>
              </a:ext>
            </a:extLst>
          </p:cNvPr>
          <p:cNvPicPr>
            <a:picLocks noChangeAspect="1"/>
          </p:cNvPicPr>
          <p:nvPr/>
        </p:nvPicPr>
        <p:blipFill>
          <a:blip r:embed="rId4"/>
          <a:stretch>
            <a:fillRect/>
          </a:stretch>
        </p:blipFill>
        <p:spPr>
          <a:xfrm>
            <a:off x="7642461" y="3565079"/>
            <a:ext cx="3968347" cy="3187387"/>
          </a:xfrm>
          <a:prstGeom prst="rect">
            <a:avLst/>
          </a:prstGeom>
        </p:spPr>
      </p:pic>
      <p:sp>
        <p:nvSpPr>
          <p:cNvPr id="4" name="Title 1">
            <a:extLst>
              <a:ext uri="{FF2B5EF4-FFF2-40B4-BE49-F238E27FC236}">
                <a16:creationId xmlns:a16="http://schemas.microsoft.com/office/drawing/2014/main" id="{DCCDF3BF-3413-18EB-71A0-E56E1FDC51C4}"/>
              </a:ext>
            </a:extLst>
          </p:cNvPr>
          <p:cNvSpPr txBox="1">
            <a:spLocks/>
          </p:cNvSpPr>
          <p:nvPr/>
        </p:nvSpPr>
        <p:spPr>
          <a:xfrm>
            <a:off x="581192" y="592704"/>
            <a:ext cx="11029616" cy="55057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Shape of distribution: skewness</a:t>
            </a:r>
          </a:p>
        </p:txBody>
      </p:sp>
    </p:spTree>
    <p:extLst>
      <p:ext uri="{BB962C8B-B14F-4D97-AF65-F5344CB8AC3E}">
        <p14:creationId xmlns:p14="http://schemas.microsoft.com/office/powerpoint/2010/main" val="5766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12D2F-DF9C-6277-7B46-BE6310D69C69}"/>
              </a:ext>
            </a:extLst>
          </p:cNvPr>
          <p:cNvSpPr>
            <a:spLocks noGrp="1"/>
          </p:cNvSpPr>
          <p:nvPr>
            <p:ph idx="1"/>
          </p:nvPr>
        </p:nvSpPr>
        <p:spPr>
          <a:xfrm>
            <a:off x="581360" y="1490472"/>
            <a:ext cx="11029615" cy="596773"/>
          </a:xfrm>
        </p:spPr>
        <p:txBody>
          <a:bodyPr>
            <a:normAutofit/>
          </a:bodyPr>
          <a:lstStyle/>
          <a:p>
            <a:r>
              <a:rPr lang="en-US" sz="2000" dirty="0"/>
              <a:t>Modality describe the number of meaningful cluster of observation</a:t>
            </a:r>
          </a:p>
        </p:txBody>
      </p:sp>
      <p:sp>
        <p:nvSpPr>
          <p:cNvPr id="4" name="Title 1">
            <a:extLst>
              <a:ext uri="{FF2B5EF4-FFF2-40B4-BE49-F238E27FC236}">
                <a16:creationId xmlns:a16="http://schemas.microsoft.com/office/drawing/2014/main" id="{F66BDD80-B3C3-8C0C-8CB2-16AC87243237}"/>
              </a:ext>
            </a:extLst>
          </p:cNvPr>
          <p:cNvSpPr txBox="1">
            <a:spLocks noGrp="1"/>
          </p:cNvSpPr>
          <p:nvPr>
            <p:ph type="title"/>
          </p:nvPr>
        </p:nvSpPr>
        <p:spPr>
          <a:xfrm>
            <a:off x="581025" y="701675"/>
            <a:ext cx="11029950" cy="596773"/>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Shape of distribution: modality</a:t>
            </a:r>
          </a:p>
        </p:txBody>
      </p:sp>
      <p:pic>
        <p:nvPicPr>
          <p:cNvPr id="8" name="Picture 7">
            <a:extLst>
              <a:ext uri="{FF2B5EF4-FFF2-40B4-BE49-F238E27FC236}">
                <a16:creationId xmlns:a16="http://schemas.microsoft.com/office/drawing/2014/main" id="{BEE39E15-1F1A-E2B5-2509-7759CEFC56D7}"/>
              </a:ext>
            </a:extLst>
          </p:cNvPr>
          <p:cNvPicPr>
            <a:picLocks noChangeAspect="1"/>
          </p:cNvPicPr>
          <p:nvPr/>
        </p:nvPicPr>
        <p:blipFill>
          <a:blip r:embed="rId2"/>
          <a:stretch>
            <a:fillRect/>
          </a:stretch>
        </p:blipFill>
        <p:spPr>
          <a:xfrm>
            <a:off x="857250" y="2279269"/>
            <a:ext cx="10753725" cy="4543425"/>
          </a:xfrm>
          <a:prstGeom prst="rect">
            <a:avLst/>
          </a:prstGeom>
        </p:spPr>
      </p:pic>
    </p:spTree>
    <p:extLst>
      <p:ext uri="{BB962C8B-B14F-4D97-AF65-F5344CB8AC3E}">
        <p14:creationId xmlns:p14="http://schemas.microsoft.com/office/powerpoint/2010/main" val="1815699796"/>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1_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4572</TotalTime>
  <Words>1379</Words>
  <Application>Microsoft Office PowerPoint</Application>
  <PresentationFormat>Widescreen</PresentationFormat>
  <Paragraphs>131</Paragraphs>
  <Slides>35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35</vt:i4>
      </vt:variant>
    </vt:vector>
  </HeadingPairs>
  <TitlesOfParts>
    <vt:vector size="47" baseType="lpstr">
      <vt:lpstr>Aptos</vt:lpstr>
      <vt:lpstr>Arial</vt:lpstr>
      <vt:lpstr>Arial Black</vt:lpstr>
      <vt:lpstr>Calibri</vt:lpstr>
      <vt:lpstr>Cambria Math</vt:lpstr>
      <vt:lpstr>ElsevierGulliver</vt:lpstr>
      <vt:lpstr>MinionPro-Bold</vt:lpstr>
      <vt:lpstr>MinionPro-Regular</vt:lpstr>
      <vt:lpstr>Wingdings</vt:lpstr>
      <vt:lpstr>Wingdings 2</vt:lpstr>
      <vt:lpstr>DividendVTI</vt:lpstr>
      <vt:lpstr>1_DividendVTI</vt:lpstr>
      <vt:lpstr>WEEK 03</vt:lpstr>
      <vt:lpstr>2.1.1  Data visualization</vt:lpstr>
      <vt:lpstr>Line graph</vt:lpstr>
      <vt:lpstr>scatterplot</vt:lpstr>
      <vt:lpstr>boxplot</vt:lpstr>
      <vt:lpstr>histogram</vt:lpstr>
      <vt:lpstr>PowerPoint Presentation</vt:lpstr>
      <vt:lpstr> </vt:lpstr>
      <vt:lpstr>Shape of distribution: modality</vt:lpstr>
      <vt:lpstr>Shape of distribution: outlier</vt:lpstr>
      <vt:lpstr>SIDE-BY-SIDE HISTOGRAM</vt:lpstr>
      <vt:lpstr>Spatial data</vt:lpstr>
      <vt:lpstr>Spatial data</vt:lpstr>
      <vt:lpstr>2.1.2 univariate variable distributions</vt:lpstr>
      <vt:lpstr>Data description</vt:lpstr>
      <vt:lpstr>normality</vt:lpstr>
      <vt:lpstr>PowerPoint Presentation</vt:lpstr>
      <vt:lpstr>Non-normality</vt:lpstr>
      <vt:lpstr>skewness</vt:lpstr>
      <vt:lpstr>OUTLIER IN UNIVARIATE</vt:lpstr>
      <vt:lpstr>Quantile-normal-plot</vt:lpstr>
      <vt:lpstr>Qn plot reflect distribution shape</vt:lpstr>
      <vt:lpstr>kurtosis</vt:lpstr>
      <vt:lpstr>LEPTOKURTIC &amp; PLATKURTIC</vt:lpstr>
      <vt:lpstr>2.1.2 bivariate variable distributions</vt:lpstr>
      <vt:lpstr>Scatterplot matrix</vt:lpstr>
      <vt:lpstr>A grid of scatterplot matrix</vt:lpstr>
      <vt:lpstr>Regression line </vt:lpstr>
      <vt:lpstr>Loess smooth line</vt:lpstr>
      <vt:lpstr>2.1.3 data transformation</vt:lpstr>
      <vt:lpstr>Data transformation - standardization</vt:lpstr>
      <vt:lpstr>Z-score</vt:lpstr>
      <vt:lpstr>normalization</vt:lpstr>
      <vt:lpstr>normalization</vt:lpstr>
      <vt:lpstr>WEEK 03   Lab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03</dc:title>
  <dc:creator>Yanan Wu</dc:creator>
  <cp:lastModifiedBy>Yanan Wu</cp:lastModifiedBy>
  <cp:revision>24</cp:revision>
  <dcterms:created xsi:type="dcterms:W3CDTF">2024-12-11T19:51:45Z</dcterms:created>
  <dcterms:modified xsi:type="dcterms:W3CDTF">2025-01-27T18:38:49Z</dcterms:modified>
</cp:coreProperties>
</file>