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86" r:id="rId2"/>
  </p:sldMasterIdLst>
  <p:notesMasterIdLst>
    <p:notesMasterId r:id="rId28"/>
  </p:notesMasterIdLst>
  <p:sldIdLst>
    <p:sldId id="256" r:id="rId3"/>
    <p:sldId id="323" r:id="rId4"/>
    <p:sldId id="854" r:id="rId5"/>
    <p:sldId id="858" r:id="rId6"/>
    <p:sldId id="849" r:id="rId7"/>
    <p:sldId id="860" r:id="rId8"/>
    <p:sldId id="861" r:id="rId9"/>
    <p:sldId id="867" r:id="rId10"/>
    <p:sldId id="853" r:id="rId11"/>
    <p:sldId id="859" r:id="rId12"/>
    <p:sldId id="862" r:id="rId13"/>
    <p:sldId id="863" r:id="rId14"/>
    <p:sldId id="864" r:id="rId15"/>
    <p:sldId id="857" r:id="rId16"/>
    <p:sldId id="856" r:id="rId17"/>
    <p:sldId id="855" r:id="rId18"/>
    <p:sldId id="865" r:id="rId19"/>
    <p:sldId id="866" r:id="rId20"/>
    <p:sldId id="868" r:id="rId21"/>
    <p:sldId id="873" r:id="rId22"/>
    <p:sldId id="871" r:id="rId23"/>
    <p:sldId id="874" r:id="rId24"/>
    <p:sldId id="870" r:id="rId25"/>
    <p:sldId id="869" r:id="rId26"/>
    <p:sldId id="265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89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F2DA-24C0-4B85-B3DC-FA6F4BB684E2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B42E0-62EF-42B0-8031-05992D75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0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3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5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6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28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4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8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1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4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18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22774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Yanan Wu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Khadija Nisar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endParaRPr lang="en-US" sz="2800" dirty="0">
              <a:solidFill>
                <a:srgbClr val="FFFFFF">
                  <a:alpha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289CC-098B-88C7-F7A3-21722C988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93" y="899990"/>
            <a:ext cx="11029615" cy="1389553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Linearity: The relationship between the independent variable and dependent variable is </a:t>
            </a:r>
            <a:r>
              <a:rPr lang="en-US" sz="2800" b="1" dirty="0"/>
              <a:t>linear</a:t>
            </a:r>
            <a:r>
              <a:rPr lang="en-US" sz="2800" dirty="0"/>
              <a:t>, if there is a nonlinear trend, an advanced regression method should be applied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47A1FA-1398-0F3A-B122-EEDC59F2F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398" y="2421848"/>
            <a:ext cx="3506529" cy="4032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DEFDC08-B60D-02FF-C0DA-F1E6FC32492F}"/>
              </a:ext>
            </a:extLst>
          </p:cNvPr>
          <p:cNvSpPr txBox="1"/>
          <p:nvPr/>
        </p:nvSpPr>
        <p:spPr>
          <a:xfrm>
            <a:off x="6096000" y="3574473"/>
            <a:ext cx="2992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Liner regression 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851CA1-7393-1814-70C1-661DB9323FB2}"/>
              </a:ext>
            </a:extLst>
          </p:cNvPr>
          <p:cNvSpPr txBox="1"/>
          <p:nvPr/>
        </p:nvSpPr>
        <p:spPr>
          <a:xfrm>
            <a:off x="6096000" y="5389417"/>
            <a:ext cx="565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Residual plot is a useful graphical tool for identifying non-linearity. </a:t>
            </a:r>
          </a:p>
        </p:txBody>
      </p:sp>
    </p:spTree>
    <p:extLst>
      <p:ext uri="{BB962C8B-B14F-4D97-AF65-F5344CB8AC3E}">
        <p14:creationId xmlns:p14="http://schemas.microsoft.com/office/powerpoint/2010/main" val="3871140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BC8AD9D-E60C-DD5B-1BD5-B337750B2D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607" y="602818"/>
                <a:ext cx="11029950" cy="113592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/>
                  <a:t>2. The error at any level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share an </a:t>
                </a:r>
                <a:r>
                  <a:rPr lang="en-US" sz="2800" b="1" dirty="0"/>
                  <a:t>identical distribution</a:t>
                </a:r>
                <a:r>
                  <a:rPr lang="en-US" sz="2800" dirty="0"/>
                  <a:t>,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/>
                  <a:t> and constant variance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BC8AD9D-E60C-DD5B-1BD5-B337750B2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607" y="602818"/>
                <a:ext cx="11029950" cy="1135928"/>
              </a:xfrm>
              <a:blipFill>
                <a:blip r:embed="rId2"/>
                <a:stretch>
                  <a:fillRect l="-1105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B67965D-E40D-0ECB-0467-650522F068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028" y="1880177"/>
            <a:ext cx="3637846" cy="430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BFE02D-589F-5E45-F643-1EE2A14985E6}"/>
              </a:ext>
            </a:extLst>
          </p:cNvPr>
          <p:cNvSpPr txBox="1">
            <a:spLocks/>
          </p:cNvSpPr>
          <p:nvPr/>
        </p:nvSpPr>
        <p:spPr>
          <a:xfrm>
            <a:off x="525607" y="602818"/>
            <a:ext cx="11029950" cy="11359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/>
              <a:t>3. Error are assumed to be </a:t>
            </a:r>
            <a:r>
              <a:rPr lang="en-US" sz="2800" b="1" dirty="0"/>
              <a:t>independent</a:t>
            </a:r>
            <a:r>
              <a:rPr lang="en-US" sz="2800" dirty="0"/>
              <a:t> (uncorrelated) among each other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7B4EA1-6675-0A79-98DE-8E9E3F2BA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939" y="1434633"/>
            <a:ext cx="3856408" cy="456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74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F7DE77-FDC6-7FC0-6C17-FB69172528F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97897" y="602819"/>
            <a:ext cx="11029950" cy="727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/>
              <a:t>4. </a:t>
            </a:r>
            <a:r>
              <a:rPr lang="en-US" sz="2800" dirty="0" err="1"/>
              <a:t>i.i.d</a:t>
            </a:r>
            <a:r>
              <a:rPr lang="en-US" sz="2800" dirty="0"/>
              <a:t> Normality of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6F2FAB-13EC-EDA9-6E87-D6F40C392955}"/>
                  </a:ext>
                </a:extLst>
              </p:cNvPr>
              <p:cNvSpPr txBox="1"/>
              <p:nvPr/>
            </p:nvSpPr>
            <p:spPr>
              <a:xfrm>
                <a:off x="872836" y="1517073"/>
                <a:ext cx="10093037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This assumption states that the </a:t>
                </a:r>
                <a:r>
                  <a:rPr lang="en-US" sz="2000" b="1" dirty="0"/>
                  <a:t>disturbances (errors) in a regression model are</a:t>
                </a:r>
                <a:r>
                  <a:rPr lang="en-US" sz="2000" dirty="0"/>
                  <a:t>:</a:t>
                </a:r>
              </a:p>
              <a:p>
                <a:endParaRPr lang="en-US" sz="2000" b="1" dirty="0"/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2000" dirty="0"/>
                  <a:t>Independently and identically distributed (</a:t>
                </a:r>
                <a:r>
                  <a:rPr lang="en-US" sz="2000" dirty="0" err="1"/>
                  <a:t>i.i.d</a:t>
                </a:r>
                <a:r>
                  <a:rPr lang="en-US" sz="2000" dirty="0"/>
                  <a:t>)</a:t>
                </a:r>
              </a:p>
              <a:p>
                <a:pPr marL="342900" indent="-342900">
                  <a:buFont typeface="+mj-lt"/>
                  <a:buAutoNum type="arabicParenR"/>
                </a:pPr>
                <a:endParaRPr lang="en-US" sz="2000" dirty="0"/>
              </a:p>
              <a:p>
                <a:pPr marL="342900" indent="-342900">
                  <a:buFont typeface="+mj-lt"/>
                  <a:buAutoNum type="arabicParenR"/>
                </a:pPr>
                <a:r>
                  <a:rPr lang="en-US" sz="2000" dirty="0"/>
                  <a:t>Normally distributed (i.e.,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This assumption is </a:t>
                </a:r>
                <a:r>
                  <a:rPr lang="en-US" sz="2000" b="1" dirty="0"/>
                  <a:t>important</a:t>
                </a:r>
                <a:r>
                  <a:rPr lang="en-US" sz="2000" dirty="0"/>
                  <a:t> because it allows for </a:t>
                </a:r>
                <a:r>
                  <a:rPr lang="en-US" sz="2000" b="1" dirty="0"/>
                  <a:t>valid hypothesis testing and confidence intervals</a:t>
                </a:r>
                <a:r>
                  <a:rPr lang="en-US" sz="2000" dirty="0"/>
                  <a:t>, even when the sample size is </a:t>
                </a:r>
                <a:r>
                  <a:rPr lang="en-US" sz="2000" b="1" dirty="0"/>
                  <a:t>very small</a:t>
                </a:r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6F2FAB-13EC-EDA9-6E87-D6F40C392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36" y="1517073"/>
                <a:ext cx="10093037" cy="2862322"/>
              </a:xfrm>
              <a:prstGeom prst="rect">
                <a:avLst/>
              </a:prstGeom>
              <a:blipFill>
                <a:blip r:embed="rId2"/>
                <a:stretch>
                  <a:fillRect l="-664" t="-1279"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651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C80AF9-CEAC-E9E7-EE58-02C30FB50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4B744F6-8839-076D-8745-F4FE62832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F6329E-41CD-091A-19FA-6F133FC6F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FDABB0-A263-9EAD-24EC-95B7129E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45D31F-C993-9943-A688-E669A0AFF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DCB8611-4505-C38F-6DE1-AC9F7190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42D87-8C15-FD2F-FEA4-5496B5879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B862DD-278B-0512-D575-ADF35962B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DECD6-2770-70E2-5591-66E438DC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2.1.3 </a:t>
            </a:r>
            <a:r>
              <a:rPr lang="en-US" sz="6000" dirty="0">
                <a:solidFill>
                  <a:srgbClr val="FFFFFF"/>
                </a:solidFill>
              </a:rPr>
              <a:t>ordinary least squares estimation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180155-DCCB-CEDA-22CD-FF6EB27C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49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4F858-AF1D-8F97-8822-33EF92A83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B6DEF9-1B70-64C9-8BF3-6CE9752DA96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68049" y="654636"/>
            <a:ext cx="11029950" cy="727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/>
              <a:t>Ordinary Least Squares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052173-E19C-C319-6EB2-7FB3A596C83F}"/>
              </a:ext>
            </a:extLst>
          </p:cNvPr>
          <p:cNvSpPr txBox="1"/>
          <p:nvPr/>
        </p:nvSpPr>
        <p:spPr>
          <a:xfrm>
            <a:off x="755073" y="1614055"/>
            <a:ext cx="10855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A straight line can minimize the residual sum of squares (RSS)</a:t>
            </a:r>
          </a:p>
        </p:txBody>
      </p:sp>
      <p:pic>
        <p:nvPicPr>
          <p:cNvPr id="8" name="Google Shape;149;p29">
            <a:extLst>
              <a:ext uri="{FF2B5EF4-FFF2-40B4-BE49-F238E27FC236}">
                <a16:creationId xmlns:a16="http://schemas.microsoft.com/office/drawing/2014/main" id="{5A6E4142-EACD-1F62-F90D-8559A3C4A92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84461" y="2667001"/>
            <a:ext cx="5079117" cy="38093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3C20ED-1985-E74A-9FDF-5AE012897ED2}"/>
                  </a:ext>
                </a:extLst>
              </p:cNvPr>
              <p:cNvSpPr txBox="1"/>
              <p:nvPr/>
            </p:nvSpPr>
            <p:spPr>
              <a:xfrm>
                <a:off x="7155873" y="2860964"/>
                <a:ext cx="2265218" cy="374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3C20ED-1985-E74A-9FDF-5AE01289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873" y="2860964"/>
                <a:ext cx="2265218" cy="374654"/>
              </a:xfrm>
              <a:prstGeom prst="rect">
                <a:avLst/>
              </a:prstGeom>
              <a:blipFill>
                <a:blip r:embed="rId3"/>
                <a:stretch>
                  <a:fillRect t="-6452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810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DAFE4E-AE52-1677-0AD6-7211BEE10901}"/>
                  </a:ext>
                </a:extLst>
              </p:cNvPr>
              <p:cNvSpPr txBox="1"/>
              <p:nvPr/>
            </p:nvSpPr>
            <p:spPr>
              <a:xfrm>
                <a:off x="581192" y="651817"/>
                <a:ext cx="108559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2. Regression line go through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DAFE4E-AE52-1677-0AD6-7211BEE10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651817"/>
                <a:ext cx="10855902" cy="461665"/>
              </a:xfrm>
              <a:prstGeom prst="rect">
                <a:avLst/>
              </a:prstGeom>
              <a:blipFill>
                <a:blip r:embed="rId2"/>
                <a:stretch>
                  <a:fillRect l="-84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13" descr="A scatter diagram to determine the total deviation. For long description in Notes pane, press F6.&#10;">
            <a:extLst>
              <a:ext uri="{FF2B5EF4-FFF2-40B4-BE49-F238E27FC236}">
                <a16:creationId xmlns:a16="http://schemas.microsoft.com/office/drawing/2014/main" id="{DB04C957-8E70-2F0B-B927-443458231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50" y="1584350"/>
            <a:ext cx="7491847" cy="4329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19C0E5-EFBF-7FED-A262-5B06C6506A09}"/>
              </a:ext>
            </a:extLst>
          </p:cNvPr>
          <p:cNvSpPr txBox="1"/>
          <p:nvPr/>
        </p:nvSpPr>
        <p:spPr>
          <a:xfrm>
            <a:off x="6366163" y="4498522"/>
            <a:ext cx="470361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As long as the linear model has an intercept, the regression line always goes through means of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𝑋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𝑌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i.e., the point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(𝑥̅,𝑦̅)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will be on the regression line </a:t>
            </a:r>
          </a:p>
        </p:txBody>
      </p:sp>
    </p:spTree>
    <p:extLst>
      <p:ext uri="{BB962C8B-B14F-4D97-AF65-F5344CB8AC3E}">
        <p14:creationId xmlns:p14="http://schemas.microsoft.com/office/powerpoint/2010/main" val="2396917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DB4231-161C-83B8-A8F2-98E265C46E68}"/>
              </a:ext>
            </a:extLst>
          </p:cNvPr>
          <p:cNvSpPr txBox="1"/>
          <p:nvPr/>
        </p:nvSpPr>
        <p:spPr>
          <a:xfrm>
            <a:off x="581192" y="651817"/>
            <a:ext cx="10855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TSS, RSS, ESS</a:t>
            </a:r>
          </a:p>
        </p:txBody>
      </p:sp>
      <p:pic>
        <p:nvPicPr>
          <p:cNvPr id="5" name="Content Placeholder 13" descr="A scatter diagram to determine the total deviation. For long description in Notes pane, press F6.&#10;">
            <a:extLst>
              <a:ext uri="{FF2B5EF4-FFF2-40B4-BE49-F238E27FC236}">
                <a16:creationId xmlns:a16="http://schemas.microsoft.com/office/drawing/2014/main" id="{BB2074B5-2988-83D2-EDA2-785803A43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159" y="1825397"/>
            <a:ext cx="6381317" cy="368811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437B0-9835-165D-DF3D-A59118A8FE7E}"/>
                  </a:ext>
                </a:extLst>
              </p:cNvPr>
              <p:cNvSpPr txBox="1"/>
              <p:nvPr/>
            </p:nvSpPr>
            <p:spPr>
              <a:xfrm>
                <a:off x="6784217" y="2881423"/>
                <a:ext cx="4320368" cy="2238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</m:nary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437B0-9835-165D-DF3D-A59118A8F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217" y="2881423"/>
                <a:ext cx="4320368" cy="2238626"/>
              </a:xfrm>
              <a:prstGeom prst="rect">
                <a:avLst/>
              </a:prstGeom>
              <a:blipFill>
                <a:blip r:embed="rId3"/>
                <a:stretch>
                  <a:fillRect t="-17711" b="-2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598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F2B3-DD2E-8915-B496-3E67CA52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6317"/>
          </a:xfrm>
        </p:spPr>
        <p:txBody>
          <a:bodyPr/>
          <a:lstStyle/>
          <a:p>
            <a:r>
              <a:rPr lang="en-US" dirty="0"/>
              <a:t>Slope and intercept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66BD4-749E-D656-5617-39C9A5568C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606573"/>
                <a:ext cx="11029615" cy="319225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lest square approach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smtClean="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/>
                          <m:t>b</m:t>
                        </m:r>
                      </m:e>
                      <m:sub>
                        <m:r>
                          <a:rPr lang="en-US" sz="2400" b="0" i="0" smtClean="0"/>
                          <m:t>0</m:t>
                        </m:r>
                      </m:sub>
                    </m:sSub>
                  </m:oMath>
                </a14:m>
                <a:r>
                  <a:rPr lang="en-US" sz="2400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smtClean="0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/>
                          <m:t>b</m:t>
                        </m:r>
                      </m:e>
                      <m:sub>
                        <m:r>
                          <a:rPr lang="en-US" sz="2400" b="0" i="0" smtClean="0"/>
                          <m:t>1</m:t>
                        </m:r>
                      </m:sub>
                    </m:sSub>
                  </m:oMath>
                </a14:m>
                <a:r>
                  <a:rPr lang="en-US" sz="2400" b="0" dirty="0"/>
                  <a:t> to minimize the RSS</a:t>
                </a:r>
              </a:p>
              <a:p>
                <a:pPr marL="0" indent="0">
                  <a:buNone/>
                </a:pPr>
                <a:r>
                  <a:rPr lang="en-US" sz="2800" b="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 …+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Based on some calculus,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ba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bar>
                                        <m:barPr>
                                          <m:pos m:val="top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bar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ba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ba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bar>
                        <m:barPr>
                          <m:pos m:val="to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ba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66BD4-749E-D656-5617-39C9A5568C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606573"/>
                <a:ext cx="11029615" cy="3192255"/>
              </a:xfrm>
              <a:blipFill>
                <a:blip r:embed="rId2"/>
                <a:stretch>
                  <a:fillRect l="-718" t="-4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247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3F1C0B0-DA99-CAF6-9887-9F4C2CEFDC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638361"/>
                <a:ext cx="11029616" cy="602104"/>
              </a:xfrm>
            </p:spPr>
            <p:txBody>
              <a:bodyPr/>
              <a:lstStyle/>
              <a:p>
                <a:r>
                  <a:rPr lang="en-US" dirty="0"/>
                  <a:t>Explanation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3F1C0B0-DA99-CAF6-9887-9F4C2CEFD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638361"/>
                <a:ext cx="11029616" cy="602104"/>
              </a:xfrm>
              <a:blipFill>
                <a:blip r:embed="rId2"/>
                <a:stretch>
                  <a:fillRect l="-1105" b="-29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7E1765-00A4-7EDC-62A8-65E461850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023330" y="1473720"/>
            <a:ext cx="6284851" cy="3633787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FD42B7-E8A4-5F42-769D-AFDE8F22C2B3}"/>
                  </a:ext>
                </a:extLst>
              </p:cNvPr>
              <p:cNvSpPr txBox="1"/>
              <p:nvPr/>
            </p:nvSpPr>
            <p:spPr>
              <a:xfrm>
                <a:off x="4704424" y="5384280"/>
                <a:ext cx="36013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=7.03,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=0.0475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FD42B7-E8A4-5F42-769D-AFDE8F22C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4424" y="5384280"/>
                <a:ext cx="36013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33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2.1.1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C46A59-5803-97C4-395F-452E24D66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8E8C8A6-AA72-6E5B-2967-6240E98CC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2D6896-7F87-AA61-3291-D40743EAD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16D585-7278-AD71-F69E-E773B71D7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FE503D-13D9-F020-9BD2-0633CA015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68172A6-9CA6-42D6-8048-1640D322E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F277E-8E68-494E-BC7F-7FE80E8D8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A6BE53-67CD-8E25-95B9-B603366F2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588BA1-17D4-56AD-5536-116973BFE6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6000" b="0" kern="1200" cap="all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2.1.3 Standard error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𝑏</m:t>
                        </m:r>
                      </m:e>
                      <m:sub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b="0" kern="1200" cap="all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𝑏</m:t>
                        </m:r>
                      </m:e>
                      <m:sub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1</m:t>
                        </m:r>
                      </m:sub>
                    </m:sSub>
                  </m:oMath>
                </a14:m>
                <a:endParaRPr lang="en-US" sz="6000" b="0" kern="1200" cap="all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588BA1-17D4-56AD-5536-116973BFE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  <a:blipFill>
                <a:blip r:embed="rId2"/>
                <a:stretch>
                  <a:fillRect l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834155F7-FB93-3E03-6F7D-5365B7EB2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10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206A3-19C8-79B4-E589-833631EAF6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707650"/>
                <a:ext cx="11029615" cy="84563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estimated coefficients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/>
                        </m:ctrlPr>
                      </m:sSubPr>
                      <m:e>
                        <m:r>
                          <a:rPr lang="en-US" sz="2400" b="0" i="1" smtClean="0"/>
                          <m:t>𝑏</m:t>
                        </m:r>
                      </m:e>
                      <m:sub>
                        <m:r>
                          <a:rPr lang="en-US" sz="2400" b="0" i="1" smtClean="0"/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/>
                        </m:ctrlPr>
                      </m:sSubPr>
                      <m:e>
                        <m:r>
                          <a:rPr lang="en-US" sz="2400" b="0" i="1" smtClean="0"/>
                          <m:t>𝑏</m:t>
                        </m:r>
                      </m:e>
                      <m:sub>
                        <m:r>
                          <a:rPr lang="en-US" sz="2400" b="0" i="1" smtClean="0"/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) differ from sample to sample and therefore will have a distribution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206A3-19C8-79B4-E589-833631EAF6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707650"/>
                <a:ext cx="11029615" cy="845637"/>
              </a:xfrm>
              <a:blipFill>
                <a:blip r:embed="rId2"/>
                <a:stretch>
                  <a:fillRect l="-829" t="-4317" b="-15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636EE2B-FF0E-2869-D7D3-8E7192AA3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7" y="2393442"/>
            <a:ext cx="8250189" cy="4296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A28BEA-14D3-883C-9E2A-38FA55676E00}"/>
              </a:ext>
            </a:extLst>
          </p:cNvPr>
          <p:cNvSpPr txBox="1"/>
          <p:nvPr/>
        </p:nvSpPr>
        <p:spPr>
          <a:xfrm>
            <a:off x="1012991" y="1700243"/>
            <a:ext cx="377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line: population regression line</a:t>
            </a:r>
          </a:p>
          <a:p>
            <a:r>
              <a:rPr lang="en-US" dirty="0"/>
              <a:t>Dark blue: sample regression line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A67FA-395B-CC20-6132-A826D1C7081A}"/>
              </a:ext>
            </a:extLst>
          </p:cNvPr>
          <p:cNvSpPr txBox="1"/>
          <p:nvPr/>
        </p:nvSpPr>
        <p:spPr>
          <a:xfrm>
            <a:off x="5066573" y="1670936"/>
            <a:ext cx="377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blue: sample regression line based on different samples</a:t>
            </a:r>
          </a:p>
        </p:txBody>
      </p:sp>
    </p:spTree>
    <p:extLst>
      <p:ext uri="{BB962C8B-B14F-4D97-AF65-F5344CB8AC3E}">
        <p14:creationId xmlns:p14="http://schemas.microsoft.com/office/powerpoint/2010/main" val="1038619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CD36-B548-42C5-C1BF-0D503205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5E5DD-701E-3402-BE42-7CB7EE817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54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8531F-D407-71AE-69C2-5CADFACE6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AFA4B71-6634-AE2F-4E8B-4C00ACD03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AA08AC-1F89-A2E2-CD6D-6E0238811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0011FC-01CD-55C9-3F67-E4D7BA8F3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568BE3-F71E-6154-5337-F38BA6A82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451CE8F-371F-0C7D-2F55-D1ECB3F37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9D07A7-9A8A-A7D9-0549-237E3477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3B84A0-69E6-07B1-8D95-987DC0653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EC6AC4-DE7A-5839-2D73-A66ACD4B95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6000" b="0" kern="1200" cap="all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2.1.3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𝑅</m:t>
                        </m:r>
                      </m:e>
                      <m:sup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p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𝐴𝑁𝐷</m:t>
                    </m:r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sSubSup>
                      <m:sSubSupPr>
                        <m:ctrlP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SupPr>
                      <m:e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𝑅</m:t>
                        </m:r>
                      </m:e>
                      <m:sub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𝑎𝑑𝑗𝑢𝑠𝑡𝑒𝑑</m:t>
                        </m:r>
                      </m:sub>
                      <m:sup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bSup>
                  </m:oMath>
                </a14:m>
                <a:endParaRPr lang="en-US" sz="6000" b="0" kern="1200" cap="all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EC6AC4-DE7A-5839-2D73-A66ACD4B95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  <a:blipFill>
                <a:blip r:embed="rId2"/>
                <a:stretch>
                  <a:fillRect l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D77FBC85-D9A6-42B7-C4B3-47E46B5B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10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9F44A-378A-C765-167D-DAA63B791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6A57-1DC2-11B5-35DE-FEE5BB3E6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2.1.3 </a:t>
            </a:r>
            <a:r>
              <a:rPr lang="en-US" sz="6000" dirty="0">
                <a:solidFill>
                  <a:srgbClr val="FFFFFF"/>
                </a:solidFill>
              </a:rPr>
              <a:t>ordinary least squares estimation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8352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Lab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3810-3DE1-B063-D560-BC3A9D9A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07364"/>
            <a:ext cx="11029616" cy="550572"/>
          </a:xfrm>
        </p:spPr>
        <p:txBody>
          <a:bodyPr/>
          <a:lstStyle/>
          <a:p>
            <a:r>
              <a:rPr lang="en-US" dirty="0"/>
              <a:t>CAUSALITY &amp;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8653-FD86-8AF8-2083-96AC6386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157936"/>
            <a:ext cx="11029615" cy="275625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1F1F1F"/>
                </a:solidFill>
                <a:latin typeface="ElsevierGulliver"/>
              </a:rPr>
              <a:t>Causality</a:t>
            </a:r>
          </a:p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latin typeface="ElsevierGulliver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F1F1F"/>
                </a:solidFill>
                <a:latin typeface="ElsevierGulliver"/>
              </a:rPr>
              <a:t>The change in </a:t>
            </a:r>
          </a:p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latin typeface="ElsevierGulliver"/>
            </a:endParaRPr>
          </a:p>
          <a:p>
            <a:r>
              <a:rPr lang="en-US" sz="2000" dirty="0">
                <a:solidFill>
                  <a:srgbClr val="1F1F1F"/>
                </a:solidFill>
                <a:latin typeface="ElsevierGulliver"/>
              </a:rPr>
              <a:t>Co-variation</a:t>
            </a:r>
          </a:p>
        </p:txBody>
      </p:sp>
    </p:spTree>
    <p:extLst>
      <p:ext uri="{BB962C8B-B14F-4D97-AF65-F5344CB8AC3E}">
        <p14:creationId xmlns:p14="http://schemas.microsoft.com/office/powerpoint/2010/main" val="1283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26C1-3672-882C-C096-6DC421F5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8086"/>
            <a:ext cx="11029616" cy="549128"/>
          </a:xfrm>
        </p:spPr>
        <p:txBody>
          <a:bodyPr/>
          <a:lstStyle/>
          <a:p>
            <a:r>
              <a:rPr lang="en-US" dirty="0"/>
              <a:t>Spurious relationship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291776-4FCB-0766-8E34-10A3F1D78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4476" y="2332654"/>
            <a:ext cx="5833267" cy="402525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4E3A28-C94A-0527-ACDB-5457BE004063}"/>
                  </a:ext>
                </a:extLst>
              </p:cNvPr>
              <p:cNvSpPr txBox="1"/>
              <p:nvPr/>
            </p:nvSpPr>
            <p:spPr>
              <a:xfrm>
                <a:off x="581192" y="1251284"/>
                <a:ext cx="105371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covariation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can be influenced by their joint relationship to another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400" dirty="0"/>
                  <a:t> (or a set of variables)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4E3A28-C94A-0527-ACDB-5457BE004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1251284"/>
                <a:ext cx="10537157" cy="830997"/>
              </a:xfrm>
              <a:prstGeom prst="rect">
                <a:avLst/>
              </a:prstGeom>
              <a:blipFill>
                <a:blip r:embed="rId3"/>
                <a:stretch>
                  <a:fillRect l="-868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740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55CF61-D8B2-213D-60A5-F6C5125D2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112547E-198B-9E05-0675-1FBFFDF26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C02608-FE1F-FD6B-9F6F-B4C30768B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E9E75F-1C63-096E-7E14-9BE2D342A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3AF455-7B4F-55F8-D6B1-2B568C88E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0756C1F-C446-CA3F-DAE7-152750B51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0888DF-7DB4-1AEF-E4AF-39279992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390241-4877-3308-BA74-05531D4D2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F3B3-23E6-0472-6772-EE953D6D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2.1.2 bivariate regression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D6AF533-F0C8-5AC9-93C3-6606EF712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41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EFD3-9F9D-783C-2CA3-FDE96C95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13737"/>
            <a:ext cx="11029616" cy="537826"/>
          </a:xfrm>
        </p:spPr>
        <p:txBody>
          <a:bodyPr/>
          <a:lstStyle/>
          <a:p>
            <a:r>
              <a:rPr lang="en-US" dirty="0"/>
              <a:t>Population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CC547-A95F-5C73-4C57-007ACF6955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246355"/>
                <a:ext cx="11029615" cy="7417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CC547-A95F-5C73-4C57-007ACF6955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246355"/>
                <a:ext cx="11029615" cy="74177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13B425-F6F5-2465-52E1-B91452217E92}"/>
                  </a:ext>
                </a:extLst>
              </p:cNvPr>
              <p:cNvSpPr txBox="1"/>
              <p:nvPr/>
            </p:nvSpPr>
            <p:spPr>
              <a:xfrm>
                <a:off x="935182" y="2105706"/>
                <a:ext cx="8478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𝑖𝑛𝑡𝑒𝑟𝑐𝑒𝑝𝑡</m:t>
                    </m:r>
                  </m:oMath>
                </a14:m>
                <a:r>
                  <a:rPr lang="en-US" dirty="0"/>
                  <a:t>: The mean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when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are zero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F13B425-F6F5-2465-52E1-B91452217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182" y="2105706"/>
                <a:ext cx="8478982" cy="369332"/>
              </a:xfrm>
              <a:prstGeom prst="rect">
                <a:avLst/>
              </a:prstGeom>
              <a:blipFill>
                <a:blip r:embed="rId3"/>
                <a:stretch>
                  <a:fillRect l="-21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2B0B81-BB49-3657-2333-AA797A71374F}"/>
                  </a:ext>
                </a:extLst>
              </p:cNvPr>
              <p:cNvSpPr txBox="1"/>
              <p:nvPr/>
            </p:nvSpPr>
            <p:spPr>
              <a:xfrm>
                <a:off x="1295397" y="5242313"/>
                <a:ext cx="8478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C2B0B81-BB49-3657-2333-AA797A713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397" y="5242313"/>
                <a:ext cx="84789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6467C8-90C2-0CA8-B7FA-E28E294F0CBC}"/>
                  </a:ext>
                </a:extLst>
              </p:cNvPr>
              <p:cNvSpPr txBox="1"/>
              <p:nvPr/>
            </p:nvSpPr>
            <p:spPr>
              <a:xfrm>
                <a:off x="1018309" y="3969515"/>
                <a:ext cx="84789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𝑠𝑙𝑜𝑝𝑒</m:t>
                    </m:r>
                  </m:oMath>
                </a14:m>
                <a:r>
                  <a:rPr lang="en-US" dirty="0"/>
                  <a:t>: How much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changes for every one unit 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6467C8-90C2-0CA8-B7FA-E28E294F0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09" y="3969515"/>
                <a:ext cx="8478982" cy="369332"/>
              </a:xfrm>
              <a:prstGeom prst="rect">
                <a:avLst/>
              </a:prstGeom>
              <a:blipFill>
                <a:blip r:embed="rId5"/>
                <a:stretch>
                  <a:fillRect l="-21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68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1D02D-5BFE-E909-C22F-976A87A3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38717"/>
          </a:xfrm>
        </p:spPr>
        <p:txBody>
          <a:bodyPr/>
          <a:lstStyle/>
          <a:p>
            <a:r>
              <a:rPr lang="en-US" dirty="0"/>
              <a:t>Estimated model based on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B9402-DBFC-1422-287B-C49630BF30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602147"/>
                <a:ext cx="11029615" cy="5824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the residual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FB9402-DBFC-1422-287B-C49630BF30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602147"/>
                <a:ext cx="11029615" cy="582445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476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F873-2CFF-839C-6BCE-5CB58B7C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928"/>
          </a:xfrm>
        </p:spPr>
        <p:txBody>
          <a:bodyPr/>
          <a:lstStyle/>
          <a:p>
            <a:r>
              <a:rPr lang="en-US" dirty="0"/>
              <a:t>POPULATION REGRESSION LINE VS SAMPLE REGRESSION 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0C5DCA-4D06-0644-A9F8-67B7056A0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0084" y="2176131"/>
            <a:ext cx="8602029" cy="4479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190320-D385-FEF4-80B6-02F66F92249B}"/>
              </a:ext>
            </a:extLst>
          </p:cNvPr>
          <p:cNvSpPr txBox="1"/>
          <p:nvPr/>
        </p:nvSpPr>
        <p:spPr>
          <a:xfrm>
            <a:off x="2204482" y="1670510"/>
            <a:ext cx="377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 line: population regression line</a:t>
            </a:r>
          </a:p>
          <a:p>
            <a:r>
              <a:rPr lang="en-US" dirty="0"/>
              <a:t>Dark blue: sample regression line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D5FF6-77D5-B975-9B7C-1554DA8365E7}"/>
              </a:ext>
            </a:extLst>
          </p:cNvPr>
          <p:cNvSpPr txBox="1"/>
          <p:nvPr/>
        </p:nvSpPr>
        <p:spPr>
          <a:xfrm>
            <a:off x="6368900" y="1600155"/>
            <a:ext cx="377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Light blue: sample regression line based on different samples</a:t>
            </a:r>
          </a:p>
        </p:txBody>
      </p:sp>
    </p:spTree>
    <p:extLst>
      <p:ext uri="{BB962C8B-B14F-4D97-AF65-F5344CB8AC3E}">
        <p14:creationId xmlns:p14="http://schemas.microsoft.com/office/powerpoint/2010/main" val="277201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83C15D-8B95-AC10-65D2-2DC27259B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6C43044-361C-219A-C061-6323BD36CA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D073451-463F-3B7E-B0BA-530F3E0F6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ABCD27-CFAB-E2DE-9E8D-FA99686BF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2D3D5A-EBD9-BEB2-AD86-D7C93505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E9208CB4-8B8E-AAF5-570B-6FB36772F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DB67913-CF45-5205-D2F7-20034A319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F5C4C6-8ADE-7DD0-C518-C988313AD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705E6-5260-A735-42E3-206724879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2.1.3 key assumption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20B62D5-0439-5A91-CB0E-6C26D80D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251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1_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5486</TotalTime>
  <Words>562</Words>
  <Application>Microsoft Office PowerPoint</Application>
  <PresentationFormat>Widescreen</PresentationFormat>
  <Paragraphs>76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Aptos</vt:lpstr>
      <vt:lpstr>Arial Black</vt:lpstr>
      <vt:lpstr>Calibri</vt:lpstr>
      <vt:lpstr>Cambria Math</vt:lpstr>
      <vt:lpstr>ElsevierGulliver</vt:lpstr>
      <vt:lpstr>Wingdings 2</vt:lpstr>
      <vt:lpstr>DividendVTI</vt:lpstr>
      <vt:lpstr>1_DividendVTI</vt:lpstr>
      <vt:lpstr>WEEK 04</vt:lpstr>
      <vt:lpstr>2.1.1  regression</vt:lpstr>
      <vt:lpstr>CAUSALITY &amp; REGRESSION</vt:lpstr>
      <vt:lpstr>Spurious relationship</vt:lpstr>
      <vt:lpstr>2.1.2 bivariate regression </vt:lpstr>
      <vt:lpstr>Population model</vt:lpstr>
      <vt:lpstr>Estimated model based on sample</vt:lpstr>
      <vt:lpstr>POPULATION REGRESSION LINE VS SAMPLE REGRESSION LINE</vt:lpstr>
      <vt:lpstr>2.1.3 key assumption</vt:lpstr>
      <vt:lpstr>PowerPoint Presentation</vt:lpstr>
      <vt:lpstr>PowerPoint Presentation</vt:lpstr>
      <vt:lpstr>PowerPoint Presentation</vt:lpstr>
      <vt:lpstr>PowerPoint Presentation</vt:lpstr>
      <vt:lpstr>2.1.3 ordinary least squares estimation</vt:lpstr>
      <vt:lpstr>PowerPoint Presentation</vt:lpstr>
      <vt:lpstr>PowerPoint Presentation</vt:lpstr>
      <vt:lpstr>PowerPoint Presentation</vt:lpstr>
      <vt:lpstr>Slope and intercept</vt:lpstr>
      <vt:lpstr>Explanation on b_0 &amp; b_1</vt:lpstr>
      <vt:lpstr>2.1.3 Standard error of b_0 &amp; b_1</vt:lpstr>
      <vt:lpstr>PowerPoint Presentation</vt:lpstr>
      <vt:lpstr>PowerPoint Presentation</vt:lpstr>
      <vt:lpstr>2.1.3 R^2  AND R_adjusted^2</vt:lpstr>
      <vt:lpstr>2.1.3 ordinary least squares estimation</vt:lpstr>
      <vt:lpstr>WEEK 03   Lab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Yanan Wu</dc:creator>
  <cp:lastModifiedBy>Yanan Wu</cp:lastModifiedBy>
  <cp:revision>23</cp:revision>
  <dcterms:created xsi:type="dcterms:W3CDTF">2024-12-11T19:51:45Z</dcterms:created>
  <dcterms:modified xsi:type="dcterms:W3CDTF">2025-01-30T16:37:08Z</dcterms:modified>
</cp:coreProperties>
</file>