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sldIdLst>
    <p:sldId id="256" r:id="rId3"/>
    <p:sldId id="323" r:id="rId4"/>
    <p:sldId id="840" r:id="rId5"/>
    <p:sldId id="842" r:id="rId6"/>
    <p:sldId id="841" r:id="rId7"/>
    <p:sldId id="844" r:id="rId8"/>
    <p:sldId id="847" r:id="rId9"/>
    <p:sldId id="843" r:id="rId10"/>
    <p:sldId id="845" r:id="rId11"/>
    <p:sldId id="846" r:id="rId12"/>
    <p:sldId id="850" r:id="rId13"/>
    <p:sldId id="851" r:id="rId14"/>
    <p:sldId id="849" r:id="rId15"/>
    <p:sldId id="848" r:id="rId16"/>
    <p:sldId id="852" r:id="rId17"/>
    <p:sldId id="853" r:id="rId18"/>
    <p:sldId id="854" r:id="rId19"/>
    <p:sldId id="855" r:id="rId20"/>
    <p:sldId id="857" r:id="rId21"/>
    <p:sldId id="856" r:id="rId22"/>
    <p:sldId id="265"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1/8/2025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1/8/2025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1/8/2025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02</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EC4AF-3D67-37CC-CBC7-8691B1A0C83D}"/>
              </a:ext>
            </a:extLst>
          </p:cNvPr>
          <p:cNvSpPr>
            <a:spLocks noGrp="1"/>
          </p:cNvSpPr>
          <p:nvPr>
            <p:ph type="title"/>
          </p:nvPr>
        </p:nvSpPr>
        <p:spPr>
          <a:xfrm>
            <a:off x="581192" y="702156"/>
            <a:ext cx="11029616" cy="614580"/>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39EB90AF-FDC6-F9B6-48B7-342B01D44BFF}"/>
              </a:ext>
            </a:extLst>
          </p:cNvPr>
          <p:cNvSpPr>
            <a:spLocks noGrp="1"/>
          </p:cNvSpPr>
          <p:nvPr>
            <p:ph idx="1"/>
          </p:nvPr>
        </p:nvSpPr>
        <p:spPr>
          <a:xfrm>
            <a:off x="581192" y="1435608"/>
            <a:ext cx="11029615" cy="685800"/>
          </a:xfrm>
        </p:spPr>
        <p:txBody>
          <a:bodyPr>
            <a:normAutofit/>
          </a:bodyPr>
          <a:lstStyle/>
          <a:p>
            <a:pPr algn="l"/>
            <a:r>
              <a:rPr lang="en-US" sz="1800" b="0" i="0" u="none" strike="noStrike" baseline="0" dirty="0">
                <a:solidFill>
                  <a:srgbClr val="23373B"/>
                </a:solidFill>
                <a:latin typeface="NimbusSanL-Regu-Slant_167"/>
              </a:rPr>
              <a:t>A reasonable guess for the true population proportion is the center of this distribution, approximately 0.88.</a:t>
            </a:r>
            <a:endParaRPr lang="en-US" dirty="0"/>
          </a:p>
        </p:txBody>
      </p:sp>
      <p:pic>
        <p:nvPicPr>
          <p:cNvPr id="5" name="Picture 4">
            <a:extLst>
              <a:ext uri="{FF2B5EF4-FFF2-40B4-BE49-F238E27FC236}">
                <a16:creationId xmlns:a16="http://schemas.microsoft.com/office/drawing/2014/main" id="{00118DAB-8005-0380-3AD5-739395205A35}"/>
              </a:ext>
            </a:extLst>
          </p:cNvPr>
          <p:cNvPicPr>
            <a:picLocks noChangeAspect="1"/>
          </p:cNvPicPr>
          <p:nvPr/>
        </p:nvPicPr>
        <p:blipFill>
          <a:blip r:embed="rId2"/>
          <a:stretch>
            <a:fillRect/>
          </a:stretch>
        </p:blipFill>
        <p:spPr>
          <a:xfrm>
            <a:off x="2931495" y="2798065"/>
            <a:ext cx="5938186" cy="3883222"/>
          </a:xfrm>
          <a:prstGeom prst="rect">
            <a:avLst/>
          </a:prstGeom>
        </p:spPr>
      </p:pic>
    </p:spTree>
    <p:extLst>
      <p:ext uri="{BB962C8B-B14F-4D97-AF65-F5344CB8AC3E}">
        <p14:creationId xmlns:p14="http://schemas.microsoft.com/office/powerpoint/2010/main" val="81921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70CE-CFB5-B4CB-7FD1-6B2480336775}"/>
              </a:ext>
            </a:extLst>
          </p:cNvPr>
          <p:cNvSpPr>
            <a:spLocks noGrp="1"/>
          </p:cNvSpPr>
          <p:nvPr>
            <p:ph type="title"/>
          </p:nvPr>
        </p:nvSpPr>
        <p:spPr>
          <a:xfrm>
            <a:off x="581192" y="702156"/>
            <a:ext cx="11029616" cy="578004"/>
          </a:xfrm>
        </p:spPr>
        <p:txBody>
          <a:bodyPr/>
          <a:lstStyle/>
          <a:p>
            <a:r>
              <a:rPr lang="en-US" dirty="0"/>
              <a:t>Central limit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B82BA8-3237-3D67-1971-7F6547358535}"/>
                  </a:ext>
                </a:extLst>
              </p:cNvPr>
              <p:cNvSpPr>
                <a:spLocks noGrp="1"/>
              </p:cNvSpPr>
              <p:nvPr>
                <p:ph idx="1"/>
              </p:nvPr>
            </p:nvSpPr>
            <p:spPr>
              <a:xfrm>
                <a:off x="581191" y="1435607"/>
                <a:ext cx="11029615" cy="775281"/>
              </a:xfrm>
            </p:spPr>
            <p:txBody>
              <a:bodyPr>
                <a:normAutofit/>
              </a:bodyPr>
              <a:lstStyle/>
              <a:p>
                <a:pPr algn="l"/>
                <a:r>
                  <a:rPr lang="en-US" sz="1800" b="0" i="0" u="none" strike="noStrike" baseline="0" dirty="0">
                    <a:latin typeface="CMR10"/>
                  </a:rPr>
                  <a:t>The sample size is sufficiently large, the sample proportion </a:t>
                </a:r>
                <a14:m>
                  <m:oMath xmlns:m="http://schemas.openxmlformats.org/officeDocument/2006/math">
                    <m:acc>
                      <m:accPr>
                        <m:chr m:val="̂"/>
                        <m:ctrlPr>
                          <a:rPr lang="en-US" sz="1800" b="0" i="1" u="none" strike="noStrike" baseline="0" smtClean="0">
                            <a:latin typeface="Cambria Math" panose="02040503050406030204" pitchFamily="18" charset="0"/>
                          </a:rPr>
                        </m:ctrlPr>
                      </m:accPr>
                      <m:e>
                        <m:r>
                          <a:rPr lang="en-US" sz="1800" b="0" i="1" u="none" strike="noStrike" baseline="0" smtClean="0">
                            <a:latin typeface="Cambria Math" panose="02040503050406030204" pitchFamily="18" charset="0"/>
                          </a:rPr>
                          <m:t>𝑃</m:t>
                        </m:r>
                      </m:e>
                    </m:acc>
                  </m:oMath>
                </a14:m>
                <a:r>
                  <a:rPr lang="en-US" sz="1800" b="0" i="0" u="none" strike="noStrike" baseline="0" dirty="0">
                    <a:latin typeface="CMMI10"/>
                  </a:rPr>
                  <a:t> </a:t>
                </a:r>
                <a:r>
                  <a:rPr lang="en-US" sz="1800" b="0" i="0" u="none" strike="noStrike" baseline="0" dirty="0">
                    <a:latin typeface="CMR10"/>
                  </a:rPr>
                  <a:t>will tend to follow a normal distribution with the following mean and standard error:</a:t>
                </a:r>
                <a:endParaRPr lang="en-US" dirty="0"/>
              </a:p>
            </p:txBody>
          </p:sp>
        </mc:Choice>
        <mc:Fallback xmlns="">
          <p:sp>
            <p:nvSpPr>
              <p:cNvPr id="3" name="Content Placeholder 2">
                <a:extLst>
                  <a:ext uri="{FF2B5EF4-FFF2-40B4-BE49-F238E27FC236}">
                    <a16:creationId xmlns:a16="http://schemas.microsoft.com/office/drawing/2014/main" id="{F8B82BA8-3237-3D67-1971-7F6547358535}"/>
                  </a:ext>
                </a:extLst>
              </p:cNvPr>
              <p:cNvSpPr>
                <a:spLocks noGrp="1" noRot="1" noChangeAspect="1" noMove="1" noResize="1" noEditPoints="1" noAdjustHandles="1" noChangeArrowheads="1" noChangeShapeType="1" noTextEdit="1"/>
              </p:cNvSpPr>
              <p:nvPr>
                <p:ph idx="1"/>
              </p:nvPr>
            </p:nvSpPr>
            <p:spPr>
              <a:xfrm>
                <a:off x="581191" y="1435607"/>
                <a:ext cx="11029615" cy="775281"/>
              </a:xfrm>
              <a:blipFill>
                <a:blip r:embed="rId2"/>
                <a:stretch>
                  <a:fillRect l="-221" b="-468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288D0F0-F0AB-5912-57E4-5D25D2D546DD}"/>
              </a:ext>
            </a:extLst>
          </p:cNvPr>
          <p:cNvPicPr>
            <a:picLocks noChangeAspect="1"/>
          </p:cNvPicPr>
          <p:nvPr/>
        </p:nvPicPr>
        <p:blipFill>
          <a:blip r:embed="rId3"/>
          <a:stretch>
            <a:fillRect/>
          </a:stretch>
        </p:blipFill>
        <p:spPr>
          <a:xfrm>
            <a:off x="2600324" y="3429000"/>
            <a:ext cx="6991350" cy="34099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8978B12-293B-CF9A-1BB2-2C7A31A70B6F}"/>
                  </a:ext>
                </a:extLst>
              </p:cNvPr>
              <p:cNvSpPr txBox="1"/>
              <p:nvPr/>
            </p:nvSpPr>
            <p:spPr>
              <a:xfrm>
                <a:off x="3364610" y="2364595"/>
                <a:ext cx="6227064"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sub>
                      </m:sSub>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acc>
                            <m:accPr>
                              <m:chr m:val="̂"/>
                              <m:ctrlPr>
                                <a:rPr lang="en-US" i="1">
                                  <a:latin typeface="Cambria Math" panose="02040503050406030204" pitchFamily="18" charset="0"/>
                                </a:rPr>
                              </m:ctrlPr>
                            </m:accPr>
                            <m:e>
                              <m:r>
                                <a:rPr lang="en-US" i="1">
                                  <a:latin typeface="Cambria Math" panose="02040503050406030204" pitchFamily="18" charset="0"/>
                                </a:rPr>
                                <m:t>𝑝</m:t>
                              </m:r>
                            </m:e>
                          </m:acc>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num>
                            <m:den>
                              <m:r>
                                <a:rPr lang="en-US" b="0" i="1" smtClean="0">
                                  <a:latin typeface="Cambria Math" panose="02040503050406030204" pitchFamily="18" charset="0"/>
                                </a:rPr>
                                <m:t>𝑛</m:t>
                              </m:r>
                            </m:den>
                          </m:f>
                        </m:e>
                      </m:rad>
                    </m:oMath>
                  </m:oMathPara>
                </a14:m>
                <a:endParaRPr lang="en-US" dirty="0"/>
              </a:p>
            </p:txBody>
          </p:sp>
        </mc:Choice>
        <mc:Fallback xmlns="">
          <p:sp>
            <p:nvSpPr>
              <p:cNvPr id="6" name="TextBox 5">
                <a:extLst>
                  <a:ext uri="{FF2B5EF4-FFF2-40B4-BE49-F238E27FC236}">
                    <a16:creationId xmlns:a16="http://schemas.microsoft.com/office/drawing/2014/main" id="{58978B12-293B-CF9A-1BB2-2C7A31A70B6F}"/>
                  </a:ext>
                </a:extLst>
              </p:cNvPr>
              <p:cNvSpPr txBox="1">
                <a:spLocks noRot="1" noChangeAspect="1" noMove="1" noResize="1" noEditPoints="1" noAdjustHandles="1" noChangeArrowheads="1" noChangeShapeType="1" noTextEdit="1"/>
              </p:cNvSpPr>
              <p:nvPr/>
            </p:nvSpPr>
            <p:spPr>
              <a:xfrm>
                <a:off x="3364610" y="2364595"/>
                <a:ext cx="6227064" cy="91069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7981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07686A-0CFF-9FA0-B833-B896364FBB31}"/>
                  </a:ext>
                </a:extLst>
              </p:cNvPr>
              <p:cNvSpPr>
                <a:spLocks noGrp="1"/>
              </p:cNvSpPr>
              <p:nvPr>
                <p:ph idx="1"/>
              </p:nvPr>
            </p:nvSpPr>
            <p:spPr>
              <a:xfrm>
                <a:off x="408419" y="1400956"/>
                <a:ext cx="3377197" cy="1040491"/>
              </a:xfrm>
            </p:spPr>
            <p:txBody>
              <a:bodyPr/>
              <a:lstStyle/>
              <a:p>
                <a:r>
                  <a:rPr lang="en-US" dirty="0"/>
                  <a:t>What happens when </a:t>
                </a:r>
                <a14:m>
                  <m:oMath xmlns:m="http://schemas.openxmlformats.org/officeDocument/2006/math">
                    <m:r>
                      <a:rPr lang="en-US" b="0" i="1" smtClean="0">
                        <a:latin typeface="Cambria Math" panose="02040503050406030204" pitchFamily="18" charset="0"/>
                      </a:rPr>
                      <m:t>𝑛𝑝</m:t>
                    </m:r>
                  </m:oMath>
                </a14:m>
                <a:r>
                  <a:rPr lang="en-US" dirty="0"/>
                  <a:t> and/or </a:t>
                </a:r>
                <a14:m>
                  <m:oMath xmlns:m="http://schemas.openxmlformats.org/officeDocument/2006/math">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r>
                      <a:rPr lang="en-US" b="0" i="1" smtClean="0">
                        <a:latin typeface="Cambria Math" panose="02040503050406030204" pitchFamily="18" charset="0"/>
                      </a:rPr>
                      <m:t>&lt;10</m:t>
                    </m:r>
                  </m:oMath>
                </a14:m>
                <a:r>
                  <a:rPr lang="en-US" dirty="0"/>
                  <a:t>?</a:t>
                </a:r>
              </a:p>
            </p:txBody>
          </p:sp>
        </mc:Choice>
        <mc:Fallback xmlns="">
          <p:sp>
            <p:nvSpPr>
              <p:cNvPr id="3" name="Content Placeholder 2">
                <a:extLst>
                  <a:ext uri="{FF2B5EF4-FFF2-40B4-BE49-F238E27FC236}">
                    <a16:creationId xmlns:a16="http://schemas.microsoft.com/office/drawing/2014/main" id="{6307686A-0CFF-9FA0-B833-B896364FBB31}"/>
                  </a:ext>
                </a:extLst>
              </p:cNvPr>
              <p:cNvSpPr>
                <a:spLocks noGrp="1" noRot="1" noChangeAspect="1" noMove="1" noResize="1" noEditPoints="1" noAdjustHandles="1" noChangeArrowheads="1" noChangeShapeType="1" noTextEdit="1"/>
              </p:cNvSpPr>
              <p:nvPr>
                <p:ph idx="1"/>
              </p:nvPr>
            </p:nvSpPr>
            <p:spPr>
              <a:xfrm>
                <a:off x="408419" y="1400956"/>
                <a:ext cx="3377197" cy="1040491"/>
              </a:xfrm>
              <a:blipFill>
                <a:blip r:embed="rId2"/>
                <a:stretch>
                  <a:fillRect l="-72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AD58051-2DE0-2DDB-6CDA-421620BA4F03}"/>
              </a:ext>
            </a:extLst>
          </p:cNvPr>
          <p:cNvPicPr>
            <a:picLocks noChangeAspect="1"/>
          </p:cNvPicPr>
          <p:nvPr/>
        </p:nvPicPr>
        <p:blipFill>
          <a:blip r:embed="rId3"/>
          <a:stretch>
            <a:fillRect/>
          </a:stretch>
        </p:blipFill>
        <p:spPr>
          <a:xfrm>
            <a:off x="3452050" y="607194"/>
            <a:ext cx="8471726" cy="5992197"/>
          </a:xfrm>
          <a:prstGeom prst="rect">
            <a:avLst/>
          </a:prstGeom>
        </p:spPr>
      </p:pic>
    </p:spTree>
    <p:extLst>
      <p:ext uri="{BB962C8B-B14F-4D97-AF65-F5344CB8AC3E}">
        <p14:creationId xmlns:p14="http://schemas.microsoft.com/office/powerpoint/2010/main" val="262016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Confidence interval</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18BD-0036-8C7B-DD5B-47E46B7AEAAB}"/>
              </a:ext>
            </a:extLst>
          </p:cNvPr>
          <p:cNvSpPr>
            <a:spLocks noGrp="1"/>
          </p:cNvSpPr>
          <p:nvPr>
            <p:ph type="title"/>
          </p:nvPr>
        </p:nvSpPr>
        <p:spPr>
          <a:xfrm>
            <a:off x="581192" y="702156"/>
            <a:ext cx="11029616" cy="559716"/>
          </a:xfrm>
        </p:spPr>
        <p:txBody>
          <a:bodyPr/>
          <a:lstStyle/>
          <a:p>
            <a:r>
              <a:rPr lang="en-US" dirty="0"/>
              <a:t>Confidence interval of proportion</a:t>
            </a:r>
          </a:p>
        </p:txBody>
      </p:sp>
      <p:sp>
        <p:nvSpPr>
          <p:cNvPr id="3" name="Content Placeholder 2">
            <a:extLst>
              <a:ext uri="{FF2B5EF4-FFF2-40B4-BE49-F238E27FC236}">
                <a16:creationId xmlns:a16="http://schemas.microsoft.com/office/drawing/2014/main" id="{2F7CEEE0-CD49-559B-24EF-77399A258154}"/>
              </a:ext>
            </a:extLst>
          </p:cNvPr>
          <p:cNvSpPr>
            <a:spLocks noGrp="1"/>
          </p:cNvSpPr>
          <p:nvPr>
            <p:ph idx="1"/>
          </p:nvPr>
        </p:nvSpPr>
        <p:spPr>
          <a:xfrm>
            <a:off x="581191" y="1481328"/>
            <a:ext cx="11029615" cy="914400"/>
          </a:xfrm>
        </p:spPr>
        <p:txBody>
          <a:bodyPr>
            <a:normAutofit/>
          </a:bodyPr>
          <a:lstStyle/>
          <a:p>
            <a:pPr algn="l"/>
            <a:r>
              <a:rPr lang="en-US" dirty="0"/>
              <a:t>A </a:t>
            </a:r>
            <a:r>
              <a:rPr lang="en-US" b="1" dirty="0"/>
              <a:t>confidence interval (CI)</a:t>
            </a:r>
            <a:r>
              <a:rPr lang="en-US" dirty="0"/>
              <a:t> is a </a:t>
            </a:r>
            <a:r>
              <a:rPr lang="en-US" b="1" dirty="0"/>
              <a:t>range of values</a:t>
            </a:r>
            <a:r>
              <a:rPr lang="en-US" dirty="0"/>
              <a:t> that is likely to contain the </a:t>
            </a:r>
            <a:r>
              <a:rPr lang="en-US" b="1" dirty="0"/>
              <a:t>true population parameter</a:t>
            </a:r>
            <a:r>
              <a:rPr lang="en-US" dirty="0"/>
              <a:t> (such as the mean or proportion) with a certain level of confidence</a:t>
            </a:r>
          </a:p>
        </p:txBody>
      </p:sp>
      <p:pic>
        <p:nvPicPr>
          <p:cNvPr id="5" name="Picture 4">
            <a:extLst>
              <a:ext uri="{FF2B5EF4-FFF2-40B4-BE49-F238E27FC236}">
                <a16:creationId xmlns:a16="http://schemas.microsoft.com/office/drawing/2014/main" id="{BB0C8247-AD99-B31F-5FCB-1CFB7A37A9F9}"/>
              </a:ext>
            </a:extLst>
          </p:cNvPr>
          <p:cNvPicPr>
            <a:picLocks noChangeAspect="1"/>
          </p:cNvPicPr>
          <p:nvPr/>
        </p:nvPicPr>
        <p:blipFill>
          <a:blip r:embed="rId2"/>
          <a:stretch>
            <a:fillRect/>
          </a:stretch>
        </p:blipFill>
        <p:spPr>
          <a:xfrm>
            <a:off x="3238498" y="2615184"/>
            <a:ext cx="5715000" cy="3533775"/>
          </a:xfrm>
          <a:prstGeom prst="rect">
            <a:avLst/>
          </a:prstGeom>
        </p:spPr>
      </p:pic>
    </p:spTree>
    <p:extLst>
      <p:ext uri="{BB962C8B-B14F-4D97-AF65-F5344CB8AC3E}">
        <p14:creationId xmlns:p14="http://schemas.microsoft.com/office/powerpoint/2010/main" val="184665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30534-704B-4D39-1919-331EF765E8D5}"/>
              </a:ext>
            </a:extLst>
          </p:cNvPr>
          <p:cNvSpPr>
            <a:spLocks noGrp="1"/>
          </p:cNvSpPr>
          <p:nvPr>
            <p:ph type="title"/>
          </p:nvPr>
        </p:nvSpPr>
        <p:spPr>
          <a:xfrm>
            <a:off x="581191" y="598220"/>
            <a:ext cx="11029616" cy="568860"/>
          </a:xfrm>
        </p:spPr>
        <p:txBody>
          <a:bodyPr/>
          <a:lstStyle/>
          <a:p>
            <a:r>
              <a:rPr lang="en-US" dirty="0"/>
              <a:t>Confidence level in confidence </a:t>
            </a:r>
            <a:r>
              <a:rPr lang="en-US" dirty="0" err="1"/>
              <a:t>ineterval</a:t>
            </a:r>
            <a:endParaRPr lang="en-US" dirty="0"/>
          </a:p>
        </p:txBody>
      </p:sp>
      <p:pic>
        <p:nvPicPr>
          <p:cNvPr id="7" name="Picture 6">
            <a:extLst>
              <a:ext uri="{FF2B5EF4-FFF2-40B4-BE49-F238E27FC236}">
                <a16:creationId xmlns:a16="http://schemas.microsoft.com/office/drawing/2014/main" id="{AAA7F79A-429E-77A4-844D-DBD192B908DC}"/>
              </a:ext>
            </a:extLst>
          </p:cNvPr>
          <p:cNvPicPr>
            <a:picLocks noChangeAspect="1"/>
          </p:cNvPicPr>
          <p:nvPr/>
        </p:nvPicPr>
        <p:blipFill>
          <a:blip r:embed="rId2"/>
          <a:stretch>
            <a:fillRect/>
          </a:stretch>
        </p:blipFill>
        <p:spPr>
          <a:xfrm>
            <a:off x="1855669" y="2550695"/>
            <a:ext cx="9184187" cy="416292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9F396D-313F-46CB-1FD7-20A586429608}"/>
                  </a:ext>
                </a:extLst>
              </p:cNvPr>
              <p:cNvSpPr txBox="1"/>
              <p:nvPr/>
            </p:nvSpPr>
            <p:spPr>
              <a:xfrm>
                <a:off x="1285279" y="1098434"/>
                <a:ext cx="5028237" cy="1200329"/>
              </a:xfrm>
              <a:prstGeom prst="rect">
                <a:avLst/>
              </a:prstGeom>
              <a:noFill/>
            </p:spPr>
            <p:txBody>
              <a:bodyPr wrap="square" rtlCol="0">
                <a:spAutoFit/>
              </a:bodyPr>
              <a:lstStyle/>
              <a:p>
                <a:endParaRPr lang="en-US" b="0" dirty="0">
                  <a:ea typeface="Cambria Math" panose="02040503050406030204" pitchFamily="18" charset="0"/>
                </a:endParaRPr>
              </a:p>
              <a:p>
                <a:r>
                  <a:rPr lang="en-US" dirty="0"/>
                  <a:t>point estimate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𝑆𝐸</m:t>
                    </m:r>
                  </m:oMath>
                </a14:m>
                <a:endParaRPr lang="en-US" b="0" dirty="0">
                  <a:ea typeface="Cambria Math" panose="02040503050406030204" pitchFamily="18" charset="0"/>
                </a:endParaRPr>
              </a:p>
              <a:p>
                <a:endParaRPr lang="en-US" dirty="0"/>
              </a:p>
              <a:p>
                <a14:m>
                  <m:oMath xmlns:m="http://schemas.openxmlformats.org/officeDocument/2006/math">
                    <m:r>
                      <a:rPr lang="en-US" b="0" i="1" smtClean="0">
                        <a:latin typeface="Cambria Math" panose="02040503050406030204" pitchFamily="18" charset="0"/>
                      </a:rPr>
                      <m:t>𝑧</m:t>
                    </m:r>
                  </m:oMath>
                </a14:m>
                <a:r>
                  <a:rPr lang="en-US" dirty="0"/>
                  <a:t> correspond to the confidence level selected</a:t>
                </a:r>
              </a:p>
            </p:txBody>
          </p:sp>
        </mc:Choice>
        <mc:Fallback xmlns="">
          <p:sp>
            <p:nvSpPr>
              <p:cNvPr id="8" name="TextBox 7">
                <a:extLst>
                  <a:ext uri="{FF2B5EF4-FFF2-40B4-BE49-F238E27FC236}">
                    <a16:creationId xmlns:a16="http://schemas.microsoft.com/office/drawing/2014/main" id="{809F396D-313F-46CB-1FD7-20A586429608}"/>
                  </a:ext>
                </a:extLst>
              </p:cNvPr>
              <p:cNvSpPr txBox="1">
                <a:spLocks noRot="1" noChangeAspect="1" noMove="1" noResize="1" noEditPoints="1" noAdjustHandles="1" noChangeArrowheads="1" noChangeShapeType="1" noTextEdit="1"/>
              </p:cNvSpPr>
              <p:nvPr/>
            </p:nvSpPr>
            <p:spPr>
              <a:xfrm>
                <a:off x="1285279" y="1098434"/>
                <a:ext cx="5028237" cy="1200329"/>
              </a:xfrm>
              <a:prstGeom prst="rect">
                <a:avLst/>
              </a:prstGeom>
              <a:blipFill>
                <a:blip r:embed="rId3"/>
                <a:stretch>
                  <a:fillRect l="-1091" b="-7107"/>
                </a:stretch>
              </a:blipFill>
            </p:spPr>
            <p:txBody>
              <a:bodyPr/>
              <a:lstStyle/>
              <a:p>
                <a:r>
                  <a:rPr lang="en-US">
                    <a:noFill/>
                  </a:rPr>
                  <a:t> </a:t>
                </a:r>
              </a:p>
            </p:txBody>
          </p:sp>
        </mc:Fallback>
      </mc:AlternateContent>
    </p:spTree>
    <p:extLst>
      <p:ext uri="{BB962C8B-B14F-4D97-AF65-F5344CB8AC3E}">
        <p14:creationId xmlns:p14="http://schemas.microsoft.com/office/powerpoint/2010/main" val="224597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hypothesis testing</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7958-E0F0-734A-03F6-F26AA604ADE1}"/>
              </a:ext>
            </a:extLst>
          </p:cNvPr>
          <p:cNvSpPr>
            <a:spLocks noGrp="1"/>
          </p:cNvSpPr>
          <p:nvPr>
            <p:ph type="title"/>
          </p:nvPr>
        </p:nvSpPr>
        <p:spPr>
          <a:xfrm>
            <a:off x="581192" y="702156"/>
            <a:ext cx="11029616" cy="523140"/>
          </a:xfrm>
        </p:spPr>
        <p:txBody>
          <a:bodyPr/>
          <a:lstStyle/>
          <a:p>
            <a:r>
              <a:rPr lang="en-US" dirty="0"/>
              <a:t>Null and alternative 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24535-728F-DFC6-CF82-8780B2F4D313}"/>
                  </a:ext>
                </a:extLst>
              </p:cNvPr>
              <p:cNvSpPr>
                <a:spLocks noGrp="1"/>
              </p:cNvSpPr>
              <p:nvPr>
                <p:ph idx="1"/>
              </p:nvPr>
            </p:nvSpPr>
            <p:spPr>
              <a:xfrm>
                <a:off x="581192" y="1417320"/>
                <a:ext cx="11029615" cy="3986784"/>
              </a:xfrm>
            </p:spPr>
            <p:txBody>
              <a:bodyPr/>
              <a:lstStyle/>
              <a:p>
                <a:r>
                  <a:rPr lang="en-US" dirty="0"/>
                  <a:t>The </a:t>
                </a:r>
                <a:r>
                  <a:rPr lang="en-US" b="1" dirty="0"/>
                  <a:t>null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𝟎</m:t>
                        </m:r>
                      </m:sub>
                    </m:sSub>
                  </m:oMath>
                </a14:m>
                <a:r>
                  <a:rPr lang="en-US" b="1" dirty="0"/>
                  <a:t>) </a:t>
                </a:r>
                <a:r>
                  <a:rPr lang="en-US" dirty="0"/>
                  <a:t>is the default assumption that there is no effect, no difference, or no relationship in the population.</a:t>
                </a:r>
              </a:p>
              <a:p>
                <a:endParaRPr lang="en-US" dirty="0"/>
              </a:p>
              <a:p>
                <a:r>
                  <a:rPr lang="en-US" dirty="0"/>
                  <a:t>The </a:t>
                </a:r>
                <a:r>
                  <a:rPr lang="en-US" b="1" dirty="0"/>
                  <a:t>alternative hypothesis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𝑯</m:t>
                        </m:r>
                      </m:e>
                      <m:sub>
                        <m:r>
                          <a:rPr lang="en-US" b="1" i="1" smtClean="0">
                            <a:latin typeface="Cambria Math" panose="02040503050406030204" pitchFamily="18" charset="0"/>
                          </a:rPr>
                          <m:t>𝑨</m:t>
                        </m:r>
                      </m:sub>
                    </m:sSub>
                  </m:oMath>
                </a14:m>
                <a:r>
                  <a:rPr lang="en-US" b="1" dirty="0"/>
                  <a:t>) </a:t>
                </a:r>
                <a:r>
                  <a:rPr lang="en-US" dirty="0"/>
                  <a:t>is the statement you want to prove. It suggests that there is a real effect, difference, or relationship in the population.</a:t>
                </a:r>
              </a:p>
              <a:p>
                <a:endParaRPr lang="en-US" dirty="0"/>
              </a:p>
              <a:p>
                <a:pPr marL="0" indent="0" algn="ctr">
                  <a:buNone/>
                </a:pP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0</m:t>
                        </m:r>
                      </m:sub>
                    </m:sSub>
                  </m:oMath>
                </a14:m>
                <a:r>
                  <a:rPr lang="pt-BR" sz="1800" b="0" i="0" u="none" strike="noStrike" baseline="0" dirty="0">
                    <a:latin typeface="TimesTenLTStd-Roman"/>
                  </a:rPr>
                  <a:t>: </a:t>
                </a:r>
                <a:r>
                  <a:rPr lang="pt-BR" sz="1800" b="0" i="1" u="none" strike="noStrike" baseline="0" dirty="0">
                    <a:latin typeface="TimesTenLTStd-Italic"/>
                  </a:rPr>
                  <a:t>p </a:t>
                </a:r>
                <a:r>
                  <a:rPr lang="pt-BR" sz="1800" b="0" i="0" u="none" strike="noStrike" baseline="0" dirty="0">
                    <a:latin typeface="PearsonMATHPRO08"/>
                  </a:rPr>
                  <a:t>= </a:t>
                </a:r>
                <a:r>
                  <a:rPr lang="pt-BR" sz="1800" b="0" i="0" u="none" strike="noStrike" baseline="0" dirty="0">
                    <a:latin typeface="TimesTenLTStd-Roman"/>
                  </a:rPr>
                  <a:t>0.5</a:t>
                </a:r>
              </a:p>
              <a:p>
                <a:pPr marL="0" indent="0" algn="ctr">
                  <a:buNone/>
                </a:pPr>
                <a:r>
                  <a:rPr lang="pt-BR" sz="1800" b="0" i="0" u="none" strike="noStrike" baseline="0" dirty="0">
                    <a:latin typeface="TimesTenLTStd-Roman"/>
                  </a:rPr>
                  <a:t> </a:t>
                </a:r>
                <a14:m>
                  <m:oMath xmlns:m="http://schemas.openxmlformats.org/officeDocument/2006/math">
                    <m:sSub>
                      <m:sSubPr>
                        <m:ctrlPr>
                          <a:rPr lang="en-US" sz="1800" b="0" i="1" u="none" strike="noStrike" baseline="0" smtClean="0">
                            <a:latin typeface="Cambria Math" panose="02040503050406030204" pitchFamily="18" charset="0"/>
                          </a:rPr>
                        </m:ctrlPr>
                      </m:sSubPr>
                      <m:e>
                        <m:r>
                          <a:rPr lang="en-US" sz="1800" b="0" i="1" u="none" strike="noStrike" baseline="0" smtClean="0">
                            <a:latin typeface="Cambria Math" panose="02040503050406030204" pitchFamily="18" charset="0"/>
                          </a:rPr>
                          <m:t>𝐻</m:t>
                        </m:r>
                      </m:e>
                      <m:sub>
                        <m:r>
                          <a:rPr lang="en-US" sz="1800" b="0" i="1" u="none" strike="noStrike" baseline="0" smtClean="0">
                            <a:latin typeface="Cambria Math" panose="02040503050406030204" pitchFamily="18" charset="0"/>
                          </a:rPr>
                          <m:t>1</m:t>
                        </m:r>
                      </m:sub>
                    </m:sSub>
                  </m:oMath>
                </a14:m>
                <a:r>
                  <a:rPr lang="pt-BR" sz="1800" b="0" i="0" u="none" strike="noStrike" baseline="0" dirty="0">
                    <a:latin typeface="TimesTenLTStd-Roman"/>
                  </a:rPr>
                  <a:t>: </a:t>
                </a:r>
                <a14:m>
                  <m:oMath xmlns:m="http://schemas.openxmlformats.org/officeDocument/2006/math">
                    <m:r>
                      <a:rPr lang="en-US" sz="1800" b="0" i="1" u="none" strike="noStrike" baseline="0" smtClean="0">
                        <a:latin typeface="Cambria Math" panose="02040503050406030204" pitchFamily="18" charset="0"/>
                      </a:rPr>
                      <m:t>𝑝</m:t>
                    </m:r>
                    <m:r>
                      <a:rPr lang="en-US" sz="1800" b="0" i="1" u="none" strike="noStrike" baseline="0" smtClean="0">
                        <a:latin typeface="Cambria Math" panose="02040503050406030204" pitchFamily="18" charset="0"/>
                        <a:ea typeface="Cambria Math" panose="02040503050406030204" pitchFamily="18" charset="0"/>
                      </a:rPr>
                      <m:t>≠0.5</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CF124535-728F-DFC6-CF82-8780B2F4D313}"/>
                  </a:ext>
                </a:extLst>
              </p:cNvPr>
              <p:cNvSpPr>
                <a:spLocks noGrp="1" noRot="1" noChangeAspect="1" noMove="1" noResize="1" noEditPoints="1" noAdjustHandles="1" noChangeArrowheads="1" noChangeShapeType="1" noTextEdit="1"/>
              </p:cNvSpPr>
              <p:nvPr>
                <p:ph idx="1"/>
              </p:nvPr>
            </p:nvSpPr>
            <p:spPr>
              <a:xfrm>
                <a:off x="581192" y="1417320"/>
                <a:ext cx="11029615" cy="3986784"/>
              </a:xfrm>
              <a:blipFill>
                <a:blip r:embed="rId2"/>
                <a:stretch>
                  <a:fillRect l="-221" r="-221"/>
                </a:stretch>
              </a:blipFill>
            </p:spPr>
            <p:txBody>
              <a:bodyPr/>
              <a:lstStyle/>
              <a:p>
                <a:r>
                  <a:rPr lang="en-US">
                    <a:noFill/>
                  </a:rPr>
                  <a:t> </a:t>
                </a:r>
              </a:p>
            </p:txBody>
          </p:sp>
        </mc:Fallback>
      </mc:AlternateContent>
    </p:spTree>
    <p:extLst>
      <p:ext uri="{BB962C8B-B14F-4D97-AF65-F5344CB8AC3E}">
        <p14:creationId xmlns:p14="http://schemas.microsoft.com/office/powerpoint/2010/main" val="177012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65E8-1035-306B-A978-61EADEA32A74}"/>
              </a:ext>
            </a:extLst>
          </p:cNvPr>
          <p:cNvSpPr>
            <a:spLocks noGrp="1"/>
          </p:cNvSpPr>
          <p:nvPr>
            <p:ph type="title"/>
          </p:nvPr>
        </p:nvSpPr>
        <p:spPr>
          <a:xfrm>
            <a:off x="581192" y="702156"/>
            <a:ext cx="11029616" cy="687732"/>
          </a:xfrm>
        </p:spPr>
        <p:txBody>
          <a:bodyPr>
            <a:normAutofit/>
          </a:bodyPr>
          <a:lstStyle/>
          <a:p>
            <a:r>
              <a:rPr lang="en-US" dirty="0"/>
              <a:t>P-value</a:t>
            </a:r>
          </a:p>
        </p:txBody>
      </p:sp>
      <p:sp>
        <p:nvSpPr>
          <p:cNvPr id="3" name="Content Placeholder 2">
            <a:extLst>
              <a:ext uri="{FF2B5EF4-FFF2-40B4-BE49-F238E27FC236}">
                <a16:creationId xmlns:a16="http://schemas.microsoft.com/office/drawing/2014/main" id="{115CE5ED-64E0-8D05-0A61-62B466413AD2}"/>
              </a:ext>
            </a:extLst>
          </p:cNvPr>
          <p:cNvSpPr>
            <a:spLocks noGrp="1"/>
          </p:cNvSpPr>
          <p:nvPr>
            <p:ph idx="1"/>
          </p:nvPr>
        </p:nvSpPr>
        <p:spPr>
          <a:xfrm>
            <a:off x="581193" y="1508760"/>
            <a:ext cx="11196279" cy="2459736"/>
          </a:xfrm>
        </p:spPr>
        <p:txBody>
          <a:bodyPr>
            <a:normAutofit/>
          </a:bodyPr>
          <a:lstStyle/>
          <a:p>
            <a:pPr algn="l"/>
            <a:r>
              <a:rPr lang="en-US" dirty="0"/>
              <a:t>The </a:t>
            </a:r>
            <a:r>
              <a:rPr lang="en-US" b="1" dirty="0"/>
              <a:t>p-value approach</a:t>
            </a:r>
            <a:r>
              <a:rPr lang="en-US" dirty="0"/>
              <a:t> </a:t>
            </a:r>
            <a:r>
              <a:rPr lang="en-US" sz="1800" b="0" i="0" u="none" strike="noStrike" baseline="0" dirty="0">
                <a:latin typeface="TimesTenLTStd-Roman"/>
              </a:rPr>
              <a:t>is the likelihood or probability that a sample will result in a statistic such as the one obtained if the null hypothesis is true.</a:t>
            </a:r>
            <a:r>
              <a:rPr lang="en-US" dirty="0"/>
              <a:t> </a:t>
            </a:r>
          </a:p>
          <a:p>
            <a:pPr algn="l"/>
            <a:endParaRPr lang="en-US" dirty="0"/>
          </a:p>
          <a:p>
            <a:pPr marL="0" indent="0" algn="l">
              <a:buNone/>
            </a:pPr>
            <a:r>
              <a:rPr lang="en-US" dirty="0"/>
              <a:t>      If p-value ≤ α, reject the null hypothesis.</a:t>
            </a:r>
          </a:p>
          <a:p>
            <a:pPr marL="324000" lvl="1" indent="0">
              <a:buNone/>
            </a:pPr>
            <a:r>
              <a:rPr lang="en-US" dirty="0"/>
              <a:t>If p-value &gt; α, fail to reject the null hypothesis.</a:t>
            </a:r>
          </a:p>
          <a:p>
            <a:endParaRPr lang="en-US" dirty="0"/>
          </a:p>
        </p:txBody>
      </p:sp>
      <p:pic>
        <p:nvPicPr>
          <p:cNvPr id="5" name="Picture 4">
            <a:extLst>
              <a:ext uri="{FF2B5EF4-FFF2-40B4-BE49-F238E27FC236}">
                <a16:creationId xmlns:a16="http://schemas.microsoft.com/office/drawing/2014/main" id="{D0734BCA-5C10-2A76-695C-84AF31CCE138}"/>
              </a:ext>
            </a:extLst>
          </p:cNvPr>
          <p:cNvPicPr>
            <a:picLocks noChangeAspect="1"/>
          </p:cNvPicPr>
          <p:nvPr/>
        </p:nvPicPr>
        <p:blipFill>
          <a:blip r:embed="rId2"/>
          <a:stretch>
            <a:fillRect/>
          </a:stretch>
        </p:blipFill>
        <p:spPr>
          <a:xfrm>
            <a:off x="3741128" y="3676852"/>
            <a:ext cx="5624284" cy="3111556"/>
          </a:xfrm>
          <a:prstGeom prst="rect">
            <a:avLst/>
          </a:prstGeom>
        </p:spPr>
      </p:pic>
    </p:spTree>
    <p:extLst>
      <p:ext uri="{BB962C8B-B14F-4D97-AF65-F5344CB8AC3E}">
        <p14:creationId xmlns:p14="http://schemas.microsoft.com/office/powerpoint/2010/main" val="855375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ADED90-8576-DA70-1C18-4D84B33D17D5}"/>
              </a:ext>
            </a:extLst>
          </p:cNvPr>
          <p:cNvPicPr>
            <a:picLocks noChangeAspect="1"/>
          </p:cNvPicPr>
          <p:nvPr/>
        </p:nvPicPr>
        <p:blipFill>
          <a:blip r:embed="rId2"/>
          <a:srcRect r="15962"/>
          <a:stretch/>
        </p:blipFill>
        <p:spPr>
          <a:xfrm>
            <a:off x="1998155" y="1551242"/>
            <a:ext cx="7164133" cy="494347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1A705D-E274-EB46-9BE9-78BBF1ACACD5}"/>
                  </a:ext>
                </a:extLst>
              </p:cNvPr>
              <p:cNvSpPr>
                <a:spLocks noGrp="1"/>
              </p:cNvSpPr>
              <p:nvPr>
                <p:ph idx="1"/>
              </p:nvPr>
            </p:nvSpPr>
            <p:spPr>
              <a:xfrm>
                <a:off x="1760411" y="2298573"/>
                <a:ext cx="2792944" cy="621792"/>
              </a:xfrm>
            </p:spPr>
            <p:txBody>
              <a:bodyPr>
                <a:normAutofit lnSpcReduction="10000"/>
              </a:bodyPr>
              <a:lstStyle/>
              <a:p>
                <a:pPr marL="0" indent="0">
                  <a:buNone/>
                </a:pPr>
                <a:r>
                  <a:rPr lang="en-US" b="1" dirty="0">
                    <a:solidFill>
                      <a:srgbClr val="0070C0"/>
                    </a:solidFill>
                  </a:rPr>
                  <a:t>Distribution of </a:t>
                </a:r>
                <a14:m>
                  <m:oMath xmlns:m="http://schemas.openxmlformats.org/officeDocument/2006/math">
                    <m:acc>
                      <m:accPr>
                        <m:chr m:val="̂"/>
                        <m:ctrlPr>
                          <a:rPr lang="en-US" b="1" i="1" smtClean="0">
                            <a:solidFill>
                              <a:srgbClr val="0070C0"/>
                            </a:solidFill>
                            <a:latin typeface="Cambria Math" panose="02040503050406030204" pitchFamily="18" charset="0"/>
                          </a:rPr>
                        </m:ctrlPr>
                      </m:accPr>
                      <m:e>
                        <m:r>
                          <a:rPr lang="en-US" b="1" i="1" smtClean="0">
                            <a:solidFill>
                              <a:srgbClr val="0070C0"/>
                            </a:solidFill>
                            <a:latin typeface="Cambria Math" panose="02040503050406030204" pitchFamily="18" charset="0"/>
                          </a:rPr>
                          <m:t>𝒑</m:t>
                        </m:r>
                      </m:e>
                    </m:acc>
                  </m:oMath>
                </a14:m>
                <a:r>
                  <a:rPr lang="en-US" b="1" dirty="0">
                    <a:solidFill>
                      <a:srgbClr val="0070C0"/>
                    </a:solidFill>
                  </a:rPr>
                  <a:t> if </a:t>
                </a:r>
                <a14:m>
                  <m:oMath xmlns:m="http://schemas.openxmlformats.org/officeDocument/2006/math">
                    <m:sSub>
                      <m:sSubPr>
                        <m:ctrlPr>
                          <a:rPr lang="en-US" b="1" i="1" smtClean="0">
                            <a:solidFill>
                              <a:srgbClr val="0070C0"/>
                            </a:solidFill>
                            <a:latin typeface="Cambria Math" panose="02040503050406030204" pitchFamily="18" charset="0"/>
                          </a:rPr>
                        </m:ctrlPr>
                      </m:sSubPr>
                      <m:e>
                        <m:r>
                          <a:rPr lang="en-US" b="1" i="1" smtClean="0">
                            <a:solidFill>
                              <a:srgbClr val="0070C0"/>
                            </a:solidFill>
                            <a:latin typeface="Cambria Math" panose="02040503050406030204" pitchFamily="18" charset="0"/>
                          </a:rPr>
                          <m:t>𝑯</m:t>
                        </m:r>
                      </m:e>
                      <m:sub>
                        <m:r>
                          <a:rPr lang="en-US" b="1" i="1" smtClean="0">
                            <a:solidFill>
                              <a:srgbClr val="0070C0"/>
                            </a:solidFill>
                            <a:latin typeface="Cambria Math" panose="02040503050406030204" pitchFamily="18" charset="0"/>
                          </a:rPr>
                          <m:t>𝟎</m:t>
                        </m:r>
                      </m:sub>
                    </m:sSub>
                  </m:oMath>
                </a14:m>
                <a:r>
                  <a:rPr lang="en-US" b="1" dirty="0">
                    <a:solidFill>
                      <a:srgbClr val="0070C0"/>
                    </a:solidFill>
                  </a:rPr>
                  <a:t> is true</a:t>
                </a:r>
              </a:p>
            </p:txBody>
          </p:sp>
        </mc:Choice>
        <mc:Fallback xmlns="">
          <p:sp>
            <p:nvSpPr>
              <p:cNvPr id="3" name="Content Placeholder 2">
                <a:extLst>
                  <a:ext uri="{FF2B5EF4-FFF2-40B4-BE49-F238E27FC236}">
                    <a16:creationId xmlns:a16="http://schemas.microsoft.com/office/drawing/2014/main" id="{CE1A705D-E274-EB46-9BE9-78BBF1ACACD5}"/>
                  </a:ext>
                </a:extLst>
              </p:cNvPr>
              <p:cNvSpPr>
                <a:spLocks noGrp="1" noRot="1" noChangeAspect="1" noMove="1" noResize="1" noEditPoints="1" noAdjustHandles="1" noChangeArrowheads="1" noChangeShapeType="1" noTextEdit="1"/>
              </p:cNvSpPr>
              <p:nvPr>
                <p:ph idx="1"/>
              </p:nvPr>
            </p:nvSpPr>
            <p:spPr>
              <a:xfrm>
                <a:off x="1760411" y="2298573"/>
                <a:ext cx="2792944" cy="621792"/>
              </a:xfrm>
              <a:blipFill>
                <a:blip r:embed="rId3"/>
                <a:stretch>
                  <a:fillRect l="-1965" t="-5882" b="-127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146A5F0-EB2A-4EC1-AC83-38877374FA3F}"/>
                  </a:ext>
                </a:extLst>
              </p:cNvPr>
              <p:cNvSpPr txBox="1">
                <a:spLocks/>
              </p:cNvSpPr>
              <p:nvPr/>
            </p:nvSpPr>
            <p:spPr>
              <a:xfrm>
                <a:off x="6832283" y="2213229"/>
                <a:ext cx="2792944" cy="621792"/>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solidFill>
                      <a:srgbClr val="FF0000"/>
                    </a:solidFill>
                  </a:rPr>
                  <a:t>Possible distribution </a:t>
                </a:r>
                <a14:m>
                  <m:oMath xmlns:m="http://schemas.openxmlformats.org/officeDocument/2006/math">
                    <m:acc>
                      <m:accPr>
                        <m:chr m:val="̂"/>
                        <m:ctrlPr>
                          <a:rPr lang="en-US" b="1" i="1" smtClean="0">
                            <a:solidFill>
                              <a:srgbClr val="FF0000"/>
                            </a:solidFill>
                            <a:latin typeface="Cambria Math" panose="02040503050406030204" pitchFamily="18" charset="0"/>
                          </a:rPr>
                        </m:ctrlPr>
                      </m:accPr>
                      <m:e>
                        <m:r>
                          <a:rPr lang="en-US" b="1" i="1" smtClean="0">
                            <a:solidFill>
                              <a:srgbClr val="FF0000"/>
                            </a:solidFill>
                            <a:latin typeface="Cambria Math" panose="02040503050406030204" pitchFamily="18" charset="0"/>
                          </a:rPr>
                          <m:t>𝒑</m:t>
                        </m:r>
                      </m:e>
                    </m:acc>
                  </m:oMath>
                </a14:m>
                <a:r>
                  <a:rPr lang="en-US" b="1" dirty="0">
                    <a:solidFill>
                      <a:srgbClr val="FF0000"/>
                    </a:solidFill>
                  </a:rPr>
                  <a:t> if assuming </a:t>
                </a:r>
                <a14:m>
                  <m:oMath xmlns:m="http://schemas.openxmlformats.org/officeDocument/2006/math">
                    <m:sSub>
                      <m:sSubPr>
                        <m:ctrlPr>
                          <a:rPr lang="en-US" b="1" i="1">
                            <a:solidFill>
                              <a:srgbClr val="FF0000"/>
                            </a:solidFill>
                            <a:latin typeface="Cambria Math" panose="02040503050406030204" pitchFamily="18" charset="0"/>
                          </a:rPr>
                        </m:ctrlPr>
                      </m:sSubPr>
                      <m:e>
                        <m:r>
                          <a:rPr lang="en-US" b="1" i="1">
                            <a:solidFill>
                              <a:srgbClr val="FF0000"/>
                            </a:solidFill>
                            <a:latin typeface="Cambria Math" panose="02040503050406030204" pitchFamily="18" charset="0"/>
                          </a:rPr>
                          <m:t>𝑯</m:t>
                        </m:r>
                      </m:e>
                      <m:sub>
                        <m:r>
                          <a:rPr lang="en-US" b="1" i="1">
                            <a:solidFill>
                              <a:srgbClr val="FF0000"/>
                            </a:solidFill>
                            <a:latin typeface="Cambria Math" panose="02040503050406030204" pitchFamily="18" charset="0"/>
                          </a:rPr>
                          <m:t>𝟎</m:t>
                        </m:r>
                      </m:sub>
                    </m:sSub>
                  </m:oMath>
                </a14:m>
                <a:r>
                  <a:rPr lang="en-US" b="1" dirty="0">
                    <a:solidFill>
                      <a:srgbClr val="FF0000"/>
                    </a:solidFill>
                  </a:rPr>
                  <a:t> is false</a:t>
                </a:r>
              </a:p>
            </p:txBody>
          </p:sp>
        </mc:Choice>
        <mc:Fallback xmlns="">
          <p:sp>
            <p:nvSpPr>
              <p:cNvPr id="6" name="Content Placeholder 2">
                <a:extLst>
                  <a:ext uri="{FF2B5EF4-FFF2-40B4-BE49-F238E27FC236}">
                    <a16:creationId xmlns:a16="http://schemas.microsoft.com/office/drawing/2014/main" id="{A146A5F0-EB2A-4EC1-AC83-38877374FA3F}"/>
                  </a:ext>
                </a:extLst>
              </p:cNvPr>
              <p:cNvSpPr txBox="1">
                <a:spLocks noRot="1" noChangeAspect="1" noMove="1" noResize="1" noEditPoints="1" noAdjustHandles="1" noChangeArrowheads="1" noChangeShapeType="1" noTextEdit="1"/>
              </p:cNvSpPr>
              <p:nvPr/>
            </p:nvSpPr>
            <p:spPr>
              <a:xfrm>
                <a:off x="6832283" y="2213229"/>
                <a:ext cx="2792944" cy="621792"/>
              </a:xfrm>
              <a:prstGeom prst="rect">
                <a:avLst/>
              </a:prstGeom>
              <a:blipFill>
                <a:blip r:embed="rId4"/>
                <a:stretch>
                  <a:fillRect l="-1965" t="-5882" b="-12745"/>
                </a:stretch>
              </a:blipFill>
            </p:spPr>
            <p:txBody>
              <a:bodyPr/>
              <a:lstStyle/>
              <a:p>
                <a:r>
                  <a:rPr lang="en-US">
                    <a:noFill/>
                  </a:rPr>
                  <a:t> </a:t>
                </a:r>
              </a:p>
            </p:txBody>
          </p:sp>
        </mc:Fallback>
      </mc:AlternateContent>
    </p:spTree>
    <p:extLst>
      <p:ext uri="{BB962C8B-B14F-4D97-AF65-F5344CB8AC3E}">
        <p14:creationId xmlns:p14="http://schemas.microsoft.com/office/powerpoint/2010/main" val="1552555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population and sample</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ADBAA-EDED-8F7E-8596-66CB050D8A9C}"/>
              </a:ext>
            </a:extLst>
          </p:cNvPr>
          <p:cNvSpPr>
            <a:spLocks noGrp="1"/>
          </p:cNvSpPr>
          <p:nvPr>
            <p:ph type="title"/>
          </p:nvPr>
        </p:nvSpPr>
        <p:spPr>
          <a:xfrm>
            <a:off x="581192" y="702156"/>
            <a:ext cx="11029616" cy="568860"/>
          </a:xfrm>
        </p:spPr>
        <p:txBody>
          <a:bodyPr/>
          <a:lstStyle/>
          <a:p>
            <a:r>
              <a:rPr lang="en-US" dirty="0"/>
              <a:t>Calculation of p-value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5C96AF-AA4A-014D-BAAE-FBFB6E4AE381}"/>
                  </a:ext>
                </a:extLst>
              </p:cNvPr>
              <p:cNvSpPr>
                <a:spLocks noGrp="1"/>
              </p:cNvSpPr>
              <p:nvPr>
                <p:ph idx="1"/>
              </p:nvPr>
            </p:nvSpPr>
            <p:spPr>
              <a:xfrm>
                <a:off x="663488" y="1527048"/>
                <a:ext cx="11029615" cy="1298448"/>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e>
                                  </m:d>
                                </m:num>
                                <m:den>
                                  <m:r>
                                    <a:rPr lang="en-US" b="0" i="1" smtClean="0">
                                      <a:latin typeface="Cambria Math" panose="02040503050406030204" pitchFamily="18" charset="0"/>
                                    </a:rPr>
                                    <m:t>𝑛</m:t>
                                  </m:r>
                                </m:den>
                              </m:f>
                            </m:e>
                          </m:rad>
                        </m:den>
                      </m:f>
                    </m:oMath>
                  </m:oMathPara>
                </a14:m>
                <a:endParaRPr lang="en-US" dirty="0"/>
              </a:p>
            </p:txBody>
          </p:sp>
        </mc:Choice>
        <mc:Fallback xmlns="">
          <p:sp>
            <p:nvSpPr>
              <p:cNvPr id="3" name="Content Placeholder 2">
                <a:extLst>
                  <a:ext uri="{FF2B5EF4-FFF2-40B4-BE49-F238E27FC236}">
                    <a16:creationId xmlns:a16="http://schemas.microsoft.com/office/drawing/2014/main" id="{075C96AF-AA4A-014D-BAAE-FBFB6E4AE381}"/>
                  </a:ext>
                </a:extLst>
              </p:cNvPr>
              <p:cNvSpPr>
                <a:spLocks noGrp="1" noRot="1" noChangeAspect="1" noMove="1" noResize="1" noEditPoints="1" noAdjustHandles="1" noChangeArrowheads="1" noChangeShapeType="1" noTextEdit="1"/>
              </p:cNvSpPr>
              <p:nvPr>
                <p:ph idx="1"/>
              </p:nvPr>
            </p:nvSpPr>
            <p:spPr>
              <a:xfrm>
                <a:off x="663488" y="1527048"/>
                <a:ext cx="11029615" cy="1298448"/>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F621E1C8-87D7-0CB8-B5A1-6054CEE86D60}"/>
              </a:ext>
            </a:extLst>
          </p:cNvPr>
          <p:cNvPicPr>
            <a:picLocks noChangeAspect="1"/>
          </p:cNvPicPr>
          <p:nvPr/>
        </p:nvPicPr>
        <p:blipFill>
          <a:blip r:embed="rId3"/>
          <a:stretch>
            <a:fillRect/>
          </a:stretch>
        </p:blipFill>
        <p:spPr>
          <a:xfrm>
            <a:off x="2133148" y="2868576"/>
            <a:ext cx="8589944" cy="3287268"/>
          </a:xfrm>
          <a:prstGeom prst="rect">
            <a:avLst/>
          </a:prstGeom>
        </p:spPr>
      </p:pic>
    </p:spTree>
    <p:extLst>
      <p:ext uri="{BB962C8B-B14F-4D97-AF65-F5344CB8AC3E}">
        <p14:creationId xmlns:p14="http://schemas.microsoft.com/office/powerpoint/2010/main" val="107634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02 </a:t>
            </a:r>
            <a:br>
              <a:rPr lang="en-US" sz="4000" dirty="0">
                <a:solidFill>
                  <a:srgbClr val="FFFFFF"/>
                </a:solidFill>
              </a:rPr>
            </a:br>
            <a:br>
              <a:rPr lang="en-US" sz="4000" dirty="0">
                <a:solidFill>
                  <a:srgbClr val="FFFFFF"/>
                </a:solidFill>
              </a:rPr>
            </a:br>
            <a:r>
              <a:rPr lang="en-US" sz="4000" dirty="0">
                <a:solidFill>
                  <a:srgbClr val="FFFFFF"/>
                </a:solidFill>
              </a:rPr>
              <a:t>Lab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lang="en-US" sz="32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Khadija Nisar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541E-0D0C-D5CC-9193-D6A7492700BC}"/>
              </a:ext>
            </a:extLst>
          </p:cNvPr>
          <p:cNvSpPr>
            <a:spLocks noGrp="1"/>
          </p:cNvSpPr>
          <p:nvPr>
            <p:ph type="title"/>
          </p:nvPr>
        </p:nvSpPr>
        <p:spPr>
          <a:xfrm>
            <a:off x="581192" y="702156"/>
            <a:ext cx="11029616" cy="550572"/>
          </a:xfrm>
        </p:spPr>
        <p:txBody>
          <a:bodyPr/>
          <a:lstStyle/>
          <a:p>
            <a:r>
              <a:rPr lang="en-US" dirty="0"/>
              <a:t>Population parameter</a:t>
            </a:r>
          </a:p>
        </p:txBody>
      </p:sp>
      <p:sp>
        <p:nvSpPr>
          <p:cNvPr id="3" name="Content Placeholder 2">
            <a:extLst>
              <a:ext uri="{FF2B5EF4-FFF2-40B4-BE49-F238E27FC236}">
                <a16:creationId xmlns:a16="http://schemas.microsoft.com/office/drawing/2014/main" id="{960E6A4C-5DE7-7612-BFB0-F38E5F7EBFCC}"/>
              </a:ext>
            </a:extLst>
          </p:cNvPr>
          <p:cNvSpPr>
            <a:spLocks noGrp="1"/>
          </p:cNvSpPr>
          <p:nvPr>
            <p:ph idx="1"/>
          </p:nvPr>
        </p:nvSpPr>
        <p:spPr>
          <a:xfrm>
            <a:off x="581192" y="1463040"/>
            <a:ext cx="11029615" cy="2295144"/>
          </a:xfrm>
        </p:spPr>
        <p:txBody>
          <a:bodyPr>
            <a:normAutofit/>
          </a:bodyPr>
          <a:lstStyle/>
          <a:p>
            <a:r>
              <a:rPr lang="en-US" dirty="0"/>
              <a:t>A </a:t>
            </a:r>
            <a:r>
              <a:rPr lang="en-US" b="1" dirty="0"/>
              <a:t>population parameter</a:t>
            </a:r>
            <a:r>
              <a:rPr lang="en-US" dirty="0"/>
              <a:t> is a fixed, but often unknown, numerical value that describes a characteristic of an entire population.</a:t>
            </a:r>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𝜇</m:t>
                                </m:r>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i="1">
                                        <a:solidFill>
                                          <a:srgbClr val="000000"/>
                                        </a:solidFill>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𝑁</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𝜇</m:t>
                                                </m:r>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𝑁</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8" name="Table 7">
                <a:extLst>
                  <a:ext uri="{FF2B5EF4-FFF2-40B4-BE49-F238E27FC236}">
                    <a16:creationId xmlns:a16="http://schemas.microsoft.com/office/drawing/2014/main" id="{50F7E08E-33F2-83A1-B1AA-E66F5F7971E9}"/>
                  </a:ext>
                </a:extLst>
              </p:cNvPr>
              <p:cNvGraphicFramePr>
                <a:graphicFrameLocks noGrp="1"/>
              </p:cNvGraphicFramePr>
              <p:nvPr>
                <p:extLst>
                  <p:ext uri="{D42A27DB-BD31-4B8C-83A1-F6EECF244321}">
                    <p14:modId xmlns:p14="http://schemas.microsoft.com/office/powerpoint/2010/main" val="4116050163"/>
                  </p:ext>
                </p:extLst>
              </p:nvPr>
            </p:nvGraphicFramePr>
            <p:xfrm>
              <a:off x="1873143" y="2610612"/>
              <a:ext cx="8128000" cy="2609089"/>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POPULATION PARAMETER</a:t>
                          </a:r>
                        </a:p>
                      </a:txBody>
                      <a:tcPr/>
                    </a:tc>
                    <a:tc>
                      <a:txBody>
                        <a:bodyPr/>
                        <a:lstStyle/>
                        <a:p>
                          <a:pPr algn="ctr"/>
                          <a:r>
                            <a:rPr lang="en-US" dirty="0"/>
                            <a:t>FORMUALTION</a:t>
                          </a:r>
                        </a:p>
                      </a:txBody>
                      <a:tcPr/>
                    </a:tc>
                    <a:extLst>
                      <a:ext uri="{0D108BD9-81ED-4DB2-BD59-A6C34878D82A}">
                        <a16:rowId xmlns:a16="http://schemas.microsoft.com/office/drawing/2014/main" val="1892065149"/>
                      </a:ext>
                    </a:extLst>
                  </a:tr>
                  <a:tr h="619951">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725" r="-600" b="-275490"/>
                          </a:stretch>
                        </a:blipFill>
                      </a:tcPr>
                    </a:tc>
                    <a:extLst>
                      <a:ext uri="{0D108BD9-81ED-4DB2-BD59-A6C34878D82A}">
                        <a16:rowId xmlns:a16="http://schemas.microsoft.com/office/drawing/2014/main" val="2410055424"/>
                      </a:ext>
                    </a:extLst>
                  </a:tr>
                  <a:tr h="603187">
                    <a:tc>
                      <a:txBody>
                        <a:bodyPr/>
                        <a:lstStyle/>
                        <a:p>
                          <a:pPr algn="ctr"/>
                          <a:r>
                            <a:rPr lang="en-US" dirty="0"/>
                            <a:t>Population Proportion (p)</a:t>
                          </a:r>
                        </a:p>
                      </a:txBody>
                      <a:tcPr/>
                    </a:tc>
                    <a:tc>
                      <a:txBody>
                        <a:bodyPr/>
                        <a:lstStyle/>
                        <a:p>
                          <a:endParaRPr lang="en-US"/>
                        </a:p>
                      </a:txBody>
                      <a:tcPr>
                        <a:blipFill>
                          <a:blip r:embed="rId2"/>
                          <a:stretch>
                            <a:fillRect l="-100150" t="-168687" r="-600" b="-183838"/>
                          </a:stretch>
                        </a:blipFill>
                      </a:tcPr>
                    </a:tc>
                    <a:extLst>
                      <a:ext uri="{0D108BD9-81ED-4DB2-BD59-A6C34878D82A}">
                        <a16:rowId xmlns:a16="http://schemas.microsoft.com/office/drawing/2014/main" val="3284689094"/>
                      </a:ext>
                    </a:extLst>
                  </a:tr>
                  <a:tr h="649351">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48598" r="-600" b="-70093"/>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
        <p:nvSpPr>
          <p:cNvPr id="9" name="TextBox 8">
            <a:extLst>
              <a:ext uri="{FF2B5EF4-FFF2-40B4-BE49-F238E27FC236}">
                <a16:creationId xmlns:a16="http://schemas.microsoft.com/office/drawing/2014/main" id="{04B24A9D-BB5E-E4CB-F513-BD3830265E2E}"/>
              </a:ext>
            </a:extLst>
          </p:cNvPr>
          <p:cNvSpPr txBox="1"/>
          <p:nvPr/>
        </p:nvSpPr>
        <p:spPr>
          <a:xfrm>
            <a:off x="822960" y="5586984"/>
            <a:ext cx="11128248" cy="646331"/>
          </a:xfrm>
          <a:prstGeom prst="rect">
            <a:avLst/>
          </a:prstGeom>
          <a:noFill/>
        </p:spPr>
        <p:txBody>
          <a:bodyPr wrap="square" rtlCol="0">
            <a:spAutoFit/>
          </a:bodyPr>
          <a:lstStyle/>
          <a:p>
            <a:pPr marL="306000" indent="-306000">
              <a:spcBef>
                <a:spcPct val="20000"/>
              </a:spcBef>
              <a:spcAft>
                <a:spcPts val="600"/>
              </a:spcAft>
              <a:buClr>
                <a:schemeClr val="accent1"/>
              </a:buClr>
              <a:buSzPct val="92000"/>
              <a:buFont typeface="Wingdings 2" panose="05020102010507070707" pitchFamily="18" charset="2"/>
              <a:buChar char=""/>
            </a:pPr>
            <a:r>
              <a:rPr lang="en-US" dirty="0">
                <a:solidFill>
                  <a:schemeClr val="tx1">
                    <a:lumMod val="75000"/>
                    <a:lumOff val="25000"/>
                  </a:schemeClr>
                </a:solidFill>
              </a:rPr>
              <a:t>But complete populations are difficult to collect data on, so we use </a:t>
            </a:r>
            <a:r>
              <a:rPr lang="en-US" b="1" dirty="0">
                <a:solidFill>
                  <a:schemeClr val="tx1">
                    <a:lumMod val="75000"/>
                    <a:lumOff val="25000"/>
                  </a:schemeClr>
                </a:solidFill>
              </a:rPr>
              <a:t>sample statistics </a:t>
            </a:r>
            <a:r>
              <a:rPr lang="en-US" dirty="0">
                <a:solidFill>
                  <a:schemeClr val="tx1">
                    <a:lumMod val="75000"/>
                    <a:lumOff val="25000"/>
                  </a:schemeClr>
                </a:solidFill>
              </a:rPr>
              <a:t>as </a:t>
            </a:r>
            <a:r>
              <a:rPr lang="en-US" b="1" dirty="0">
                <a:solidFill>
                  <a:schemeClr val="tx1">
                    <a:lumMod val="75000"/>
                    <a:lumOff val="25000"/>
                  </a:schemeClr>
                </a:solidFill>
              </a:rPr>
              <a:t>point estimates </a:t>
            </a:r>
            <a:r>
              <a:rPr lang="en-US" dirty="0">
                <a:solidFill>
                  <a:schemeClr val="tx1">
                    <a:lumMod val="75000"/>
                    <a:lumOff val="25000"/>
                  </a:schemeClr>
                </a:solidFill>
              </a:rPr>
              <a:t>for the unknown population parameters of interest</a:t>
            </a:r>
          </a:p>
        </p:txBody>
      </p:sp>
    </p:spTree>
    <p:extLst>
      <p:ext uri="{BB962C8B-B14F-4D97-AF65-F5344CB8AC3E}">
        <p14:creationId xmlns:p14="http://schemas.microsoft.com/office/powerpoint/2010/main" val="391319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5351-4872-9B4A-15E6-4A3F23ABA8F5}"/>
              </a:ext>
            </a:extLst>
          </p:cNvPr>
          <p:cNvSpPr>
            <a:spLocks noGrp="1"/>
          </p:cNvSpPr>
          <p:nvPr>
            <p:ph type="title"/>
          </p:nvPr>
        </p:nvSpPr>
        <p:spPr>
          <a:xfrm>
            <a:off x="581192" y="702156"/>
            <a:ext cx="11029616" cy="596292"/>
          </a:xfrm>
        </p:spPr>
        <p:txBody>
          <a:bodyPr/>
          <a:lstStyle/>
          <a:p>
            <a:r>
              <a:rPr lang="en-US" dirty="0"/>
              <a:t>Population &amp; sample</a:t>
            </a:r>
          </a:p>
        </p:txBody>
      </p:sp>
      <p:sp>
        <p:nvSpPr>
          <p:cNvPr id="3" name="Content Placeholder 2">
            <a:extLst>
              <a:ext uri="{FF2B5EF4-FFF2-40B4-BE49-F238E27FC236}">
                <a16:creationId xmlns:a16="http://schemas.microsoft.com/office/drawing/2014/main" id="{89493B52-12F9-0592-BC4B-A5877E125FD7}"/>
              </a:ext>
            </a:extLst>
          </p:cNvPr>
          <p:cNvSpPr>
            <a:spLocks noGrp="1"/>
          </p:cNvSpPr>
          <p:nvPr>
            <p:ph idx="1"/>
          </p:nvPr>
        </p:nvSpPr>
        <p:spPr>
          <a:xfrm>
            <a:off x="480608" y="1618488"/>
            <a:ext cx="11029615" cy="832104"/>
          </a:xfrm>
        </p:spPr>
        <p:txBody>
          <a:bodyPr/>
          <a:lstStyle/>
          <a:p>
            <a:r>
              <a:rPr lang="en-US" dirty="0"/>
              <a:t>A </a:t>
            </a:r>
            <a:r>
              <a:rPr lang="en-US" b="1" dirty="0"/>
              <a:t>sample</a:t>
            </a:r>
            <a:r>
              <a:rPr lang="en-US" dirty="0"/>
              <a:t> is a </a:t>
            </a:r>
            <a:r>
              <a:rPr lang="en-US" b="1" dirty="0"/>
              <a:t>subset of individuals</a:t>
            </a:r>
            <a:r>
              <a:rPr lang="en-US" dirty="0"/>
              <a:t> or </a:t>
            </a:r>
            <a:r>
              <a:rPr lang="en-US" b="1" dirty="0"/>
              <a:t>data points</a:t>
            </a:r>
            <a:r>
              <a:rPr lang="en-US" dirty="0"/>
              <a:t> taken from a </a:t>
            </a:r>
            <a:r>
              <a:rPr lang="en-US" b="1" dirty="0"/>
              <a:t>larger population</a:t>
            </a:r>
            <a:r>
              <a:rPr lang="en-US" dirty="0"/>
              <a:t> to make inferences about the population as a whole.</a:t>
            </a:r>
          </a:p>
        </p:txBody>
      </p:sp>
      <p:pic>
        <p:nvPicPr>
          <p:cNvPr id="5" name="Picture 4">
            <a:extLst>
              <a:ext uri="{FF2B5EF4-FFF2-40B4-BE49-F238E27FC236}">
                <a16:creationId xmlns:a16="http://schemas.microsoft.com/office/drawing/2014/main" id="{5C68030D-62AD-2E55-3267-E0D75B4008ED}"/>
              </a:ext>
            </a:extLst>
          </p:cNvPr>
          <p:cNvPicPr>
            <a:picLocks noChangeAspect="1"/>
          </p:cNvPicPr>
          <p:nvPr/>
        </p:nvPicPr>
        <p:blipFill>
          <a:blip r:embed="rId2"/>
          <a:stretch>
            <a:fillRect/>
          </a:stretch>
        </p:blipFill>
        <p:spPr>
          <a:xfrm>
            <a:off x="2715165" y="2771908"/>
            <a:ext cx="6560500" cy="3383936"/>
          </a:xfrm>
          <a:prstGeom prst="rect">
            <a:avLst/>
          </a:prstGeom>
        </p:spPr>
      </p:pic>
    </p:spTree>
    <p:extLst>
      <p:ext uri="{BB962C8B-B14F-4D97-AF65-F5344CB8AC3E}">
        <p14:creationId xmlns:p14="http://schemas.microsoft.com/office/powerpoint/2010/main" val="326938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5575-5096-41E4-829C-AAA88B54FC2D}"/>
              </a:ext>
            </a:extLst>
          </p:cNvPr>
          <p:cNvSpPr>
            <a:spLocks noGrp="1"/>
          </p:cNvSpPr>
          <p:nvPr>
            <p:ph type="title"/>
          </p:nvPr>
        </p:nvSpPr>
        <p:spPr>
          <a:xfrm>
            <a:off x="581192" y="702156"/>
            <a:ext cx="11029616" cy="623724"/>
          </a:xfrm>
        </p:spPr>
        <p:txBody>
          <a:bodyPr/>
          <a:lstStyle/>
          <a:p>
            <a:r>
              <a:rPr lang="en-US" dirty="0"/>
              <a:t>Sample statistics (Point estimates)</a:t>
            </a:r>
          </a:p>
        </p:txBody>
      </p:sp>
      <p:sp>
        <p:nvSpPr>
          <p:cNvPr id="3" name="Content Placeholder 2">
            <a:extLst>
              <a:ext uri="{FF2B5EF4-FFF2-40B4-BE49-F238E27FC236}">
                <a16:creationId xmlns:a16="http://schemas.microsoft.com/office/drawing/2014/main" id="{20C0EF26-73C4-83D5-5804-DDEAEA3787EB}"/>
              </a:ext>
            </a:extLst>
          </p:cNvPr>
          <p:cNvSpPr>
            <a:spLocks noGrp="1"/>
          </p:cNvSpPr>
          <p:nvPr>
            <p:ph idx="1"/>
          </p:nvPr>
        </p:nvSpPr>
        <p:spPr>
          <a:xfrm>
            <a:off x="581192" y="1417320"/>
            <a:ext cx="11029615" cy="1280160"/>
          </a:xfrm>
        </p:spPr>
        <p:txBody>
          <a:bodyPr/>
          <a:lstStyle/>
          <a:p>
            <a:r>
              <a:rPr lang="en-US" dirty="0"/>
              <a:t>Sample statistics: A value that describes your sample.</a:t>
            </a:r>
          </a:p>
          <a:p>
            <a:r>
              <a:rPr lang="en-US" dirty="0"/>
              <a:t>Point estimates: The use of a sample statistic to estimate a population parameter</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r>
                                  <a:rPr lang="en-US" i="1" smtClean="0">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nary>
                                      <m:naryPr>
                                        <m:chr m:val="∑"/>
                                        <m:subHide m:val="on"/>
                                        <m:supHide m:val="on"/>
                                        <m:ctrlPr>
                                          <a:rPr lang="en-US" i="1">
                                            <a:solidFill>
                                              <a:srgbClr val="000000"/>
                                            </a:solidFill>
                                            <a:latin typeface="Cambria Math" panose="02040503050406030204" pitchFamily="18" charset="0"/>
                                          </a:rPr>
                                        </m:ctrlPr>
                                      </m:naryPr>
                                      <m:sub/>
                                      <m:sup/>
                                      <m:e>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i="1">
                                                <a:solidFill>
                                                  <a:srgbClr val="000000"/>
                                                </a:solidFill>
                                                <a:latin typeface="Cambria Math" panose="02040503050406030204" pitchFamily="18" charset="0"/>
                                              </a:rPr>
                                              <m:t>𝑖</m:t>
                                            </m:r>
                                          </m:sub>
                                        </m:sSub>
                                      </m:e>
                                    </m:nary>
                                  </m:num>
                                  <m:den>
                                    <m:r>
                                      <a:rPr lang="en-US" b="0" i="1" smtClean="0">
                                        <a:solidFill>
                                          <a:srgbClr val="000000"/>
                                        </a:solidFill>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2410055424"/>
                      </a:ext>
                    </a:extLst>
                  </a:tr>
                  <a:tr h="370840">
                    <a:tc>
                      <a:txBody>
                        <a:bodyPr/>
                        <a:lstStyle/>
                        <a:p>
                          <a:pPr algn="ctr"/>
                          <a:r>
                            <a:rPr lang="en-US" dirty="0"/>
                            <a:t>Population Proportion (p)</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𝑋</m:t>
                                    </m:r>
                                  </m:num>
                                  <m:den>
                                    <m:r>
                                      <a:rPr lang="en-US" b="0" i="1" smtClean="0">
                                        <a:latin typeface="Cambria Math" panose="02040503050406030204" pitchFamily="18" charset="0"/>
                                      </a:rPr>
                                      <m:t>𝑛</m:t>
                                    </m:r>
                                  </m:den>
                                </m:f>
                              </m:oMath>
                            </m:oMathPara>
                          </a14:m>
                          <a:endParaRPr lang="en-US" b="0" dirty="0"/>
                        </a:p>
                      </a:txBody>
                      <a:tcPr/>
                    </a:tc>
                    <a:extLst>
                      <a:ext uri="{0D108BD9-81ED-4DB2-BD59-A6C34878D82A}">
                        <a16:rowId xmlns:a16="http://schemas.microsoft.com/office/drawing/2014/main" val="3284689094"/>
                      </a:ext>
                    </a:extLst>
                  </a:tr>
                  <a:tr h="370840">
                    <a:tc>
                      <a:txBody>
                        <a:bodyPr/>
                        <a:lstStyle/>
                        <a:p>
                          <a:pPr algn="ctr"/>
                          <a:r>
                            <a:rPr lang="en-US" dirty="0"/>
                            <a:t>Population Variance (</a:t>
                          </a:r>
                          <a:r>
                            <a:rPr lang="el-GR" dirty="0"/>
                            <a:t>σ²)</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𝑥</m:t>
                                                    </m:r>
                                                  </m:e>
                                                </m:acc>
                                              </m:e>
                                            </m:d>
                                          </m:e>
                                          <m:sup>
                                            <m:r>
                                              <a:rPr lang="en-US" b="0" i="1" smtClean="0">
                                                <a:latin typeface="Cambria Math" panose="02040503050406030204" pitchFamily="18" charset="0"/>
                                              </a:rPr>
                                              <m:t>2</m:t>
                                            </m:r>
                                          </m:sup>
                                        </m:sSup>
                                      </m:e>
                                    </m:nary>
                                  </m:num>
                                  <m:den>
                                    <m:r>
                                      <a:rPr lang="en-US" b="0" i="1" smtClean="0">
                                        <a:latin typeface="Cambria Math" panose="02040503050406030204" pitchFamily="18" charset="0"/>
                                      </a:rPr>
                                      <m:t>𝑛</m:t>
                                    </m:r>
                                  </m:den>
                                </m:f>
                              </m:oMath>
                            </m:oMathPara>
                          </a14:m>
                          <a:endParaRPr lang="en-US" dirty="0"/>
                        </a:p>
                      </a:txBody>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Choice>
        <mc:Fallback xmlns="">
          <p:graphicFrame>
            <p:nvGraphicFramePr>
              <p:cNvPr id="4" name="Table 3">
                <a:extLst>
                  <a:ext uri="{FF2B5EF4-FFF2-40B4-BE49-F238E27FC236}">
                    <a16:creationId xmlns:a16="http://schemas.microsoft.com/office/drawing/2014/main" id="{3F59E27F-5236-2A07-E5BE-3399230BA59B}"/>
                  </a:ext>
                </a:extLst>
              </p:cNvPr>
              <p:cNvGraphicFramePr>
                <a:graphicFrameLocks noGrp="1"/>
              </p:cNvGraphicFramePr>
              <p:nvPr>
                <p:extLst>
                  <p:ext uri="{D42A27DB-BD31-4B8C-83A1-F6EECF244321}">
                    <p14:modId xmlns:p14="http://schemas.microsoft.com/office/powerpoint/2010/main" val="3638954476"/>
                  </p:ext>
                </p:extLst>
              </p:nvPr>
            </p:nvGraphicFramePr>
            <p:xfrm>
              <a:off x="1928007" y="3546755"/>
              <a:ext cx="8128000" cy="260515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1051600"/>
                        </a:ext>
                      </a:extLst>
                    </a:gridCol>
                    <a:gridCol w="4064000">
                      <a:extLst>
                        <a:ext uri="{9D8B030D-6E8A-4147-A177-3AD203B41FA5}">
                          <a16:colId xmlns:a16="http://schemas.microsoft.com/office/drawing/2014/main" val="78860357"/>
                        </a:ext>
                      </a:extLst>
                    </a:gridCol>
                  </a:tblGrid>
                  <a:tr h="365760">
                    <a:tc>
                      <a:txBody>
                        <a:bodyPr/>
                        <a:lstStyle/>
                        <a:p>
                          <a:pPr algn="ctr"/>
                          <a:r>
                            <a:rPr lang="en-US" dirty="0"/>
                            <a:t>Sample Statistics</a:t>
                          </a:r>
                        </a:p>
                      </a:txBody>
                      <a:tcPr/>
                    </a:tc>
                    <a:tc>
                      <a:txBody>
                        <a:bodyPr/>
                        <a:lstStyle/>
                        <a:p>
                          <a:pPr algn="ctr"/>
                          <a:r>
                            <a:rPr lang="en-US" dirty="0"/>
                            <a:t>Formulation</a:t>
                          </a:r>
                        </a:p>
                      </a:txBody>
                      <a:tcPr/>
                    </a:tc>
                    <a:extLst>
                      <a:ext uri="{0D108BD9-81ED-4DB2-BD59-A6C34878D82A}">
                        <a16:rowId xmlns:a16="http://schemas.microsoft.com/office/drawing/2014/main" val="1892065149"/>
                      </a:ext>
                    </a:extLst>
                  </a:tr>
                  <a:tr h="62172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Population Mean (</a:t>
                          </a:r>
                          <a:r>
                            <a:rPr lang="el-GR" dirty="0"/>
                            <a:t>μ</a:t>
                          </a:r>
                          <a:r>
                            <a:rPr lang="en-US" dirty="0"/>
                            <a:t>)</a:t>
                          </a:r>
                        </a:p>
                      </a:txBody>
                      <a:tcPr/>
                    </a:tc>
                    <a:tc>
                      <a:txBody>
                        <a:bodyPr/>
                        <a:lstStyle/>
                        <a:p>
                          <a:endParaRPr lang="en-US"/>
                        </a:p>
                      </a:txBody>
                      <a:tcPr>
                        <a:blipFill>
                          <a:blip r:embed="rId2"/>
                          <a:stretch>
                            <a:fillRect l="-100150" t="-63107" r="-600" b="-271845"/>
                          </a:stretch>
                        </a:blipFill>
                      </a:tcPr>
                    </a:tc>
                    <a:extLst>
                      <a:ext uri="{0D108BD9-81ED-4DB2-BD59-A6C34878D82A}">
                        <a16:rowId xmlns:a16="http://schemas.microsoft.com/office/drawing/2014/main" val="2410055424"/>
                      </a:ext>
                    </a:extLst>
                  </a:tr>
                  <a:tr h="604965">
                    <a:tc>
                      <a:txBody>
                        <a:bodyPr/>
                        <a:lstStyle/>
                        <a:p>
                          <a:pPr algn="ctr"/>
                          <a:r>
                            <a:rPr lang="en-US" dirty="0"/>
                            <a:t>Population Proportion (p)</a:t>
                          </a:r>
                        </a:p>
                      </a:txBody>
                      <a:tcPr/>
                    </a:tc>
                    <a:tc>
                      <a:txBody>
                        <a:bodyPr/>
                        <a:lstStyle/>
                        <a:p>
                          <a:endParaRPr lang="en-US"/>
                        </a:p>
                      </a:txBody>
                      <a:tcPr>
                        <a:blipFill>
                          <a:blip r:embed="rId2"/>
                          <a:stretch>
                            <a:fillRect l="-100150" t="-169697" r="-600" b="-182828"/>
                          </a:stretch>
                        </a:blipFill>
                      </a:tcPr>
                    </a:tc>
                    <a:extLst>
                      <a:ext uri="{0D108BD9-81ED-4DB2-BD59-A6C34878D82A}">
                        <a16:rowId xmlns:a16="http://schemas.microsoft.com/office/drawing/2014/main" val="3284689094"/>
                      </a:ext>
                    </a:extLst>
                  </a:tr>
                  <a:tr h="641858">
                    <a:tc>
                      <a:txBody>
                        <a:bodyPr/>
                        <a:lstStyle/>
                        <a:p>
                          <a:pPr algn="ctr"/>
                          <a:r>
                            <a:rPr lang="en-US" dirty="0"/>
                            <a:t>Population Variance (</a:t>
                          </a:r>
                          <a:r>
                            <a:rPr lang="el-GR" dirty="0"/>
                            <a:t>σ²)</a:t>
                          </a:r>
                          <a:endParaRPr lang="en-US" dirty="0"/>
                        </a:p>
                      </a:txBody>
                      <a:tcPr/>
                    </a:tc>
                    <a:tc>
                      <a:txBody>
                        <a:bodyPr/>
                        <a:lstStyle/>
                        <a:p>
                          <a:endParaRPr lang="en-US"/>
                        </a:p>
                      </a:txBody>
                      <a:tcPr>
                        <a:blipFill>
                          <a:blip r:embed="rId2"/>
                          <a:stretch>
                            <a:fillRect l="-100150" t="-251887" r="-600" b="-70755"/>
                          </a:stretch>
                        </a:blipFill>
                      </a:tcPr>
                    </a:tc>
                    <a:extLst>
                      <a:ext uri="{0D108BD9-81ED-4DB2-BD59-A6C34878D82A}">
                        <a16:rowId xmlns:a16="http://schemas.microsoft.com/office/drawing/2014/main" val="1662225670"/>
                      </a:ext>
                    </a:extLst>
                  </a:tr>
                  <a:tr h="370840">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594697983"/>
                      </a:ext>
                    </a:extLst>
                  </a:tr>
                </a:tbl>
              </a:graphicData>
            </a:graphic>
          </p:graphicFrame>
        </mc:Fallback>
      </mc:AlternateContent>
    </p:spTree>
    <p:extLst>
      <p:ext uri="{BB962C8B-B14F-4D97-AF65-F5344CB8AC3E}">
        <p14:creationId xmlns:p14="http://schemas.microsoft.com/office/powerpoint/2010/main" val="3160437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553C4-EFBC-926F-D245-CEB3519CB307}"/>
              </a:ext>
            </a:extLst>
          </p:cNvPr>
          <p:cNvSpPr>
            <a:spLocks noGrp="1"/>
          </p:cNvSpPr>
          <p:nvPr>
            <p:ph type="title"/>
          </p:nvPr>
        </p:nvSpPr>
        <p:spPr>
          <a:xfrm>
            <a:off x="581192" y="702156"/>
            <a:ext cx="11029616" cy="596292"/>
          </a:xfrm>
        </p:spPr>
        <p:txBody>
          <a:bodyPr/>
          <a:lstStyle/>
          <a:p>
            <a:r>
              <a:rPr lang="en-US" dirty="0"/>
              <a:t>Descriptive versus Inferential Statistics</a:t>
            </a:r>
          </a:p>
        </p:txBody>
      </p:sp>
      <p:sp>
        <p:nvSpPr>
          <p:cNvPr id="3" name="Content Placeholder 2">
            <a:extLst>
              <a:ext uri="{FF2B5EF4-FFF2-40B4-BE49-F238E27FC236}">
                <a16:creationId xmlns:a16="http://schemas.microsoft.com/office/drawing/2014/main" id="{08E2CC86-8862-E0CA-6C13-B6F94B94C4D5}"/>
              </a:ext>
            </a:extLst>
          </p:cNvPr>
          <p:cNvSpPr>
            <a:spLocks noGrp="1"/>
          </p:cNvSpPr>
          <p:nvPr>
            <p:ph idx="1"/>
          </p:nvPr>
        </p:nvSpPr>
        <p:spPr>
          <a:xfrm>
            <a:off x="581193" y="1545336"/>
            <a:ext cx="11029615" cy="1737360"/>
          </a:xfrm>
        </p:spPr>
        <p:txBody>
          <a:bodyPr>
            <a:normAutofit/>
          </a:bodyPr>
          <a:lstStyle/>
          <a:p>
            <a:pPr marL="0" indent="0">
              <a:buNone/>
            </a:pPr>
            <a:r>
              <a:rPr lang="en-US" dirty="0"/>
              <a:t>Descriptive statistics describe data.</a:t>
            </a:r>
          </a:p>
          <a:p>
            <a:pPr marL="0" indent="0">
              <a:buNone/>
            </a:pPr>
            <a:r>
              <a:rPr lang="en-US" dirty="0"/>
              <a:t>Inferential statistics compute metrics from a sample to make inferences concerning parameters in a population. Inferential statistics is a subset of descriptive statistics.</a:t>
            </a:r>
          </a:p>
          <a:p>
            <a:endParaRPr lang="en-US" dirty="0"/>
          </a:p>
        </p:txBody>
      </p:sp>
      <p:pic>
        <p:nvPicPr>
          <p:cNvPr id="7" name="Picture 6">
            <a:extLst>
              <a:ext uri="{FF2B5EF4-FFF2-40B4-BE49-F238E27FC236}">
                <a16:creationId xmlns:a16="http://schemas.microsoft.com/office/drawing/2014/main" id="{7426221D-BFA9-4987-9350-63CC0DACAF1C}"/>
              </a:ext>
            </a:extLst>
          </p:cNvPr>
          <p:cNvPicPr>
            <a:picLocks noChangeAspect="1"/>
          </p:cNvPicPr>
          <p:nvPr/>
        </p:nvPicPr>
        <p:blipFill>
          <a:blip r:embed="rId2"/>
          <a:stretch>
            <a:fillRect/>
          </a:stretch>
        </p:blipFill>
        <p:spPr>
          <a:xfrm>
            <a:off x="3462337" y="3529584"/>
            <a:ext cx="5267325" cy="3267075"/>
          </a:xfrm>
          <a:prstGeom prst="rect">
            <a:avLst/>
          </a:prstGeom>
        </p:spPr>
      </p:pic>
    </p:spTree>
    <p:extLst>
      <p:ext uri="{BB962C8B-B14F-4D97-AF65-F5344CB8AC3E}">
        <p14:creationId xmlns:p14="http://schemas.microsoft.com/office/powerpoint/2010/main" val="2498806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B701-84FD-F8CC-DF85-2E164A27D4FB}"/>
              </a:ext>
            </a:extLst>
          </p:cNvPr>
          <p:cNvSpPr>
            <a:spLocks noGrp="1"/>
          </p:cNvSpPr>
          <p:nvPr>
            <p:ph type="title"/>
          </p:nvPr>
        </p:nvSpPr>
        <p:spPr>
          <a:xfrm>
            <a:off x="581192" y="702156"/>
            <a:ext cx="11029616" cy="642012"/>
          </a:xfrm>
        </p:spPr>
        <p:txBody>
          <a:bodyPr/>
          <a:lstStyle/>
          <a:p>
            <a:r>
              <a:rPr lang="en-US" altLang="zh-CN" dirty="0"/>
              <a:t>Time to think</a:t>
            </a:r>
            <a:r>
              <a:rPr lang="en-US" dirty="0"/>
              <a:t>🤔</a:t>
            </a:r>
          </a:p>
        </p:txBody>
      </p:sp>
      <p:sp>
        <p:nvSpPr>
          <p:cNvPr id="3" name="Content Placeholder 2">
            <a:extLst>
              <a:ext uri="{FF2B5EF4-FFF2-40B4-BE49-F238E27FC236}">
                <a16:creationId xmlns:a16="http://schemas.microsoft.com/office/drawing/2014/main" id="{81F38BFA-F4A0-172E-E146-8004A0DB3FFE}"/>
              </a:ext>
            </a:extLst>
          </p:cNvPr>
          <p:cNvSpPr>
            <a:spLocks noGrp="1"/>
          </p:cNvSpPr>
          <p:nvPr>
            <p:ph idx="1"/>
          </p:nvPr>
        </p:nvSpPr>
        <p:spPr>
          <a:xfrm>
            <a:off x="581193" y="1554480"/>
            <a:ext cx="11029615" cy="868680"/>
          </a:xfrm>
        </p:spPr>
        <p:txBody>
          <a:bodyPr/>
          <a:lstStyle/>
          <a:p>
            <a:pPr marL="0" indent="0">
              <a:buNone/>
            </a:pPr>
            <a:r>
              <a:rPr lang="en-US" dirty="0"/>
              <a:t>If you have collected data from an entire population (a census), do you need to perform inferential statistics?</a:t>
            </a:r>
          </a:p>
        </p:txBody>
      </p:sp>
    </p:spTree>
    <p:extLst>
      <p:ext uri="{BB962C8B-B14F-4D97-AF65-F5344CB8AC3E}">
        <p14:creationId xmlns:p14="http://schemas.microsoft.com/office/powerpoint/2010/main" val="4266314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035-CC78-C0D9-C7E5-F7B6E8D3F986}"/>
              </a:ext>
            </a:extLst>
          </p:cNvPr>
          <p:cNvSpPr>
            <a:spLocks noGrp="1"/>
          </p:cNvSpPr>
          <p:nvPr>
            <p:ph type="title"/>
          </p:nvPr>
        </p:nvSpPr>
        <p:spPr>
          <a:xfrm>
            <a:off x="581192" y="702156"/>
            <a:ext cx="11029616" cy="568860"/>
          </a:xfrm>
        </p:spPr>
        <p:txBody>
          <a:bodyPr/>
          <a:lstStyle/>
          <a:p>
            <a:r>
              <a:rPr lang="en-US" dirty="0"/>
              <a:t>Error and sampling error</a:t>
            </a:r>
          </a:p>
        </p:txBody>
      </p:sp>
      <p:sp>
        <p:nvSpPr>
          <p:cNvPr id="3" name="Content Placeholder 2">
            <a:extLst>
              <a:ext uri="{FF2B5EF4-FFF2-40B4-BE49-F238E27FC236}">
                <a16:creationId xmlns:a16="http://schemas.microsoft.com/office/drawing/2014/main" id="{5B43DC78-574D-8204-9E09-7729294A2942}"/>
              </a:ext>
            </a:extLst>
          </p:cNvPr>
          <p:cNvSpPr>
            <a:spLocks noGrp="1"/>
          </p:cNvSpPr>
          <p:nvPr>
            <p:ph idx="1"/>
          </p:nvPr>
        </p:nvSpPr>
        <p:spPr>
          <a:xfrm>
            <a:off x="581193" y="1463040"/>
            <a:ext cx="11029615" cy="1088136"/>
          </a:xfrm>
        </p:spPr>
        <p:txBody>
          <a:bodyPr/>
          <a:lstStyle/>
          <a:p>
            <a:pPr algn="l"/>
            <a:r>
              <a:rPr lang="en-US" sz="1800" b="1" i="0" u="none" strike="noStrike" baseline="0" dirty="0">
                <a:solidFill>
                  <a:schemeClr val="tx1"/>
                </a:solidFill>
                <a:latin typeface="NimbusSanL-Regu-Slant_167"/>
              </a:rPr>
              <a:t>Error</a:t>
            </a:r>
            <a:r>
              <a:rPr lang="en-US" sz="1800" b="0" i="0" u="none" strike="noStrike" baseline="0" dirty="0">
                <a:solidFill>
                  <a:srgbClr val="0DA6FF"/>
                </a:solidFill>
                <a:latin typeface="NimbusSanL-Regu-Slant_167"/>
              </a:rPr>
              <a:t> </a:t>
            </a:r>
            <a:r>
              <a:rPr lang="en-US" sz="1800" b="0" i="0" u="none" strike="noStrike" baseline="0" dirty="0">
                <a:solidFill>
                  <a:srgbClr val="23373B"/>
                </a:solidFill>
                <a:latin typeface="NimbusSanL-Regu"/>
              </a:rPr>
              <a:t>in the estimate = difference between population parameter and sample statistic</a:t>
            </a:r>
            <a:endParaRPr lang="en-US" dirty="0">
              <a:solidFill>
                <a:srgbClr val="23373B"/>
              </a:solidFill>
              <a:latin typeface="NimbusSanL-Regu"/>
            </a:endParaRPr>
          </a:p>
          <a:p>
            <a:pPr algn="l"/>
            <a:r>
              <a:rPr lang="en-US" sz="1800" b="0" i="0" u="none" strike="noStrike" baseline="0" dirty="0">
                <a:solidFill>
                  <a:schemeClr val="tx1"/>
                </a:solidFill>
                <a:latin typeface="NimbusSanL-Regu-Slant_167"/>
              </a:rPr>
              <a:t>Sampling error </a:t>
            </a:r>
            <a:r>
              <a:rPr lang="en-US" sz="1800" b="0" i="0" u="none" strike="noStrike" baseline="0" dirty="0">
                <a:solidFill>
                  <a:srgbClr val="23373B"/>
                </a:solidFill>
                <a:latin typeface="NimbusSanL-Regu"/>
              </a:rPr>
              <a:t>describes how much an estimate will tend to vary from one sample to the next.</a:t>
            </a:r>
            <a:endParaRPr lang="en-US" dirty="0"/>
          </a:p>
        </p:txBody>
      </p:sp>
      <p:pic>
        <p:nvPicPr>
          <p:cNvPr id="5" name="Picture 4">
            <a:extLst>
              <a:ext uri="{FF2B5EF4-FFF2-40B4-BE49-F238E27FC236}">
                <a16:creationId xmlns:a16="http://schemas.microsoft.com/office/drawing/2014/main" id="{07637841-BD13-463F-8E8B-26788560E0EA}"/>
              </a:ext>
            </a:extLst>
          </p:cNvPr>
          <p:cNvPicPr>
            <a:picLocks noChangeAspect="1"/>
          </p:cNvPicPr>
          <p:nvPr/>
        </p:nvPicPr>
        <p:blipFill>
          <a:blip r:embed="rId2"/>
          <a:stretch>
            <a:fillRect/>
          </a:stretch>
        </p:blipFill>
        <p:spPr>
          <a:xfrm>
            <a:off x="2828735" y="2954683"/>
            <a:ext cx="5995226" cy="3439640"/>
          </a:xfrm>
          <a:prstGeom prst="rect">
            <a:avLst/>
          </a:prstGeom>
        </p:spPr>
      </p:pic>
    </p:spTree>
    <p:extLst>
      <p:ext uri="{BB962C8B-B14F-4D97-AF65-F5344CB8AC3E}">
        <p14:creationId xmlns:p14="http://schemas.microsoft.com/office/powerpoint/2010/main" val="165953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094F2-B422-0BC8-908F-E0B2363D73A4}"/>
              </a:ext>
            </a:extLst>
          </p:cNvPr>
          <p:cNvSpPr>
            <a:spLocks noGrp="1"/>
          </p:cNvSpPr>
          <p:nvPr>
            <p:ph type="title"/>
          </p:nvPr>
        </p:nvSpPr>
        <p:spPr>
          <a:xfrm>
            <a:off x="581192" y="702156"/>
            <a:ext cx="11029616" cy="587148"/>
          </a:xfrm>
        </p:spPr>
        <p:txBody>
          <a:bodyPr/>
          <a:lstStyle/>
          <a:p>
            <a:r>
              <a:rPr lang="en-US" dirty="0"/>
              <a:t>Sampling distribution - proportion</a:t>
            </a:r>
          </a:p>
        </p:txBody>
      </p:sp>
      <p:sp>
        <p:nvSpPr>
          <p:cNvPr id="3" name="Content Placeholder 2">
            <a:extLst>
              <a:ext uri="{FF2B5EF4-FFF2-40B4-BE49-F238E27FC236}">
                <a16:creationId xmlns:a16="http://schemas.microsoft.com/office/drawing/2014/main" id="{7694D7BB-6BF0-A493-85F7-84E250180321}"/>
              </a:ext>
            </a:extLst>
          </p:cNvPr>
          <p:cNvSpPr>
            <a:spLocks noGrp="1"/>
          </p:cNvSpPr>
          <p:nvPr>
            <p:ph idx="1"/>
          </p:nvPr>
        </p:nvSpPr>
        <p:spPr>
          <a:xfrm>
            <a:off x="581192" y="1481328"/>
            <a:ext cx="11029615" cy="996696"/>
          </a:xfrm>
        </p:spPr>
        <p:txBody>
          <a:bodyPr>
            <a:normAutofit/>
          </a:bodyPr>
          <a:lstStyle/>
          <a:p>
            <a:pPr marL="0" indent="0" algn="l">
              <a:buNone/>
            </a:pPr>
            <a:r>
              <a:rPr lang="en-US" sz="1800" b="0" i="0" u="none" strike="noStrike" baseline="0" dirty="0">
                <a:solidFill>
                  <a:schemeClr val="tx1"/>
                </a:solidFill>
                <a:latin typeface="NimbusSanL-Regu"/>
              </a:rPr>
              <a:t>you might sample from the population and use your sample proportion as the best guess for the unknown population proportion.</a:t>
            </a:r>
            <a:endParaRPr lang="en-US" dirty="0">
              <a:solidFill>
                <a:schemeClr val="tx1"/>
              </a:solidFill>
            </a:endParaRPr>
          </a:p>
        </p:txBody>
      </p:sp>
      <p:sp>
        <p:nvSpPr>
          <p:cNvPr id="6" name="TextBox 5">
            <a:extLst>
              <a:ext uri="{FF2B5EF4-FFF2-40B4-BE49-F238E27FC236}">
                <a16:creationId xmlns:a16="http://schemas.microsoft.com/office/drawing/2014/main" id="{32B5B42C-B228-AA52-0B77-FB87EAC51F6E}"/>
              </a:ext>
            </a:extLst>
          </p:cNvPr>
          <p:cNvSpPr txBox="1"/>
          <p:nvPr/>
        </p:nvSpPr>
        <p:spPr>
          <a:xfrm>
            <a:off x="1266992" y="4361689"/>
            <a:ext cx="9266896" cy="1465016"/>
          </a:xfrm>
          <a:prstGeom prst="rect">
            <a:avLst/>
          </a:prstGeom>
          <a:noFill/>
        </p:spPr>
        <p:txBody>
          <a:bodyPr wrap="square" rtlCol="0">
            <a:spAutoFit/>
          </a:bodyPr>
          <a:lstStyle/>
          <a:p>
            <a:pPr marL="342900" indent="-342900">
              <a:spcBef>
                <a:spcPct val="20000"/>
              </a:spcBef>
              <a:spcAft>
                <a:spcPts val="600"/>
              </a:spcAft>
              <a:buClr>
                <a:schemeClr val="accent1"/>
              </a:buClr>
              <a:buSzPct val="92000"/>
              <a:buFont typeface="+mj-lt"/>
              <a:buAutoNum type="arabicParenR"/>
            </a:pPr>
            <a:r>
              <a:rPr lang="en-US" dirty="0">
                <a:latin typeface="NimbusSanL-Regu-Slant_167"/>
              </a:rPr>
              <a:t>Sample, with replacement, 1000 students from the population, and record whether they use public transportation or not</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Find the sample proportion.</a:t>
            </a:r>
          </a:p>
          <a:p>
            <a:pPr marL="342900" indent="-342900">
              <a:spcBef>
                <a:spcPct val="20000"/>
              </a:spcBef>
              <a:spcAft>
                <a:spcPts val="600"/>
              </a:spcAft>
              <a:buClr>
                <a:schemeClr val="accent1"/>
              </a:buClr>
              <a:buSzPct val="92000"/>
              <a:buFont typeface="+mj-lt"/>
              <a:buAutoNum type="arabicParenR"/>
            </a:pPr>
            <a:r>
              <a:rPr lang="en-US" dirty="0">
                <a:latin typeface="NimbusSanL-Regu-Slant_167"/>
              </a:rPr>
              <a:t>Plot the distribution of the sample proportions obtained</a:t>
            </a:r>
          </a:p>
        </p:txBody>
      </p:sp>
      <p:sp>
        <p:nvSpPr>
          <p:cNvPr id="8" name="TextBox 7">
            <a:extLst>
              <a:ext uri="{FF2B5EF4-FFF2-40B4-BE49-F238E27FC236}">
                <a16:creationId xmlns:a16="http://schemas.microsoft.com/office/drawing/2014/main" id="{E35F2196-D279-405A-33AD-F746233A4605}"/>
              </a:ext>
            </a:extLst>
          </p:cNvPr>
          <p:cNvSpPr txBox="1"/>
          <p:nvPr/>
        </p:nvSpPr>
        <p:spPr>
          <a:xfrm>
            <a:off x="802660" y="2670048"/>
            <a:ext cx="10195560" cy="1200329"/>
          </a:xfrm>
          <a:prstGeom prst="rect">
            <a:avLst/>
          </a:prstGeom>
          <a:noFill/>
        </p:spPr>
        <p:txBody>
          <a:bodyPr wrap="square">
            <a:spAutoFit/>
          </a:bodyPr>
          <a:lstStyle/>
          <a:p>
            <a:pPr algn="just"/>
            <a:r>
              <a:rPr lang="en-US" sz="1800" b="0" i="0" u="none" strike="noStrike" baseline="0" dirty="0">
                <a:latin typeface="NimbusSanL-Regu"/>
              </a:rPr>
              <a:t>Suppose you want to estimate the proportion of university students who regularly use public transportation, but you don’t have access to the entire student population. In this case, you could take a sample of students from different campuses and use the proportion of students in your sample who use public transportation as your best guess for the unknown proportion in the overall student population.</a:t>
            </a:r>
          </a:p>
        </p:txBody>
      </p:sp>
    </p:spTree>
    <p:extLst>
      <p:ext uri="{BB962C8B-B14F-4D97-AF65-F5344CB8AC3E}">
        <p14:creationId xmlns:p14="http://schemas.microsoft.com/office/powerpoint/2010/main" val="322893818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docProps/app.xml><?xml version="1.0" encoding="utf-8"?>
<Properties xmlns="http://schemas.openxmlformats.org/officeDocument/2006/extended-properties" xmlns:vt="http://schemas.openxmlformats.org/officeDocument/2006/docPropsVTypes">
  <Template>Retrospect</Template>
  <TotalTime>1917</TotalTime>
  <Words>696</Words>
  <Application>Microsoft Office PowerPoint</Application>
  <PresentationFormat>Widescreen</PresentationFormat>
  <Paragraphs>85</Paragraphs>
  <Slides>21</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CMMI10</vt:lpstr>
      <vt:lpstr>CMR10</vt:lpstr>
      <vt:lpstr>NimbusSanL-Regu</vt:lpstr>
      <vt:lpstr>NimbusSanL-Regu-Slant_167</vt:lpstr>
      <vt:lpstr>PearsonMATHPRO08</vt:lpstr>
      <vt:lpstr>TimesTenLTStd-Italic</vt:lpstr>
      <vt:lpstr>TimesTenLTStd-Roman</vt:lpstr>
      <vt:lpstr>Arial Black</vt:lpstr>
      <vt:lpstr>Calibri</vt:lpstr>
      <vt:lpstr>Cambria Math</vt:lpstr>
      <vt:lpstr>Wingdings 2</vt:lpstr>
      <vt:lpstr>DividendVTI</vt:lpstr>
      <vt:lpstr>1_DividendVTI</vt:lpstr>
      <vt:lpstr>WEEK 02</vt:lpstr>
      <vt:lpstr>2.1.1  population and sample</vt:lpstr>
      <vt:lpstr>Population parameter</vt:lpstr>
      <vt:lpstr>Population &amp; sample</vt:lpstr>
      <vt:lpstr>Sample statistics (Point estimates)</vt:lpstr>
      <vt:lpstr>Descriptive versus Inferential Statistics</vt:lpstr>
      <vt:lpstr>Time to think🤔</vt:lpstr>
      <vt:lpstr>Error and sampling error</vt:lpstr>
      <vt:lpstr>Sampling distribution - proportion</vt:lpstr>
      <vt:lpstr>Sampling distribution - proportion</vt:lpstr>
      <vt:lpstr>Central limit theorem</vt:lpstr>
      <vt:lpstr>PowerPoint Presentation</vt:lpstr>
      <vt:lpstr>2.1.2 Confidence interval</vt:lpstr>
      <vt:lpstr>Confidence interval of proportion</vt:lpstr>
      <vt:lpstr>Confidence level in confidence ineterval</vt:lpstr>
      <vt:lpstr>2.1.2 hypothesis testing</vt:lpstr>
      <vt:lpstr>Null and alternative hypothesis</vt:lpstr>
      <vt:lpstr>P-value</vt:lpstr>
      <vt:lpstr>PowerPoint Presentation</vt:lpstr>
      <vt:lpstr>Calculation of p-value</vt:lpstr>
      <vt:lpstr>WEEK 02   Lab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Yanan Wu</dc:creator>
  <cp:lastModifiedBy>Yanan Wu</cp:lastModifiedBy>
  <cp:revision>7</cp:revision>
  <dcterms:created xsi:type="dcterms:W3CDTF">2024-12-11T19:51:45Z</dcterms:created>
  <dcterms:modified xsi:type="dcterms:W3CDTF">2025-01-08T20:57:42Z</dcterms:modified>
</cp:coreProperties>
</file>