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86" r:id="rId2"/>
  </p:sldMasterIdLst>
  <p:notesMasterIdLst>
    <p:notesMasterId r:id="rId25"/>
  </p:notesMasterIdLst>
  <p:sldIdLst>
    <p:sldId id="256" r:id="rId3"/>
    <p:sldId id="323" r:id="rId4"/>
    <p:sldId id="840" r:id="rId5"/>
    <p:sldId id="842" r:id="rId6"/>
    <p:sldId id="841" r:id="rId7"/>
    <p:sldId id="844" r:id="rId8"/>
    <p:sldId id="858" r:id="rId9"/>
    <p:sldId id="847" r:id="rId10"/>
    <p:sldId id="843" r:id="rId11"/>
    <p:sldId id="966" r:id="rId12"/>
    <p:sldId id="965" r:id="rId13"/>
    <p:sldId id="930" r:id="rId14"/>
    <p:sldId id="849" r:id="rId15"/>
    <p:sldId id="848" r:id="rId16"/>
    <p:sldId id="964" r:id="rId17"/>
    <p:sldId id="852" r:id="rId18"/>
    <p:sldId id="853" r:id="rId19"/>
    <p:sldId id="854" r:id="rId20"/>
    <p:sldId id="855" r:id="rId21"/>
    <p:sldId id="857" r:id="rId22"/>
    <p:sldId id="856" r:id="rId23"/>
    <p:sldId id="26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8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9B3D4-E602-49D2-A308-0F82597276F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81960-9012-4FDF-9CCF-0A118C0A1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4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a5098262_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a5098262_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5120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3214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07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56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4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53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57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264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2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209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641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826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31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15600" y="7965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rial Black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47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  <p:sldLayoutId id="2147483699" r:id="rId12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018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6AEC8-AD7D-2F2A-F638-325ACB8C9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979333"/>
            <a:ext cx="4320228" cy="227747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Instructor: Yanan Wu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TA: Khadija Nisar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2025</a:t>
            </a:r>
          </a:p>
          <a:p>
            <a:endParaRPr lang="en-US" sz="2800" dirty="0">
              <a:solidFill>
                <a:srgbClr val="FFFFFF">
                  <a:alpha val="7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6F8A6-591E-2169-564E-DB00C3D60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229" y="548592"/>
            <a:ext cx="11029616" cy="537826"/>
          </a:xfrm>
        </p:spPr>
        <p:txBody>
          <a:bodyPr/>
          <a:lstStyle/>
          <a:p>
            <a:r>
              <a:rPr lang="en-US" dirty="0"/>
              <a:t>Experiment: variability of the sample</a:t>
            </a:r>
          </a:p>
        </p:txBody>
      </p:sp>
      <p:pic>
        <p:nvPicPr>
          <p:cNvPr id="5" name="Content Placeholder 4" descr="Group of people with solid fill">
            <a:extLst>
              <a:ext uri="{FF2B5EF4-FFF2-40B4-BE49-F238E27FC236}">
                <a16:creationId xmlns:a16="http://schemas.microsoft.com/office/drawing/2014/main" id="{DF1EFDFE-AB55-B7A7-EDA4-95498F593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7625" y="2933562"/>
            <a:ext cx="2018253" cy="2018253"/>
          </a:xfrm>
        </p:spPr>
      </p:pic>
      <p:pic>
        <p:nvPicPr>
          <p:cNvPr id="7" name="Graphic 6" descr="Group of women outline">
            <a:extLst>
              <a:ext uri="{FF2B5EF4-FFF2-40B4-BE49-F238E27FC236}">
                <a16:creationId xmlns:a16="http://schemas.microsoft.com/office/drawing/2014/main" id="{80B82F91-7898-2D4A-E7BF-61ACFAE015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47540" y="1863276"/>
            <a:ext cx="914400" cy="914400"/>
          </a:xfrm>
          <a:prstGeom prst="rect">
            <a:avLst/>
          </a:prstGeom>
        </p:spPr>
      </p:pic>
      <p:pic>
        <p:nvPicPr>
          <p:cNvPr id="9" name="Graphic 8" descr="Group of men with solid fill">
            <a:extLst>
              <a:ext uri="{FF2B5EF4-FFF2-40B4-BE49-F238E27FC236}">
                <a16:creationId xmlns:a16="http://schemas.microsoft.com/office/drawing/2014/main" id="{7B93E96A-F8D0-B2A0-5EA5-39A16BEBE1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47540" y="3502369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1B1883-D74F-225F-1369-624D816654F1}"/>
                  </a:ext>
                </a:extLst>
              </p:cNvPr>
              <p:cNvSpPr txBox="1"/>
              <p:nvPr/>
            </p:nvSpPr>
            <p:spPr>
              <a:xfrm>
                <a:off x="2547625" y="2072383"/>
                <a:ext cx="26439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88% support energy expansion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1B1883-D74F-225F-1369-624D81665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625" y="2072383"/>
                <a:ext cx="2643963" cy="646331"/>
              </a:xfrm>
              <a:prstGeom prst="rect">
                <a:avLst/>
              </a:prstGeom>
              <a:blipFill>
                <a:blip r:embed="rId8"/>
                <a:stretch>
                  <a:fillRect l="-2074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F681C-5B7F-685C-C0DF-C6053A2ECC2C}"/>
                  </a:ext>
                </a:extLst>
              </p:cNvPr>
              <p:cNvSpPr txBox="1"/>
              <p:nvPr/>
            </p:nvSpPr>
            <p:spPr>
              <a:xfrm>
                <a:off x="6067002" y="1347689"/>
                <a:ext cx="26439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?%</m:t>
                    </m:r>
                  </m:oMath>
                </a14:m>
                <a:r>
                  <a:rPr lang="en-US" dirty="0"/>
                  <a:t> support energy expansion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F681C-5B7F-685C-C0DF-C6053A2EC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002" y="1347689"/>
                <a:ext cx="2643963" cy="646331"/>
              </a:xfrm>
              <a:prstGeom prst="rect">
                <a:avLst/>
              </a:prstGeom>
              <a:blipFill>
                <a:blip r:embed="rId9"/>
                <a:stretch>
                  <a:fillRect l="-184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2C86B8-5539-4275-9571-0027F2FBD14F}"/>
                  </a:ext>
                </a:extLst>
              </p:cNvPr>
              <p:cNvSpPr txBox="1"/>
              <p:nvPr/>
            </p:nvSpPr>
            <p:spPr>
              <a:xfrm>
                <a:off x="6096000" y="2856038"/>
                <a:ext cx="26439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?%</m:t>
                    </m:r>
                  </m:oMath>
                </a14:m>
                <a:r>
                  <a:rPr lang="en-US" dirty="0"/>
                  <a:t> support energy expansion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2C86B8-5539-4275-9571-0027F2FBD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856038"/>
                <a:ext cx="2643963" cy="646331"/>
              </a:xfrm>
              <a:prstGeom prst="rect">
                <a:avLst/>
              </a:prstGeom>
              <a:blipFill>
                <a:blip r:embed="rId10"/>
                <a:stretch>
                  <a:fillRect l="-1843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E5D265-F6BC-8361-46C6-5BF5A5783849}"/>
                  </a:ext>
                </a:extLst>
              </p:cNvPr>
              <p:cNvSpPr txBox="1"/>
              <p:nvPr/>
            </p:nvSpPr>
            <p:spPr>
              <a:xfrm>
                <a:off x="5882758" y="4767149"/>
                <a:ext cx="2643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E5D265-F6BC-8361-46C6-5BF5A5783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758" y="4767149"/>
                <a:ext cx="264396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2AFB6A-6E02-06BA-9E6D-9F7D603BC4DA}"/>
                  </a:ext>
                </a:extLst>
              </p:cNvPr>
              <p:cNvSpPr txBox="1"/>
              <p:nvPr/>
            </p:nvSpPr>
            <p:spPr>
              <a:xfrm>
                <a:off x="6158345" y="5358383"/>
                <a:ext cx="26439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?%</m:t>
                    </m:r>
                  </m:oMath>
                </a14:m>
                <a:r>
                  <a:rPr lang="en-US" dirty="0"/>
                  <a:t> support energy expansion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2AFB6A-6E02-06BA-9E6D-9F7D603BC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345" y="5358383"/>
                <a:ext cx="2643963" cy="646331"/>
              </a:xfrm>
              <a:prstGeom prst="rect">
                <a:avLst/>
              </a:prstGeom>
              <a:blipFill>
                <a:blip r:embed="rId12"/>
                <a:stretch>
                  <a:fillRect l="-1843" t="-4717" r="-2765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051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E3A50-5AD6-E662-2CFF-95FE6FAE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06810"/>
            <a:ext cx="11029616" cy="551680"/>
          </a:xfrm>
        </p:spPr>
        <p:txBody>
          <a:bodyPr/>
          <a:lstStyle/>
          <a:p>
            <a:r>
              <a:rPr lang="en-US" dirty="0"/>
              <a:t>Central limit theorem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50239F-B3CD-8281-08C1-15AFD1207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03" y="1311571"/>
            <a:ext cx="5904668" cy="1600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44B43E-A2FA-774F-7238-72B671D04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704" y="3319468"/>
            <a:ext cx="5821104" cy="353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60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46" y="702487"/>
            <a:ext cx="5506720" cy="1381760"/>
          </a:xfrm>
        </p:spPr>
        <p:txBody>
          <a:bodyPr>
            <a:normAutofit/>
          </a:bodyPr>
          <a:lstStyle/>
          <a:p>
            <a:r>
              <a:rPr lang="en-US" dirty="0"/>
              <a:t>Central Limit Theorem</a:t>
            </a:r>
            <a:br>
              <a:rPr lang="en-US" dirty="0"/>
            </a:br>
            <a:r>
              <a:rPr lang="en-US" dirty="0"/>
              <a:t>according to </a:t>
            </a:r>
            <a:br>
              <a:rPr lang="en-US" dirty="0"/>
            </a:br>
            <a:r>
              <a:rPr lang="en-US" dirty="0" err="1"/>
              <a:t>OpenIntroStatistics</a:t>
            </a:r>
            <a:r>
              <a:rPr lang="en-US" dirty="0"/>
              <a:t> Version4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0" t="2835" r="3390" b="4936"/>
          <a:stretch/>
        </p:blipFill>
        <p:spPr>
          <a:xfrm rot="5400000">
            <a:off x="6238511" y="1292753"/>
            <a:ext cx="6217378" cy="4775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401C2-AC7F-4F33-8F2D-F0C2C119B8B2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0053" t="22931" r="14929" b="57548"/>
          <a:stretch/>
        </p:blipFill>
        <p:spPr>
          <a:xfrm>
            <a:off x="152091" y="2322860"/>
            <a:ext cx="6655418" cy="13283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3870960"/>
                <a:ext cx="69596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distribution refers to a histogram of x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sampling distribution refers to a histogram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Standard Error is the standard deviation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70960"/>
                <a:ext cx="6959600" cy="1938992"/>
              </a:xfrm>
              <a:prstGeom prst="rect">
                <a:avLst/>
              </a:prstGeom>
              <a:blipFill>
                <a:blip r:embed="rId4"/>
                <a:stretch>
                  <a:fillRect l="-1313" t="-251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992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55CF61-D8B2-213D-60A5-F6C5125D2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112547E-198B-9E05-0675-1FBFFDF26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C02608-FE1F-FD6B-9F6F-B4C30768B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E9E75F-1C63-096E-7E14-9BE2D342A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83AF455-7B4F-55F8-D6B1-2B568C88E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0756C1F-C446-CA3F-DAE7-152750B51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0888DF-7DB4-1AEF-E4AF-39279992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F390241-4877-3308-BA74-05531D4D2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8F3B3-23E6-0472-6772-EE953D6D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91733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2.2 Confidence interval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D6AF533-F0C8-5AC9-93C3-6606EF712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041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18BD-0036-8C7B-DD5B-47E46B7AE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dirty="0"/>
              <a:t>Confidence interval of proportion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CEEE0-CD49-559B-24EF-77399A258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81328"/>
            <a:ext cx="11029615" cy="9144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 </a:t>
            </a:r>
            <a:r>
              <a:rPr lang="en-US" b="1" dirty="0"/>
              <a:t>confidence interval (CI)</a:t>
            </a:r>
            <a:r>
              <a:rPr lang="en-US" dirty="0"/>
              <a:t> is a </a:t>
            </a:r>
            <a:r>
              <a:rPr lang="en-US" b="1" dirty="0"/>
              <a:t>range of values</a:t>
            </a:r>
            <a:r>
              <a:rPr lang="en-US" dirty="0"/>
              <a:t> that is likely to contain the </a:t>
            </a:r>
            <a:r>
              <a:rPr lang="en-US" b="1" dirty="0"/>
              <a:t>true population parameter</a:t>
            </a:r>
            <a:r>
              <a:rPr lang="en-US" dirty="0"/>
              <a:t> (such as the mean or proportion) with a certain level of confidence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0C8247-AD99-B31F-5FCB-1CFB7A37A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8" y="2615184"/>
            <a:ext cx="57150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55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>
            <a:spLocks noGrp="1"/>
          </p:cNvSpPr>
          <p:nvPr>
            <p:ph type="body" idx="1"/>
          </p:nvPr>
        </p:nvSpPr>
        <p:spPr>
          <a:xfrm flipH="1">
            <a:off x="-3" y="3455468"/>
            <a:ext cx="5900288" cy="20889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01600" indent="0">
              <a:lnSpc>
                <a:spcPct val="115000"/>
              </a:lnSpc>
              <a:spcBef>
                <a:spcPts val="0"/>
              </a:spcBef>
              <a:buSzPts val="2000"/>
              <a:buNone/>
            </a:pPr>
            <a:r>
              <a:rPr lang="en" sz="2000" dirty="0"/>
              <a:t>The figure shows 25 confidence intervals, each of which derives from an experiment that takes several random samples. Each experiment examines different data because of random sampling.</a:t>
            </a:r>
          </a:p>
          <a:p>
            <a:pPr marL="101600" indent="0">
              <a:lnSpc>
                <a:spcPct val="115000"/>
              </a:lnSpc>
              <a:spcBef>
                <a:spcPts val="0"/>
              </a:spcBef>
              <a:buSzPts val="2000"/>
              <a:buNone/>
            </a:pPr>
            <a:endParaRPr lang="en" sz="2000" dirty="0"/>
          </a:p>
          <a:p>
            <a:pPr marL="101600" indent="0">
              <a:lnSpc>
                <a:spcPct val="115000"/>
              </a:lnSpc>
              <a:spcBef>
                <a:spcPts val="0"/>
              </a:spcBef>
              <a:buSzPts val="2000"/>
              <a:buNone/>
            </a:pPr>
            <a:r>
              <a:rPr lang="en-US" sz="2000" dirty="0"/>
              <a:t>The dashed line shows the population parameter. </a:t>
            </a:r>
            <a:r>
              <a:rPr lang="en" sz="2000" dirty="0"/>
              <a:t>We see that 24 of the 25 resulting confidence intervals contain the population parameter while one does not.</a:t>
            </a:r>
          </a:p>
        </p:txBody>
      </p:sp>
      <p:sp>
        <p:nvSpPr>
          <p:cNvPr id="209" name="Google Shape;209;p40"/>
          <p:cNvSpPr txBox="1">
            <a:spLocks noGrp="1"/>
          </p:cNvSpPr>
          <p:nvPr>
            <p:ph type="body" idx="1"/>
          </p:nvPr>
        </p:nvSpPr>
        <p:spPr>
          <a:xfrm flipH="1">
            <a:off x="-1" y="1055517"/>
            <a:ext cx="12192000" cy="3418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101600" indent="0">
              <a:lnSpc>
                <a:spcPct val="115000"/>
              </a:lnSpc>
              <a:spcBef>
                <a:spcPts val="0"/>
              </a:spcBef>
              <a:buSzPts val="2000"/>
              <a:buNone/>
            </a:pPr>
            <a:r>
              <a:rPr lang="en" sz="2000" dirty="0"/>
              <a:t>Some people tell Pontius that a (1-alpha)% confidence interval means that we are (1-alpha)% </a:t>
            </a:r>
            <a:r>
              <a:rPr lang="en" sz="2000" i="1" dirty="0"/>
              <a:t>confident</a:t>
            </a:r>
            <a:r>
              <a:rPr lang="en" sz="2000" dirty="0"/>
              <a:t> that the interval contains the population parameter. Pontius asks “What is the meaning of </a:t>
            </a:r>
            <a:r>
              <a:rPr lang="en" sz="2000" i="1" dirty="0"/>
              <a:t>confident</a:t>
            </a:r>
            <a:r>
              <a:rPr lang="en" sz="2000" dirty="0"/>
              <a:t>?”</a:t>
            </a:r>
          </a:p>
          <a:p>
            <a:pPr marL="101600" indent="0">
              <a:lnSpc>
                <a:spcPct val="115000"/>
              </a:lnSpc>
              <a:spcBef>
                <a:spcPts val="0"/>
              </a:spcBef>
              <a:buSzPts val="2000"/>
              <a:buNone/>
            </a:pPr>
            <a:r>
              <a:rPr lang="en" sz="2000" dirty="0"/>
              <a:t>Suppose we repeated an experiment several times and built a 95% confidence interval from each experiment using the expression:</a:t>
            </a:r>
          </a:p>
          <a:p>
            <a:pPr marL="101600" indent="0">
              <a:lnSpc>
                <a:spcPct val="115000"/>
              </a:lnSpc>
              <a:spcBef>
                <a:spcPts val="0"/>
              </a:spcBef>
              <a:buSzPts val="2000"/>
              <a:buNone/>
            </a:pPr>
            <a:r>
              <a:rPr lang="en" sz="2000" i="1" dirty="0"/>
              <a:t>	point estimate ± Z</a:t>
            </a:r>
            <a:r>
              <a:rPr lang="el-GR" sz="2000" i="1" baseline="-25000" dirty="0"/>
              <a:t>α</a:t>
            </a:r>
            <a:r>
              <a:rPr lang="en-US" sz="2000" i="1" baseline="-25000" dirty="0"/>
              <a:t>/2</a:t>
            </a:r>
            <a:r>
              <a:rPr lang="en" sz="2000" i="1" dirty="0"/>
              <a:t> (Standard Error)</a:t>
            </a:r>
            <a:endParaRPr sz="2000" dirty="0"/>
          </a:p>
          <a:p>
            <a:pPr marL="101600" indent="0">
              <a:lnSpc>
                <a:spcPct val="115000"/>
              </a:lnSpc>
              <a:spcBef>
                <a:spcPts val="0"/>
              </a:spcBef>
              <a:buSzPts val="2000"/>
              <a:buNone/>
            </a:pPr>
            <a:r>
              <a:rPr lang="en" sz="2000" dirty="0"/>
              <a:t>Then we expect about 95% of those intervals would contain the population parameter.</a:t>
            </a:r>
            <a:endParaRPr sz="2000" dirty="0"/>
          </a:p>
        </p:txBody>
      </p:sp>
      <p:sp>
        <p:nvSpPr>
          <p:cNvPr id="210" name="Google Shape;210;p40"/>
          <p:cNvSpPr txBox="1">
            <a:spLocks noGrp="1"/>
          </p:cNvSpPr>
          <p:nvPr>
            <p:ph type="title"/>
          </p:nvPr>
        </p:nvSpPr>
        <p:spPr>
          <a:xfrm>
            <a:off x="1981200" y="-12"/>
            <a:ext cx="8229600" cy="114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>
                <a:solidFill>
                  <a:schemeClr val="accent1"/>
                </a:solidFill>
              </a:rPr>
              <a:t>What does 95% confident mean?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11" name="Google Shape;21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2444" y="3272590"/>
            <a:ext cx="5633750" cy="293570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8730114" y="6112043"/>
            <a:ext cx="52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i="1" dirty="0"/>
              <a:t>μ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1003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30534-704B-4D39-1919-331EF765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98220"/>
            <a:ext cx="11029616" cy="568860"/>
          </a:xfrm>
        </p:spPr>
        <p:txBody>
          <a:bodyPr/>
          <a:lstStyle/>
          <a:p>
            <a:r>
              <a:rPr lang="en-US" dirty="0"/>
              <a:t>Confidence level in confidence </a:t>
            </a:r>
            <a:r>
              <a:rPr lang="en-US" dirty="0" err="1"/>
              <a:t>ineterval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A7F79A-429E-77A4-844D-DBD192B90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669" y="2550695"/>
            <a:ext cx="9184187" cy="41629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9F396D-313F-46CB-1FD7-20A586429608}"/>
                  </a:ext>
                </a:extLst>
              </p:cNvPr>
              <p:cNvSpPr txBox="1"/>
              <p:nvPr/>
            </p:nvSpPr>
            <p:spPr>
              <a:xfrm>
                <a:off x="1285279" y="1098434"/>
                <a:ext cx="9278812" cy="14870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 CI = point estimate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point estimate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correspond to the confidence level selected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9F396D-313F-46CB-1FD7-20A586429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279" y="1098434"/>
                <a:ext cx="9278812" cy="1487010"/>
              </a:xfrm>
              <a:prstGeom prst="rect">
                <a:avLst/>
              </a:prstGeom>
              <a:blipFill>
                <a:blip r:embed="rId3"/>
                <a:stretch>
                  <a:fillRect b="-5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977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83C15D-8B95-AC10-65D2-2DC27259B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6C43044-361C-219A-C061-6323BD36C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073451-463F-3B7E-B0BA-530F3E0F6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ABCD27-CFAB-E2DE-9E8D-FA99686BF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2D3D5A-EBD9-BEB2-AD86-D7C93505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9208CB4-8B8E-AAF5-570B-6FB36772F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DB67913-CF45-5205-D2F7-20034A319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F5C4C6-8ADE-7DD0-C518-C988313A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705E6-5260-A735-42E3-206724879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91733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2.3 hypothesis testing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20B62D5-0439-5A91-CB0E-6C26D80D1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251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37958-E0F0-734A-03F6-F26AA604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3140"/>
          </a:xfrm>
        </p:spPr>
        <p:txBody>
          <a:bodyPr/>
          <a:lstStyle/>
          <a:p>
            <a:r>
              <a:rPr lang="en-US" dirty="0"/>
              <a:t>Null and alternative 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124535-728F-DFC6-CF82-8780B2F4D3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417320"/>
                <a:ext cx="11029615" cy="3986784"/>
              </a:xfrm>
            </p:spPr>
            <p:txBody>
              <a:bodyPr/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null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/>
                  <a:t>) </a:t>
                </a:r>
                <a:r>
                  <a:rPr lang="en-US" dirty="0"/>
                  <a:t>is the default assumption that there is no effect, no difference, or no relationship in the population.</a:t>
                </a:r>
              </a:p>
              <a:p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alternative hypothesis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b="1" dirty="0"/>
                  <a:t>) </a:t>
                </a:r>
                <a:r>
                  <a:rPr lang="en-US" dirty="0"/>
                  <a:t>is the statement you want to prove. It suggests that there is a real effect, difference, or relationship in the population.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800" b="0" i="0" u="none" strike="noStrike" baseline="0" dirty="0">
                    <a:latin typeface="TimesTenLTStd-Roman"/>
                  </a:rPr>
                  <a:t>: </a:t>
                </a:r>
                <a:r>
                  <a:rPr lang="pt-BR" sz="1800" b="0" i="1" u="none" strike="noStrike" baseline="0" dirty="0">
                    <a:latin typeface="TimesTenLTStd-Italic"/>
                  </a:rPr>
                  <a:t>p </a:t>
                </a:r>
                <a:r>
                  <a:rPr lang="pt-BR" sz="1800" b="0" i="0" u="none" strike="noStrike" baseline="0" dirty="0">
                    <a:latin typeface="PearsonMATHPRO08"/>
                  </a:rPr>
                  <a:t>= </a:t>
                </a:r>
                <a:r>
                  <a:rPr lang="pt-BR" sz="1800" b="0" i="0" u="none" strike="noStrike" baseline="0" dirty="0">
                    <a:latin typeface="TimesTenLTStd-Roman"/>
                  </a:rPr>
                  <a:t>0.5</a:t>
                </a:r>
              </a:p>
              <a:p>
                <a:pPr marL="0" indent="0" algn="ctr">
                  <a:buNone/>
                </a:pPr>
                <a:r>
                  <a:rPr lang="pt-BR" sz="1800" b="0" i="0" u="none" strike="noStrike" baseline="0" dirty="0">
                    <a:latin typeface="TimesTenLTStd-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b="0" i="1" u="none" strike="noStrike" baseline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800" b="0" i="0" u="none" strike="noStrike" baseline="0" dirty="0">
                    <a:latin typeface="TimesTenLTStd-Roman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≠0.5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124535-728F-DFC6-CF82-8780B2F4D3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417320"/>
                <a:ext cx="11029615" cy="3986784"/>
              </a:xfrm>
              <a:blipFill>
                <a:blip r:embed="rId2"/>
                <a:stretch>
                  <a:fillRect l="-221" r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120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465E8-1035-306B-A978-61EADEA32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602919"/>
            <a:ext cx="11029616" cy="687732"/>
          </a:xfrm>
        </p:spPr>
        <p:txBody>
          <a:bodyPr>
            <a:normAutofit/>
          </a:bodyPr>
          <a:lstStyle/>
          <a:p>
            <a:r>
              <a:rPr lang="en-US" dirty="0"/>
              <a:t>P-value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CE5ED-64E0-8D05-0A61-62B466413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08760"/>
            <a:ext cx="11196279" cy="245973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The </a:t>
            </a:r>
            <a:r>
              <a:rPr lang="en-US" b="1" dirty="0"/>
              <a:t>p-value approach</a:t>
            </a:r>
            <a:r>
              <a:rPr lang="en-US" dirty="0"/>
              <a:t> </a:t>
            </a:r>
            <a:r>
              <a:rPr lang="en-US" sz="1800" b="0" i="0" u="none" strike="noStrike" baseline="0" dirty="0">
                <a:latin typeface="TimesTenLTStd-Roman"/>
              </a:rPr>
              <a:t>is the likelihood or probability that a sample will result in a statistic such as the one obtained if the null hypothesis is true.</a:t>
            </a:r>
            <a:r>
              <a:rPr lang="en-US" dirty="0"/>
              <a:t> </a:t>
            </a:r>
          </a:p>
          <a:p>
            <a:pPr algn="l"/>
            <a:endParaRPr lang="en-US" dirty="0"/>
          </a:p>
          <a:p>
            <a:pPr marL="0" indent="0" algn="l">
              <a:buNone/>
            </a:pPr>
            <a:r>
              <a:rPr lang="en-US" dirty="0"/>
              <a:t>      If p-value ≤ α, reject the null hypothesis.</a:t>
            </a:r>
          </a:p>
          <a:p>
            <a:pPr marL="324000" lvl="1" indent="0">
              <a:buNone/>
            </a:pPr>
            <a:r>
              <a:rPr lang="en-US" sz="1800" dirty="0"/>
              <a:t>If p-value &gt; α, fail to reject the null hypothesis.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734BCA-5C10-2A76-695C-84AF31CCE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128" y="3676852"/>
            <a:ext cx="5624284" cy="311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75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8BAB5-C1DE-8DAD-E76F-BECA6F24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18581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population and sample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8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ADED90-8576-DA70-1C18-4D84B33D17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962"/>
          <a:stretch/>
        </p:blipFill>
        <p:spPr>
          <a:xfrm>
            <a:off x="1998155" y="1551242"/>
            <a:ext cx="7164133" cy="4943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1A705D-E274-EB46-9BE9-78BBF1ACA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60411" y="2298573"/>
                <a:ext cx="2792944" cy="62179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Distribution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is true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1A705D-E274-EB46-9BE9-78BBF1ACA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60411" y="2298573"/>
                <a:ext cx="2792944" cy="621792"/>
              </a:xfrm>
              <a:blipFill>
                <a:blip r:embed="rId3"/>
                <a:stretch>
                  <a:fillRect l="-1965" t="-5882" b="-12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146A5F0-EB2A-4EC1-AC83-38877374FA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32283" y="2213229"/>
                <a:ext cx="2792944" cy="62179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marL="3060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Possible distribution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if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is false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146A5F0-EB2A-4EC1-AC83-38877374F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283" y="2213229"/>
                <a:ext cx="2792944" cy="621792"/>
              </a:xfrm>
              <a:prstGeom prst="rect">
                <a:avLst/>
              </a:prstGeom>
              <a:blipFill>
                <a:blip r:embed="rId4"/>
                <a:stretch>
                  <a:fillRect l="-1965" t="-5882" b="-12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555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DBAA-EDED-8F7E-8596-66CB050D8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8860"/>
          </a:xfrm>
        </p:spPr>
        <p:txBody>
          <a:bodyPr/>
          <a:lstStyle/>
          <a:p>
            <a:r>
              <a:rPr lang="en-US" dirty="0"/>
              <a:t>Calculation of p-value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5C96AF-AA4A-014D-BAAE-FBFB6E4AE3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3488" y="1527048"/>
                <a:ext cx="11029615" cy="129844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5C96AF-AA4A-014D-BAAE-FBFB6E4AE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3488" y="1527048"/>
                <a:ext cx="11029615" cy="129844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621E1C8-87D7-0CB8-B5A1-6054CEE86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148" y="2868576"/>
            <a:ext cx="8589944" cy="328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40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1A827-5F7B-1C9B-DFDA-1A7B41DDD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80B863BA-C9D0-A0B2-5422-A717FE65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5F13AC-84C1-CB46-6321-DCE685317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02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altLang="zh-CN" sz="4000" dirty="0">
                <a:solidFill>
                  <a:srgbClr val="FFFFFF"/>
                </a:solidFill>
              </a:rPr>
              <a:t>demo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altLang="zh-CN" sz="4000" dirty="0">
                <a:solidFill>
                  <a:srgbClr val="FFFFFF"/>
                </a:solidFill>
              </a:rPr>
              <a:t>session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1D3B9-9728-4880-CDAB-01882AFA691F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Instructor: Yanan Wu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TA: 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Khadija Nisar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Spring 2025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64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D541E-0D0C-D5CC-9193-D6A749270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0572"/>
          </a:xfrm>
        </p:spPr>
        <p:txBody>
          <a:bodyPr/>
          <a:lstStyle/>
          <a:p>
            <a:r>
              <a:rPr lang="en-US" dirty="0"/>
              <a:t>Population 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E6A4C-5DE7-7612-BFB0-F38E5F7E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63040"/>
            <a:ext cx="11029615" cy="2295144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population parameter</a:t>
            </a:r>
            <a:r>
              <a:rPr lang="en-US" dirty="0"/>
              <a:t> is a fixed, but often unknown, numerical value that describes a characteristic of an entire population.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0F7E08E-33F2-83A1-B1AA-E66F5F7971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6050163"/>
                  </p:ext>
                </p:extLst>
              </p:nvPr>
            </p:nvGraphicFramePr>
            <p:xfrm>
              <a:off x="1873143" y="2610612"/>
              <a:ext cx="8128000" cy="26090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105160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7886035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POPULATION 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FORMUALTION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2065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Population Mean (</a:t>
                          </a:r>
                          <a:r>
                            <a:rPr lang="el-GR" dirty="0"/>
                            <a:t>μ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00554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Population Proportion (p)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4689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Population Variance (</a:t>
                          </a:r>
                          <a:r>
                            <a:rPr lang="el-GR" dirty="0"/>
                            <a:t>σ²)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2225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46979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50F7E08E-33F2-83A1-B1AA-E66F5F7971E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6050163"/>
                  </p:ext>
                </p:extLst>
              </p:nvPr>
            </p:nvGraphicFramePr>
            <p:xfrm>
              <a:off x="1873143" y="2610612"/>
              <a:ext cx="8128000" cy="26090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105160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7886035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POPULATION 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FORMUALTION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2065149"/>
                      </a:ext>
                    </a:extLst>
                  </a:tr>
                  <a:tr h="619951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Population Mean (</a:t>
                          </a:r>
                          <a:r>
                            <a:rPr lang="el-GR" dirty="0"/>
                            <a:t>μ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63725" r="-600" b="-2754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0055424"/>
                      </a:ext>
                    </a:extLst>
                  </a:tr>
                  <a:tr h="6031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Population Proportion (p)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168687" r="-600" b="-1838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4689094"/>
                      </a:ext>
                    </a:extLst>
                  </a:tr>
                  <a:tr h="6493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Population Variance (</a:t>
                          </a:r>
                          <a:r>
                            <a:rPr lang="el-GR" dirty="0"/>
                            <a:t>σ²)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248598" r="-600" b="-700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2225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46979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4B24A9D-BB5E-E4CB-F513-BD3830265E2E}"/>
              </a:ext>
            </a:extLst>
          </p:cNvPr>
          <p:cNvSpPr txBox="1"/>
          <p:nvPr/>
        </p:nvSpPr>
        <p:spPr>
          <a:xfrm>
            <a:off x="822960" y="5586984"/>
            <a:ext cx="11128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 complete populations are difficult to collect data on, so we use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sample statistics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 estimates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the unknown population parameters of interest</a:t>
            </a:r>
          </a:p>
        </p:txBody>
      </p:sp>
    </p:spTree>
    <p:extLst>
      <p:ext uri="{BB962C8B-B14F-4D97-AF65-F5344CB8AC3E}">
        <p14:creationId xmlns:p14="http://schemas.microsoft.com/office/powerpoint/2010/main" val="391319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55351-4872-9B4A-15E6-4A3F23ABA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27622"/>
            <a:ext cx="11029616" cy="596292"/>
          </a:xfrm>
        </p:spPr>
        <p:txBody>
          <a:bodyPr/>
          <a:lstStyle/>
          <a:p>
            <a:r>
              <a:rPr lang="en-US" dirty="0"/>
              <a:t>Population &amp;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93B52-12F9-0592-BC4B-A5877E125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07" y="1462544"/>
            <a:ext cx="11029615" cy="832104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sample</a:t>
            </a:r>
            <a:r>
              <a:rPr lang="en-US" dirty="0"/>
              <a:t> is a </a:t>
            </a:r>
            <a:r>
              <a:rPr lang="en-US" b="1" dirty="0"/>
              <a:t>subset of individuals</a:t>
            </a:r>
            <a:r>
              <a:rPr lang="en-US" dirty="0"/>
              <a:t> or </a:t>
            </a:r>
            <a:r>
              <a:rPr lang="en-US" b="1" dirty="0"/>
              <a:t>data points</a:t>
            </a:r>
            <a:r>
              <a:rPr lang="en-US" dirty="0"/>
              <a:t> taken from a </a:t>
            </a:r>
            <a:r>
              <a:rPr lang="en-US" b="1" dirty="0"/>
              <a:t>larger population</a:t>
            </a:r>
            <a:r>
              <a:rPr lang="en-US" dirty="0"/>
              <a:t> to make inferences about the population as a whole.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68030D-62AD-2E55-3267-E0D75B400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165" y="2771908"/>
            <a:ext cx="6560500" cy="338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388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5575-5096-41E4-829C-AAA88B54F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23724"/>
          </a:xfrm>
        </p:spPr>
        <p:txBody>
          <a:bodyPr/>
          <a:lstStyle/>
          <a:p>
            <a:r>
              <a:rPr lang="en-US" dirty="0"/>
              <a:t>Sample statistics (Point estimates)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0EF26-73C4-83D5-5804-DDEAEA378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17320"/>
            <a:ext cx="11029615" cy="1280160"/>
          </a:xfrm>
        </p:spPr>
        <p:txBody>
          <a:bodyPr>
            <a:normAutofit/>
          </a:bodyPr>
          <a:lstStyle/>
          <a:p>
            <a:r>
              <a:rPr lang="en-US" sz="2400" dirty="0"/>
              <a:t>Sample statistics: A value that describes your sample.</a:t>
            </a:r>
          </a:p>
          <a:p>
            <a:r>
              <a:rPr lang="en-US" sz="2400" dirty="0"/>
              <a:t>Point estimates: A single value used to approximate a population parameter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F59E27F-5236-2A07-E5BE-3399230BA5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6331454"/>
                  </p:ext>
                </p:extLst>
              </p:nvPr>
            </p:nvGraphicFramePr>
            <p:xfrm>
              <a:off x="1928007" y="3546755"/>
              <a:ext cx="8128000" cy="26051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105160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7886035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Sample Statistics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Formulation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20651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Sample Mean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00554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Sample Proportion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4689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Sample Variance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l-GR" dirty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i="1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b="0" i="1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2225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46979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F59E27F-5236-2A07-E5BE-3399230BA5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6331454"/>
                  </p:ext>
                </p:extLst>
              </p:nvPr>
            </p:nvGraphicFramePr>
            <p:xfrm>
              <a:off x="1928007" y="3546755"/>
              <a:ext cx="8128000" cy="26051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105160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7886035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Sample Statistics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Formulation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2065149"/>
                      </a:ext>
                    </a:extLst>
                  </a:tr>
                  <a:tr h="6217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63107" r="-100600" b="-2718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63107" r="-600" b="-2718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0055424"/>
                      </a:ext>
                    </a:extLst>
                  </a:tr>
                  <a:tr h="60496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169697" r="-100600" b="-1828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169697" r="-600" b="-1828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4689094"/>
                      </a:ext>
                    </a:extLst>
                  </a:tr>
                  <a:tr h="641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251887" r="-100600" b="-707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251887" r="-600" b="-707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2225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46979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6043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53C4-EFBC-926F-D245-CEB3519CB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6292"/>
          </a:xfrm>
        </p:spPr>
        <p:txBody>
          <a:bodyPr/>
          <a:lstStyle/>
          <a:p>
            <a:r>
              <a:rPr lang="en-US" dirty="0"/>
              <a:t>Descriptive versus Inferential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2CC86-8862-E0CA-6C13-B6F94B94C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45336"/>
            <a:ext cx="11029615" cy="1737360"/>
          </a:xfrm>
        </p:spPr>
        <p:txBody>
          <a:bodyPr>
            <a:normAutofit/>
          </a:bodyPr>
          <a:lstStyle/>
          <a:p>
            <a:r>
              <a:rPr lang="en-US" sz="2400" dirty="0"/>
              <a:t>Descriptive statistics describe data.</a:t>
            </a:r>
          </a:p>
          <a:p>
            <a:r>
              <a:rPr lang="en-US" sz="2400" dirty="0"/>
              <a:t>Inferential statistics compute metrics from a sample to make inferences concerning parameters in a population. Inferential statistics is a subset of descriptive statistics.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26221D-BFA9-4987-9350-63CC0DACA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337" y="3529584"/>
            <a:ext cx="52673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06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4706-4C6A-20D2-707E-D5E93376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3244"/>
          </a:xfrm>
        </p:spPr>
        <p:txBody>
          <a:bodyPr/>
          <a:lstStyle/>
          <a:p>
            <a:r>
              <a:rPr lang="en-US" dirty="0"/>
              <a:t>Descriptive? Or inferential?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57786-A895-BDA9-4BEC-2F552AA9E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490" y="1568824"/>
            <a:ext cx="7047276" cy="3043936"/>
          </a:xfrm>
        </p:spPr>
        <p:txBody>
          <a:bodyPr>
            <a:noAutofit/>
          </a:bodyPr>
          <a:lstStyle/>
          <a:p>
            <a:r>
              <a:rPr lang="en-US" sz="2400" dirty="0"/>
              <a:t>Mean</a:t>
            </a:r>
          </a:p>
          <a:p>
            <a:r>
              <a:rPr lang="en-US" sz="2400" dirty="0"/>
              <a:t>Standard Deviation</a:t>
            </a:r>
          </a:p>
          <a:p>
            <a:r>
              <a:rPr lang="en-US" sz="2400" dirty="0"/>
              <a:t>Hypothesis Testing</a:t>
            </a:r>
          </a:p>
          <a:p>
            <a:r>
              <a:rPr lang="en-US" sz="2400" dirty="0"/>
              <a:t>Variance</a:t>
            </a:r>
          </a:p>
          <a:p>
            <a:r>
              <a:rPr lang="en-US" sz="2400" dirty="0"/>
              <a:t>Confidence Interval</a:t>
            </a:r>
          </a:p>
        </p:txBody>
      </p:sp>
    </p:spTree>
    <p:extLst>
      <p:ext uri="{BB962C8B-B14F-4D97-AF65-F5344CB8AC3E}">
        <p14:creationId xmlns:p14="http://schemas.microsoft.com/office/powerpoint/2010/main" val="4014961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B701-84FD-F8CC-DF85-2E164A27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2012"/>
          </a:xfrm>
        </p:spPr>
        <p:txBody>
          <a:bodyPr/>
          <a:lstStyle/>
          <a:p>
            <a:r>
              <a:rPr lang="en-US" altLang="zh-CN" dirty="0"/>
              <a:t>Time to think</a:t>
            </a:r>
            <a:r>
              <a:rPr lang="en-US" dirty="0"/>
              <a:t>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38BFA-F4A0-172E-E146-8004A0DB3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60880"/>
            <a:ext cx="11029615" cy="868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If you have collected data from an entire population (a census), do you need to perform inferential statistics?</a:t>
            </a:r>
          </a:p>
        </p:txBody>
      </p:sp>
    </p:spTree>
    <p:extLst>
      <p:ext uri="{BB962C8B-B14F-4D97-AF65-F5344CB8AC3E}">
        <p14:creationId xmlns:p14="http://schemas.microsoft.com/office/powerpoint/2010/main" val="4266314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C035-CC78-C0D9-C7E5-F7B6E8D3F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8860"/>
          </a:xfrm>
        </p:spPr>
        <p:txBody>
          <a:bodyPr/>
          <a:lstStyle/>
          <a:p>
            <a:r>
              <a:rPr lang="en-US" dirty="0"/>
              <a:t>Error and sampling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3DC78-574D-8204-9E09-7729294A2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63040"/>
            <a:ext cx="11029615" cy="1088136"/>
          </a:xfrm>
        </p:spPr>
        <p:txBody>
          <a:bodyPr/>
          <a:lstStyle/>
          <a:p>
            <a:pPr algn="l"/>
            <a:r>
              <a:rPr lang="en-US" sz="1800" b="1" i="0" u="none" strike="noStrike" baseline="0" dirty="0">
                <a:solidFill>
                  <a:schemeClr val="tx1"/>
                </a:solidFill>
                <a:latin typeface="NimbusSanL-Regu-Slant_167"/>
              </a:rPr>
              <a:t>Error</a:t>
            </a:r>
            <a:r>
              <a:rPr lang="en-US" sz="1800" b="0" i="0" u="none" strike="noStrike" baseline="0" dirty="0">
                <a:solidFill>
                  <a:srgbClr val="0DA6FF"/>
                </a:solidFill>
                <a:latin typeface="NimbusSanL-Regu-Slant_167"/>
              </a:rPr>
              <a:t> 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NimbusSanL-Regu"/>
              </a:rPr>
              <a:t>in the estimate = difference between population parameter and sample statistic</a:t>
            </a:r>
            <a:endParaRPr lang="en-US" dirty="0">
              <a:solidFill>
                <a:srgbClr val="23373B"/>
              </a:solidFill>
              <a:latin typeface="NimbusSanL-Regu"/>
            </a:endParaRPr>
          </a:p>
          <a:p>
            <a:pPr algn="l"/>
            <a:r>
              <a:rPr lang="en-US" sz="1800" b="0" i="0" u="none" strike="noStrike" baseline="0" dirty="0">
                <a:solidFill>
                  <a:schemeClr val="tx1"/>
                </a:solidFill>
                <a:latin typeface="NimbusSanL-Regu-Slant_167"/>
              </a:rPr>
              <a:t>Sampling error </a:t>
            </a:r>
            <a:r>
              <a:rPr lang="en-US" sz="1800" b="0" i="0" u="none" strike="noStrike" baseline="0" dirty="0">
                <a:solidFill>
                  <a:srgbClr val="23373B"/>
                </a:solidFill>
                <a:latin typeface="NimbusSanL-Regu"/>
              </a:rPr>
              <a:t>describes how much an estimate will tend to vary from one sample to the next.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637841-BD13-463F-8E8B-26788560E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735" y="2954683"/>
            <a:ext cx="5995226" cy="34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53210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1_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2149</TotalTime>
  <Words>742</Words>
  <Application>Microsoft Office PowerPoint</Application>
  <PresentationFormat>Widescreen</PresentationFormat>
  <Paragraphs>103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NimbusSanL-Regu</vt:lpstr>
      <vt:lpstr>NimbusSanL-Regu-Slant_167</vt:lpstr>
      <vt:lpstr>PearsonMATHPRO08</vt:lpstr>
      <vt:lpstr>TimesTenLTStd-Italic</vt:lpstr>
      <vt:lpstr>TimesTenLTStd-Roman</vt:lpstr>
      <vt:lpstr>Aptos</vt:lpstr>
      <vt:lpstr>Arial Black</vt:lpstr>
      <vt:lpstr>Calibri</vt:lpstr>
      <vt:lpstr>Cambria Math</vt:lpstr>
      <vt:lpstr>Wingdings 2</vt:lpstr>
      <vt:lpstr>DividendVTI</vt:lpstr>
      <vt:lpstr>1_DividendVTI</vt:lpstr>
      <vt:lpstr>WEEK 02</vt:lpstr>
      <vt:lpstr>2.1 population and sample</vt:lpstr>
      <vt:lpstr>Population parameter</vt:lpstr>
      <vt:lpstr>Population &amp; sample</vt:lpstr>
      <vt:lpstr>Sample statistics (Point estimates)</vt:lpstr>
      <vt:lpstr>Descriptive versus Inferential Statistics</vt:lpstr>
      <vt:lpstr>Descriptive? Or inferential? </vt:lpstr>
      <vt:lpstr>Time to think🤔</vt:lpstr>
      <vt:lpstr>Error and sampling error</vt:lpstr>
      <vt:lpstr>Experiment: variability of the sample</vt:lpstr>
      <vt:lpstr>Central limit theorem</vt:lpstr>
      <vt:lpstr>Central Limit Theorem according to  OpenIntroStatistics Version4 </vt:lpstr>
      <vt:lpstr>2.2 Confidence interval</vt:lpstr>
      <vt:lpstr>Confidence interval of proportion</vt:lpstr>
      <vt:lpstr>What does 95% confident mean?</vt:lpstr>
      <vt:lpstr>Confidence level in confidence ineterval</vt:lpstr>
      <vt:lpstr>2.3 hypothesis testing</vt:lpstr>
      <vt:lpstr>Null and alternative hypothesis</vt:lpstr>
      <vt:lpstr>P-value</vt:lpstr>
      <vt:lpstr>PowerPoint Presentation</vt:lpstr>
      <vt:lpstr>Calculation of p-value</vt:lpstr>
      <vt:lpstr>WEEK 02   demo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Yanan Wu</dc:creator>
  <cp:lastModifiedBy>Wu, Yanan</cp:lastModifiedBy>
  <cp:revision>13</cp:revision>
  <dcterms:created xsi:type="dcterms:W3CDTF">2024-12-11T19:51:45Z</dcterms:created>
  <dcterms:modified xsi:type="dcterms:W3CDTF">2025-01-22T20:11:11Z</dcterms:modified>
</cp:coreProperties>
</file>