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16"/>
  </p:notesMasterIdLst>
  <p:sldIdLst>
    <p:sldId id="256" r:id="rId6"/>
    <p:sldId id="323" r:id="rId7"/>
    <p:sldId id="920" r:id="rId8"/>
    <p:sldId id="905" r:id="rId9"/>
    <p:sldId id="935" r:id="rId10"/>
    <p:sldId id="936" r:id="rId11"/>
    <p:sldId id="937" r:id="rId12"/>
    <p:sldId id="938" r:id="rId13"/>
    <p:sldId id="93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16951-7722-DE31-FE70-4D6FA12BA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B49484-8497-4A13-35E9-B2559A94B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18C61-7D7B-DCFA-F87A-10EB1A313F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BD1CF-39A2-599E-5AE1-4430B94E4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9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D0544-9E21-A6D2-459D-4943DFCE4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F0498-14BC-EF7F-178A-55B07B861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808EA2-F059-05AC-099F-87EDBE477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23273-AB66-AE6E-1192-2DCB3C96A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42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B82EF-8E2E-BC34-551B-4628897F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0FD9EE-D8D9-E617-2C0C-5AA9F8F69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826B79-5983-9C2F-A89D-59798785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D8ABA-C4B5-2972-CC00-445DD0A32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88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405B7-1381-D542-3B8C-122F1F74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415B95-1385-F891-C3C3-0B77E0EA92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8E975-DB0A-761D-8452-2F31E261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3C99A-DD0F-076B-9F75-AA15F238F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9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AA641-3741-A666-C6B6-34200D257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969034-9526-FE17-145D-BF048238E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B696D5-E967-64E2-7676-E5FB6BCBCA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3F21B-14B7-F2FC-ED10-6FE084459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83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11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4400" dirty="0">
                <a:solidFill>
                  <a:srgbClr val="FFFFFF"/>
                </a:solidFill>
              </a:rPr>
              <a:t>Exploring Spatial Heterogeneity</a:t>
            </a:r>
            <a:br>
              <a:rPr lang="en-US" sz="44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An Introduction to Geographically Weighted Regression (GWR)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4A3C2-9735-0AD9-DE6C-45EE7328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672687"/>
          </a:xfrm>
        </p:spPr>
        <p:txBody>
          <a:bodyPr/>
          <a:lstStyle/>
          <a:p>
            <a:r>
              <a:rPr lang="en-US" dirty="0"/>
              <a:t>OLS RECAP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5212F4-D07F-1257-6651-EA367F8B7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7855"/>
            <a:ext cx="5854407" cy="4173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402DFD-BEEC-5811-985D-3DB7DC672127}"/>
              </a:ext>
            </a:extLst>
          </p:cNvPr>
          <p:cNvSpPr txBox="1"/>
          <p:nvPr/>
        </p:nvSpPr>
        <p:spPr>
          <a:xfrm>
            <a:off x="7412476" y="1978117"/>
            <a:ext cx="358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 Residual of OLS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E0F686-E06A-4E93-7E19-1C03AEC602CC}"/>
              </a:ext>
            </a:extLst>
          </p:cNvPr>
          <p:cNvSpPr txBox="1"/>
          <p:nvPr/>
        </p:nvSpPr>
        <p:spPr>
          <a:xfrm>
            <a:off x="581192" y="2082278"/>
            <a:ext cx="5854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OLS finds the </a:t>
            </a:r>
            <a:r>
              <a:rPr lang="en-US" b="1" i="1" dirty="0"/>
              <a:t>single</a:t>
            </a:r>
            <a:r>
              <a:rPr lang="en-US" i="1" dirty="0"/>
              <a:t> best fit</a:t>
            </a:r>
            <a:r>
              <a:rPr lang="en-US" dirty="0"/>
              <a:t> relationship across the </a:t>
            </a:r>
            <a:r>
              <a:rPr lang="en-US" b="1" dirty="0"/>
              <a:t>entire</a:t>
            </a:r>
            <a:r>
              <a:rPr lang="en-US" dirty="0"/>
              <a:t> </a:t>
            </a:r>
            <a:r>
              <a:rPr lang="en-US" b="1" dirty="0"/>
              <a:t>study area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CFE91C-1DD8-015C-4E1C-E53E8CAD3B1A}"/>
                  </a:ext>
                </a:extLst>
              </p:cNvPr>
              <p:cNvSpPr txBox="1"/>
              <p:nvPr/>
            </p:nvSpPr>
            <p:spPr>
              <a:xfrm>
                <a:off x="1465632" y="2799307"/>
                <a:ext cx="37678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2CFE91C-1DD8-015C-4E1C-E53E8CAD3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632" y="2799307"/>
                <a:ext cx="376784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9AA664A-2DE1-953B-3C73-C4CE2DDB3861}"/>
              </a:ext>
            </a:extLst>
          </p:cNvPr>
          <p:cNvSpPr txBox="1"/>
          <p:nvPr/>
        </p:nvSpPr>
        <p:spPr>
          <a:xfrm>
            <a:off x="671985" y="3429000"/>
            <a:ext cx="4730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Assumption: </a:t>
            </a:r>
            <a:r>
              <a:rPr lang="en-US" dirty="0"/>
              <a:t>Relationships (coefficients, β) are </a:t>
            </a:r>
            <a:r>
              <a:rPr lang="en-US" b="1" dirty="0"/>
              <a:t>stationary</a:t>
            </a:r>
            <a:r>
              <a:rPr lang="en-US" dirty="0"/>
              <a:t> (constant) over space.</a:t>
            </a:r>
          </a:p>
          <a:p>
            <a:endParaRPr lang="en-US" dirty="0"/>
          </a:p>
          <a:p>
            <a:r>
              <a:rPr lang="en-US" dirty="0"/>
              <a:t>Residuals from a global model often show patterns, suggesting relationships aren't truly constant.</a:t>
            </a:r>
          </a:p>
        </p:txBody>
      </p:sp>
    </p:spTree>
    <p:extLst>
      <p:ext uri="{BB962C8B-B14F-4D97-AF65-F5344CB8AC3E}">
        <p14:creationId xmlns:p14="http://schemas.microsoft.com/office/powerpoint/2010/main" val="72488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69CC85-ED5B-C30D-C5F7-CD20BC06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 Spatial Non-Stationarity (Heterogeneity)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EBD4A5-A393-1E52-4A46-70CF7279846C}"/>
              </a:ext>
            </a:extLst>
          </p:cNvPr>
          <p:cNvSpPr txBox="1"/>
          <p:nvPr/>
        </p:nvSpPr>
        <p:spPr>
          <a:xfrm>
            <a:off x="512322" y="1795235"/>
            <a:ext cx="10330776" cy="2535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if Relationships Vary Across Space?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 Non-stationarity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occurs when the relationships between variables change depending on location.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effect of an independent variable (X) on a dependent variable (Y) might be stronger in some areas and weaker (or even different!) in others.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OLS masks these local variations.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169218-4BD3-A9EB-34FE-B7A3B2361E8A}"/>
              </a:ext>
            </a:extLst>
          </p:cNvPr>
          <p:cNvSpPr txBox="1"/>
          <p:nvPr/>
        </p:nvSpPr>
        <p:spPr>
          <a:xfrm>
            <a:off x="581192" y="4678516"/>
            <a:ext cx="8022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income on house prices (stronger in some neighborhoods?)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rainfall and crop yield (varies by soil type/topography?)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4A2A3-F39D-8D68-E706-63B4A371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Discovering spatial relationships with Multiscale Geographically Weighted  Regression">
            <a:extLst>
              <a:ext uri="{FF2B5EF4-FFF2-40B4-BE49-F238E27FC236}">
                <a16:creationId xmlns:a16="http://schemas.microsoft.com/office/drawing/2014/main" id="{E28D8AFE-03DC-7C64-1061-EA0576E38A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46" b="32898"/>
          <a:stretch/>
        </p:blipFill>
        <p:spPr bwMode="auto">
          <a:xfrm>
            <a:off x="6174975" y="1413661"/>
            <a:ext cx="5854408" cy="3037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BCE3D6-C159-A38A-D31B-DE96FEB4A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67268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Solution: Geographically Weighted Regression (GWR)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B0A81-F917-0074-E9A4-3CCCD9875CC3}"/>
              </a:ext>
            </a:extLst>
          </p:cNvPr>
          <p:cNvSpPr txBox="1"/>
          <p:nvPr/>
        </p:nvSpPr>
        <p:spPr>
          <a:xfrm>
            <a:off x="909022" y="1733422"/>
            <a:ext cx="5854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GWR: A Local Approach to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D0AD38-F6F0-6CFB-B81D-764601407C1B}"/>
                  </a:ext>
                </a:extLst>
              </p:cNvPr>
              <p:cNvSpPr txBox="1"/>
              <p:nvPr/>
            </p:nvSpPr>
            <p:spPr>
              <a:xfrm>
                <a:off x="965843" y="2394518"/>
                <a:ext cx="5353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D0AD38-F6F0-6CFB-B81D-764601407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43" y="2394518"/>
                <a:ext cx="5353457" cy="369332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6D10-9601-323F-008D-E1C4077CDD23}"/>
                  </a:ext>
                </a:extLst>
              </p:cNvPr>
              <p:cNvSpPr txBox="1"/>
              <p:nvPr/>
            </p:nvSpPr>
            <p:spPr>
              <a:xfrm>
                <a:off x="998658" y="2978046"/>
                <a:ext cx="528782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coordinates of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now specific to a location!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B36D10-9601-323F-008D-E1C4077CD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58" y="2978046"/>
                <a:ext cx="5287828" cy="923330"/>
              </a:xfrm>
              <a:prstGeom prst="rect">
                <a:avLst/>
              </a:prstGeom>
              <a:blipFill>
                <a:blip r:embed="rId5"/>
                <a:stretch>
                  <a:fillRect l="-807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Geographically Weighted Regression">
            <a:extLst>
              <a:ext uri="{FF2B5EF4-FFF2-40B4-BE49-F238E27FC236}">
                <a16:creationId xmlns:a16="http://schemas.microsoft.com/office/drawing/2014/main" id="{EFE8797E-53F5-341F-8DF0-6EA87683B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395" y="3954950"/>
            <a:ext cx="7295207" cy="312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37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6BD6-7377-44A3-8C21-71C0D8D8D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CAC4-46FD-59D6-BA2A-F30D96E97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67268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GWR Works: The Weighting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AB3D91E-85D0-566C-9744-E13545067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3526" y="1712064"/>
                <a:ext cx="6731540" cy="40934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Weighting by Distance: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each location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where we want to estimate coefficients,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𝐺𝑊𝑅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runs a weighted least squares regression. 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Observations 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closer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location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given </a:t>
                </a:r>
                <a:r>
                  <a:rPr kumimoji="0" lang="en-US" alt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more weight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local regression. 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Observations 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farther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away are given </a:t>
                </a:r>
                <a:r>
                  <a:rPr kumimoji="0" lang="en-US" altLang="en-US" sz="20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less weight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Tobler's First Law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action: near things are more related (and influential) than distant things.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0AB3D91E-85D0-566C-9744-E135450674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13526" y="1712064"/>
                <a:ext cx="6731540" cy="4093428"/>
              </a:xfrm>
              <a:prstGeom prst="rect">
                <a:avLst/>
              </a:prstGeom>
              <a:blipFill>
                <a:blip r:embed="rId3"/>
                <a:stretch>
                  <a:fillRect l="-9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6C83219-4918-88E4-3301-703D28E30F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655" y="2366521"/>
            <a:ext cx="2532819" cy="252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228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6E9939-9FA1-4D87-4A6E-1979B05A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8" name="Rectangle 4117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DA0AA-379E-9DB2-C0C9-926F17D91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5" y="114037"/>
            <a:ext cx="10286112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 Kernel and Bandwidth</a:t>
            </a:r>
          </a:p>
        </p:txBody>
      </p:sp>
      <p:sp>
        <p:nvSpPr>
          <p:cNvPr id="4120" name="Rectangle 4119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F60D6C-453D-03E3-8A86-CDAC08E5D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948" y="1726913"/>
            <a:ext cx="4034527" cy="45475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Defining the "Neighborhood": Kernel &amp; Bandwidth</a:t>
            </a:r>
          </a:p>
          <a:p>
            <a:pPr marL="285750" marR="0" lvl="0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 Function: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Determines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weight decreases with distance. (e.g., Gaussian, Bi-square). Defines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weighting scheme. </a:t>
            </a:r>
          </a:p>
          <a:p>
            <a:pPr marL="285750" marR="0" lvl="0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Bandwidth: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Controls the </a:t>
            </a: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neighborhood (how far out do we include points, or how many neighbors?). This is CRITICAL. 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Bandwidth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specific distance (e.g., 5km). Uses all points within that distance. 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kumimoji="0" lang="en-US" altLang="en-US" sz="1600" b="1" i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Adaptive Bandwidth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specific number of nearest neighbors (e.g., the closest 50 points). Distance adjusts.</a:t>
            </a:r>
          </a:p>
          <a:p>
            <a:pPr marL="285750" marR="0" lvl="0" indent="-28575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UCGIS Bok Visualizer and Search">
            <a:extLst>
              <a:ext uri="{FF2B5EF4-FFF2-40B4-BE49-F238E27FC236}">
                <a16:creationId xmlns:a16="http://schemas.microsoft.com/office/drawing/2014/main" id="{4AAC0DE6-20D4-C63C-919D-A6CD8D926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475" y="2029415"/>
            <a:ext cx="7449270" cy="35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9902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B6B62-C6F7-D33A-219C-2F996736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UCGIS Bok Visualizer and Search">
            <a:extLst>
              <a:ext uri="{FF2B5EF4-FFF2-40B4-BE49-F238E27FC236}">
                <a16:creationId xmlns:a16="http://schemas.microsoft.com/office/drawing/2014/main" id="{CA279266-D69A-05F3-194E-23F0B4252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1475" y="2029415"/>
            <a:ext cx="7449270" cy="35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D0996-8AA3-C989-64C3-D43BCB863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5" y="114037"/>
            <a:ext cx="10286112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Choosing the Bandwidth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F5113340-D2A1-8FB6-C958-3F80FB255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21" y="1461745"/>
                <a:ext cx="4177015" cy="4895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b="1" i="0" u="none" strike="noStrike" cap="none" normalizeH="0" baseline="0" dirty="0">
                    <a:ln>
                      <a:noFill/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</a:rPr>
                  <a:t>The Bandwidth Dilemma</a:t>
                </a:r>
                <a:endParaRPr lang="en-US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Bandwidth selection 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crucial and impacts results significantly. </a:t>
                </a:r>
              </a:p>
              <a:p>
                <a:pPr marL="285750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1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 small</a:t>
                </a:r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Results can be noisy, overfitting, high variance. </a:t>
                </a:r>
              </a:p>
              <a:p>
                <a:pPr marL="285750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1600" b="1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Too large</a:t>
                </a:r>
                <a:r>
                  <a:rPr kumimoji="0" lang="en-US" altLang="en-US" sz="16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Results approach global OLS, smoothing out local variation (bias). </a:t>
                </a:r>
              </a:p>
              <a:p>
                <a:pPr marL="285750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Often chosen automatically using criteria like: </a:t>
                </a:r>
              </a:p>
              <a:p>
                <a:pPr marL="742950" lvl="1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Cross-Validation (CV) </a:t>
                </a:r>
              </a:p>
              <a:p>
                <a:pPr marL="742950" lvl="1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kaike Information Criterion (</a:t>
                </a:r>
                <a14:m>
                  <m:oMath xmlns:m="http://schemas.openxmlformats.org/officeDocument/2006/math"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𝐴𝐼𝐶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</a:t>
                </a:r>
                <a14:m>
                  <m:oMath xmlns:m="http://schemas.openxmlformats.org/officeDocument/2006/math">
                    <m:r>
                      <a:rPr kumimoji="0" lang="en-US" altLang="en-US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𝐴𝐼𝐶𝑐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- common default.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en-US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F5113340-D2A1-8FB6-C958-3F80FB2552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321" y="1461745"/>
                <a:ext cx="4177015" cy="4895571"/>
              </a:xfrm>
              <a:prstGeom prst="rect">
                <a:avLst/>
              </a:prstGeom>
              <a:blipFill>
                <a:blip r:embed="rId4"/>
                <a:stretch>
                  <a:fillRect l="-11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653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5A0A2-32A3-DECC-7BA5-E42BB1E28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BAE9-1DA2-2888-4293-E3417EB7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5" y="114037"/>
            <a:ext cx="10286112" cy="126971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GWR 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CD9CD78C-4DBB-D043-ABD2-5F7E9C6AB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3224" y="1794674"/>
                <a:ext cx="10019474" cy="32686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Beyond Global Statistics: Local Insights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GWR output is typically attached to the input 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spatial data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</a:t>
                </a:r>
                <a:r>
                  <a:rPr kumimoji="0" lang="en-US" altLang="en-US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location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you get: </a:t>
                </a:r>
              </a:p>
              <a:p>
                <a:pPr marL="742950" lvl="1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Coefficients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₀(</m:t>
                    </m:r>
                    <m:r>
                      <a:rPr kumimoji="0" lang="en-US" altLang="en-US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kumimoji="0" lang="en-US" altLang="en-US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ᵢ,</m:t>
                    </m:r>
                    <m:r>
                      <a:rPr kumimoji="0" lang="en-US" altLang="en-US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ᵢ), 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₁(</m:t>
                    </m:r>
                    <m:r>
                      <a:rPr kumimoji="0" lang="en-US" altLang="en-US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kumimoji="0" lang="en-US" altLang="en-US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ᵢ,</m:t>
                    </m:r>
                    <m:r>
                      <a:rPr kumimoji="0" lang="en-US" altLang="en-US" sz="2000" b="0" i="1" u="none" strike="noStrike" cap="none" normalizeH="0" baseline="0" dirty="0" err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ᵢ), …</m:t>
                    </m:r>
                  </m:oMath>
                </a14:m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 these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!) </a:t>
                </a:r>
              </a:p>
              <a:p>
                <a:pPr marL="742950" lvl="1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R-squared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How well the model fits </a:t>
                </a:r>
                <a:r>
                  <a:rPr kumimoji="0" lang="en-US" altLang="en-US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location </a:t>
                </a:r>
                <a14:m>
                  <m:oMath xmlns:m="http://schemas.openxmlformats.org/officeDocument/2006/math">
                    <m:r>
                      <a:rPr kumimoji="0" lang="en-US" altLang="en-US" sz="20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Standard Errors 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 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t-values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/ 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p-values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Significance of coefficients </a:t>
                </a:r>
                <a:r>
                  <a:rPr kumimoji="0" lang="en-US" altLang="en-US" sz="2000" b="0" i="1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location </a:t>
                </a:r>
                <a:r>
                  <a:rPr kumimoji="0" lang="en-US" altLang="en-US" sz="2000" b="0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 </a:t>
                </a:r>
              </a:p>
              <a:p>
                <a:pPr marL="285750" indent="-2857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output: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Maps showing the spatial variation of coefficients and model performance. </a:t>
                </a:r>
              </a:p>
            </p:txBody>
          </p:sp>
        </mc:Choice>
        <mc:Fallback>
          <p:sp>
            <p:nvSpPr>
              <p:cNvPr id="3" name="Rectangle 6">
                <a:extLst>
                  <a:ext uri="{FF2B5EF4-FFF2-40B4-BE49-F238E27FC236}">
                    <a16:creationId xmlns:a16="http://schemas.microsoft.com/office/drawing/2014/main" id="{CD9CD78C-4DBB-D043-ABD2-5F7E9C6AB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3224" y="1794674"/>
                <a:ext cx="10019474" cy="3268652"/>
              </a:xfrm>
              <a:prstGeom prst="rect">
                <a:avLst/>
              </a:prstGeom>
              <a:blipFill>
                <a:blip r:embed="rId3"/>
                <a:stretch>
                  <a:fillRect l="-669" b="-27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71292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926E09-10F9-4908-B49D-70144A5FC6E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5df151c-6499-4cc8-98d3-d565bf78f430"/>
    <ds:schemaRef ds:uri="http://schemas.openxmlformats.org/package/2006/metadata/core-properties"/>
    <ds:schemaRef ds:uri="http://purl.org/dc/terms/"/>
    <ds:schemaRef ds:uri="8568f56f-95be-480d-9847-691e388c16c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11381</TotalTime>
  <Words>613</Words>
  <Application>Microsoft Office PowerPoint</Application>
  <PresentationFormat>Widescreen</PresentationFormat>
  <Paragraphs>67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Arial Black</vt:lpstr>
      <vt:lpstr>Calibri</vt:lpstr>
      <vt:lpstr>Cambria Math</vt:lpstr>
      <vt:lpstr>Times New Roman</vt:lpstr>
      <vt:lpstr>Wingdings 2</vt:lpstr>
      <vt:lpstr>DividendVTI</vt:lpstr>
      <vt:lpstr>1_DividendVTI</vt:lpstr>
      <vt:lpstr>WEEK 13</vt:lpstr>
      <vt:lpstr>  Exploring Spatial Heterogeneity An Introduction to Geographically Weighted Regression (GWR)</vt:lpstr>
      <vt:lpstr>OLS RECAP</vt:lpstr>
      <vt:lpstr>The Problem: Spatial Non-Stationarity (Heterogeneity)</vt:lpstr>
      <vt:lpstr>The Solution: Geographically Weighted Regression (GWR)</vt:lpstr>
      <vt:lpstr>How GWR Works: The Weighting Concept</vt:lpstr>
      <vt:lpstr>Key Components: Kernel and Bandwidth</vt:lpstr>
      <vt:lpstr>Choosing the Bandwidth</vt:lpstr>
      <vt:lpstr>Interpreting GWR Output</vt:lpstr>
      <vt:lpstr>WEEK 11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亚霖 杨</cp:lastModifiedBy>
  <cp:revision>73</cp:revision>
  <dcterms:created xsi:type="dcterms:W3CDTF">2024-12-11T19:51:45Z</dcterms:created>
  <dcterms:modified xsi:type="dcterms:W3CDTF">2025-04-07T16:31:39Z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