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72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oogle.github.io/styleguide/Rguide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rstudio-education.github.io/hop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an.r-project.org/doc/manuals/r-release/R-intr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ny.posit.co/r/gallery/" TargetMode="External"/><Relationship Id="rId5" Type="http://schemas.openxmlformats.org/officeDocument/2006/relationships/hyperlink" Target="https://rkabacoff.github.io/datavis/" TargetMode="External"/><Relationship Id="rId4" Type="http://schemas.openxmlformats.org/officeDocument/2006/relationships/hyperlink" Target="https://r4ds.had.co.nz/data-visualisatio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HSAUR/vignettes/Ch_introduction_to_R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1143-4A87-25CD-F6F1-42721EAA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453800"/>
            <a:ext cx="11029615" cy="999102"/>
          </a:xfrm>
        </p:spPr>
        <p:txBody>
          <a:bodyPr/>
          <a:lstStyle/>
          <a:p>
            <a:r>
              <a:rPr lang="en-US" dirty="0"/>
              <a:t>Keyboard shortcuts</a:t>
            </a:r>
          </a:p>
          <a:p>
            <a:pPr lvl="1"/>
            <a:r>
              <a:rPr lang="en-US" dirty="0"/>
              <a:t> Help – Keyboard Shortcuts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F9A3C-04DA-C9A4-E97B-1F71A776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31" y="2068278"/>
            <a:ext cx="3448050" cy="38957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279B3A-8D2F-FBE3-38EB-140E7C40F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keyboard shortcuts</a:t>
            </a:r>
          </a:p>
        </p:txBody>
      </p:sp>
    </p:spTree>
    <p:extLst>
      <p:ext uri="{BB962C8B-B14F-4D97-AF65-F5344CB8AC3E}">
        <p14:creationId xmlns:p14="http://schemas.microsoft.com/office/powerpoint/2010/main" val="343280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0F8A-C23D-5A9F-BB5B-0AC49564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57" y="1399032"/>
            <a:ext cx="11029615" cy="896112"/>
          </a:xfrm>
        </p:spPr>
        <p:txBody>
          <a:bodyPr/>
          <a:lstStyle/>
          <a:p>
            <a:r>
              <a:rPr lang="en-US" dirty="0" err="1"/>
              <a:t>Cheatsheets</a:t>
            </a:r>
            <a:r>
              <a:rPr lang="en-US" dirty="0"/>
              <a:t> in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Help - </a:t>
            </a:r>
            <a:r>
              <a:rPr lang="en-US" dirty="0" err="1"/>
              <a:t>Cheatsheets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06D59C-3F2F-48FF-2272-A15CF996D346}"/>
              </a:ext>
            </a:extLst>
          </p:cNvPr>
          <p:cNvSpPr txBox="1">
            <a:spLocks/>
          </p:cNvSpPr>
          <p:nvPr/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</a:t>
            </a:r>
            <a:r>
              <a:rPr lang="en-US" dirty="0" err="1"/>
              <a:t>Cheatsheets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E8288-DAA1-8E46-A07E-693A1654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41" y="1664589"/>
            <a:ext cx="54197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82076-A12C-1B41-2541-84F0EE3E9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D9EA-F9FC-AC7F-95D7-A23A7A6D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57" y="1399032"/>
            <a:ext cx="11029615" cy="2880868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  <a:p>
            <a:pPr lvl="1"/>
            <a:r>
              <a:rPr lang="en-US" dirty="0"/>
              <a:t>Save your workspace, including variables, data frames, lists, and other objects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Causing confusions especially when we share code with others and assume they have this .</a:t>
            </a:r>
            <a:r>
              <a:rPr lang="en-US" dirty="0" err="1"/>
              <a:t>Rdata</a:t>
            </a:r>
            <a:r>
              <a:rPr lang="en-US" dirty="0"/>
              <a:t> file</a:t>
            </a:r>
          </a:p>
          <a:p>
            <a:r>
              <a:rPr lang="en-US" dirty="0"/>
              <a:t>Tools – Global Options</a:t>
            </a:r>
          </a:p>
          <a:p>
            <a:pPr lvl="1"/>
            <a:r>
              <a:rPr lang="en-US" dirty="0"/>
              <a:t>Change the setting as below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B15C3E-72D3-F3E2-57B4-56FC25D4CB15}"/>
              </a:ext>
            </a:extLst>
          </p:cNvPr>
          <p:cNvSpPr txBox="1">
            <a:spLocks/>
          </p:cNvSpPr>
          <p:nvPr/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Global setting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943A9-EA78-62BF-C652-CF0A2A41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4514683"/>
            <a:ext cx="4898571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A139-2790-9F36-8039-30938338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9503"/>
          </a:xfrm>
        </p:spPr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37AD-2FD4-FD3C-3528-762DC00D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1659"/>
            <a:ext cx="11029615" cy="39399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working directory where your scripts and workspaces are stored</a:t>
            </a:r>
          </a:p>
          <a:p>
            <a:pPr lvl="1"/>
            <a:r>
              <a:rPr lang="en-US" b="1" dirty="0" err="1"/>
              <a:t>getwd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Run this command: </a:t>
            </a:r>
          </a:p>
          <a:p>
            <a:pPr lvl="2"/>
            <a:r>
              <a:rPr lang="en-US" dirty="0"/>
              <a:t>Ctrl + Enter</a:t>
            </a:r>
          </a:p>
          <a:p>
            <a:pPr lvl="2"/>
            <a:r>
              <a:rPr lang="en-US" dirty="0"/>
              <a:t>Or Run in R</a:t>
            </a:r>
          </a:p>
          <a:p>
            <a:pPr lvl="1"/>
            <a:r>
              <a:rPr lang="en-US" dirty="0"/>
              <a:t>The returning strings, </a:t>
            </a:r>
            <a:r>
              <a:rPr lang="en-US" dirty="0" err="1"/>
              <a:t>e.g.,"C</a:t>
            </a:r>
            <a:r>
              <a:rPr lang="en-US" dirty="0"/>
              <a:t>:/Users/yy00021/Documents“ is the path to the working directory</a:t>
            </a:r>
          </a:p>
          <a:p>
            <a:pPr lvl="1"/>
            <a:r>
              <a:rPr lang="en-US" dirty="0"/>
              <a:t>The windows convention uses slash \ to separate sub-directories</a:t>
            </a:r>
          </a:p>
          <a:p>
            <a:pPr lvl="1"/>
            <a:r>
              <a:rPr lang="en-US" dirty="0"/>
              <a:t>However, R uses forward slash / or a double backward slash \\</a:t>
            </a:r>
          </a:p>
          <a:p>
            <a:r>
              <a:rPr lang="en-US" dirty="0"/>
              <a:t>Change working directory</a:t>
            </a:r>
          </a:p>
          <a:p>
            <a:pPr lvl="1"/>
            <a:r>
              <a:rPr lang="en-US" dirty="0"/>
              <a:t>I suggest you to setup a specific directory for this course</a:t>
            </a:r>
          </a:p>
          <a:p>
            <a:pPr lvl="1"/>
            <a:r>
              <a:rPr lang="en-US" b="1" dirty="0" err="1"/>
              <a:t>setwd</a:t>
            </a:r>
            <a:r>
              <a:rPr lang="en-US" b="1" dirty="0"/>
              <a:t>('D:\\Spring2025\\geog247’)</a:t>
            </a:r>
          </a:p>
          <a:p>
            <a:pPr lvl="1"/>
            <a:r>
              <a:rPr lang="en-US" dirty="0"/>
              <a:t>Now check your working directory again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2028A-EB70-4189-9D53-F23CB4815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6" y="5279136"/>
            <a:ext cx="58388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D525-6325-EF8B-4801-D06B656F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dirty="0"/>
              <a:t>Console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2D45-6541-3BC0-1254-BF76E069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15364"/>
            <a:ext cx="11029615" cy="1088136"/>
          </a:xfrm>
        </p:spPr>
        <p:txBody>
          <a:bodyPr/>
          <a:lstStyle/>
          <a:p>
            <a:r>
              <a:rPr lang="en-US" dirty="0"/>
              <a:t>The character &gt; in CONSOLE window indicates that R is ready to receive new commands</a:t>
            </a:r>
          </a:p>
          <a:p>
            <a:r>
              <a:rPr lang="en-US" dirty="0"/>
              <a:t>It show up when R completed executing a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03ABD-ABCA-897C-7982-0DE5B277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12" y="2884488"/>
            <a:ext cx="4286376" cy="2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B617-0BCB-C1CE-4B9D-49228296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9744"/>
          </a:xfrm>
        </p:spPr>
        <p:txBody>
          <a:bodyPr/>
          <a:lstStyle/>
          <a:p>
            <a:r>
              <a:rPr lang="en-US" dirty="0"/>
              <a:t>Terminate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35A7-D4E0-26A7-CE19-99446040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9164"/>
            <a:ext cx="11029615" cy="1900936"/>
          </a:xfrm>
        </p:spPr>
        <p:txBody>
          <a:bodyPr>
            <a:normAutofit/>
          </a:bodyPr>
          <a:lstStyle/>
          <a:p>
            <a:r>
              <a:rPr lang="en-US" dirty="0"/>
              <a:t>The Esc Key or pressing          in the CONSOLE window to terminate the script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4BBB6-2E94-F3E5-3D6B-0E0F3192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3" y="2037652"/>
            <a:ext cx="333375" cy="377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0E618-1799-55AC-3273-D4A3C930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25" y="3162300"/>
            <a:ext cx="3089275" cy="16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F26D-3409-3B61-A862-04A7F7A6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439164"/>
            <a:ext cx="11029615" cy="2523236"/>
          </a:xfrm>
        </p:spPr>
        <p:txBody>
          <a:bodyPr/>
          <a:lstStyle/>
          <a:p>
            <a:r>
              <a:rPr lang="en-US" dirty="0"/>
              <a:t>Get help for activate libraries</a:t>
            </a:r>
          </a:p>
          <a:p>
            <a:pPr lvl="1"/>
            <a:r>
              <a:rPr lang="en-US" b="1" dirty="0"/>
              <a:t>help('</a:t>
            </a:r>
            <a:r>
              <a:rPr lang="en-US" b="1" dirty="0" err="1"/>
              <a:t>dplyr</a:t>
            </a:r>
            <a:r>
              <a:rPr lang="en-US" b="1" dirty="0"/>
              <a:t>’)</a:t>
            </a:r>
          </a:p>
          <a:p>
            <a:pPr lvl="1"/>
            <a:r>
              <a:rPr lang="en-US" b="1" dirty="0"/>
              <a:t>?</a:t>
            </a:r>
            <a:r>
              <a:rPr lang="en-US" b="1" dirty="0" err="1"/>
              <a:t>dplyr</a:t>
            </a:r>
            <a:endParaRPr lang="en-US" b="1" dirty="0"/>
          </a:p>
          <a:p>
            <a:r>
              <a:rPr lang="en-US" dirty="0"/>
              <a:t>Get help for all installed libraries</a:t>
            </a:r>
          </a:p>
          <a:p>
            <a:pPr lvl="1"/>
            <a:r>
              <a:rPr lang="en-US" b="1" dirty="0"/>
              <a:t>??</a:t>
            </a:r>
            <a:r>
              <a:rPr lang="en-US" b="1" dirty="0" err="1"/>
              <a:t>dplyr</a:t>
            </a:r>
            <a:endParaRPr lang="en-US" b="1" dirty="0"/>
          </a:p>
          <a:p>
            <a:pPr lvl="1"/>
            <a:r>
              <a:rPr lang="en-US" b="1" dirty="0" err="1"/>
              <a:t>help.search</a:t>
            </a:r>
            <a:r>
              <a:rPr lang="en-US" b="1" dirty="0"/>
              <a:t>('</a:t>
            </a:r>
            <a:r>
              <a:rPr lang="en-US" b="1" dirty="0" err="1"/>
              <a:t>dplyr</a:t>
            </a:r>
            <a:r>
              <a:rPr lang="en-US" b="1" dirty="0"/>
              <a:t>’)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EB2CE0-F35D-8DEB-2335-CF5D6920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44525"/>
          </a:xfrm>
        </p:spPr>
        <p:txBody>
          <a:bodyPr/>
          <a:lstStyle/>
          <a:p>
            <a:r>
              <a:rPr lang="en-US" dirty="0"/>
              <a:t>Get help</a:t>
            </a:r>
          </a:p>
        </p:txBody>
      </p:sp>
    </p:spTree>
    <p:extLst>
      <p:ext uri="{BB962C8B-B14F-4D97-AF65-F5344CB8AC3E}">
        <p14:creationId xmlns:p14="http://schemas.microsoft.com/office/powerpoint/2010/main" val="195844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AD7F-42F4-0E7A-EFB9-DE8B64C3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520061"/>
          </a:xfrm>
        </p:spPr>
        <p:txBody>
          <a:bodyPr/>
          <a:lstStyle/>
          <a:p>
            <a:r>
              <a:rPr lang="en-US" dirty="0"/>
              <a:t>All commands (or programs) can be stored in external *.R script-files</a:t>
            </a:r>
          </a:p>
          <a:p>
            <a:r>
              <a:rPr lang="en-US" dirty="0"/>
              <a:t>Single command or a set of highlighted commands can be run using shortcut (</a:t>
            </a:r>
            <a:r>
              <a:rPr lang="en-US" dirty="0" err="1"/>
              <a:t>shift+enter</a:t>
            </a:r>
            <a:r>
              <a:rPr lang="en-US" dirty="0"/>
              <a:t>) or Run button in R</a:t>
            </a:r>
          </a:p>
          <a:p>
            <a:r>
              <a:rPr lang="en-US" dirty="0"/>
              <a:t>All commands can be run use the Source button in R </a:t>
            </a:r>
          </a:p>
          <a:p>
            <a:r>
              <a:rPr lang="en-US" dirty="0"/>
              <a:t>Scroll through the history of previously commands in R</a:t>
            </a:r>
          </a:p>
          <a:p>
            <a:r>
              <a:rPr lang="en-US" dirty="0"/>
              <a:t>Using shortcut key (Ctrl + L ) or broom icon to clean the      Console window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FEB705-D340-D2E9-9D37-9147EF5B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81025"/>
          </a:xfrm>
        </p:spPr>
        <p:txBody>
          <a:bodyPr/>
          <a:lstStyle/>
          <a:p>
            <a:r>
              <a:rPr lang="en-US" dirty="0"/>
              <a:t>Interacting with the R-CONSOLE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20579-ED63-04FA-485C-3B09265B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37" y="4302125"/>
            <a:ext cx="3143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8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BB3-287E-391B-DECC-971C9FA4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844"/>
          </a:xfrm>
        </p:spPr>
        <p:txBody>
          <a:bodyPr/>
          <a:lstStyle/>
          <a:p>
            <a:r>
              <a:rPr lang="en-US" dirty="0"/>
              <a:t>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097E-AAD8-4A7A-B0E0-C39F4E8D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7972"/>
            <a:ext cx="11029615" cy="2802228"/>
          </a:xfrm>
        </p:spPr>
        <p:txBody>
          <a:bodyPr>
            <a:normAutofit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Variables are created using the assignment operator &lt;</a:t>
            </a:r>
          </a:p>
          <a:p>
            <a:pPr lvl="1"/>
            <a:r>
              <a:rPr lang="en-US" dirty="0"/>
              <a:t>Variables can store different types of data (numeric, character, logical, etc.).</a:t>
            </a:r>
          </a:p>
          <a:p>
            <a:pPr lvl="1"/>
            <a:r>
              <a:rPr lang="en-US" dirty="0"/>
              <a:t>Variables can be reassigned new values anytime.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document</a:t>
            </a:r>
            <a:r>
              <a:rPr lang="en-US" dirty="0"/>
              <a:t> shows professional naming for your code</a:t>
            </a:r>
          </a:p>
          <a:p>
            <a:r>
              <a:rPr lang="en-US" dirty="0"/>
              <a:t>Object in the ENVIRONMENT</a:t>
            </a:r>
          </a:p>
          <a:p>
            <a:pPr lvl="1"/>
            <a:r>
              <a:rPr lang="en-US" dirty="0"/>
              <a:t>Any data structure or function that is defined using commands becomes an object in the ENVIRONMENT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7C4EC-5B29-EEF8-1782-E0B06842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13" y="4360277"/>
            <a:ext cx="3925888" cy="2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95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0E35-2BF9-493A-4D3E-3E981252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92" y="791464"/>
            <a:ext cx="11029615" cy="2345436"/>
          </a:xfrm>
        </p:spPr>
        <p:txBody>
          <a:bodyPr/>
          <a:lstStyle/>
          <a:p>
            <a:r>
              <a:rPr lang="en-US" dirty="0"/>
              <a:t>Remove objects</a:t>
            </a:r>
          </a:p>
          <a:p>
            <a:pPr lvl="1"/>
            <a:r>
              <a:rPr lang="en-US" dirty="0"/>
              <a:t>The objects can be removed from the ENVIRONMENT</a:t>
            </a:r>
          </a:p>
          <a:p>
            <a:pPr lvl="1"/>
            <a:r>
              <a:rPr lang="en-US" dirty="0"/>
              <a:t>rm(x)</a:t>
            </a:r>
          </a:p>
          <a:p>
            <a:r>
              <a:rPr lang="en-US" dirty="0"/>
              <a:t>Clean ENVIRONMENT</a:t>
            </a:r>
          </a:p>
          <a:p>
            <a:pPr lvl="1"/>
            <a:r>
              <a:rPr lang="en-US" dirty="0"/>
              <a:t>Broom icon in the ENVIRONMENT mean bar</a:t>
            </a:r>
          </a:p>
          <a:p>
            <a:pPr lvl="1"/>
            <a:r>
              <a:rPr lang="en-US" dirty="0"/>
              <a:t>or </a:t>
            </a:r>
            <a:r>
              <a:rPr lang="en-US" b="1" dirty="0"/>
              <a:t>rm(list=ls())</a:t>
            </a:r>
          </a:p>
        </p:txBody>
      </p:sp>
    </p:spTree>
    <p:extLst>
      <p:ext uri="{BB962C8B-B14F-4D97-AF65-F5344CB8AC3E}">
        <p14:creationId xmlns:p14="http://schemas.microsoft.com/office/powerpoint/2010/main" val="148096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52E1-A985-F05E-3DB3-FA1F8CD9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7255"/>
          </a:xfrm>
        </p:spPr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C616-FD20-0CC3-4E9B-925D3940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4211"/>
            <a:ext cx="11029615" cy="4371139"/>
          </a:xfrm>
        </p:spPr>
        <p:txBody>
          <a:bodyPr/>
          <a:lstStyle/>
          <a:p>
            <a:r>
              <a:rPr lang="en-US" dirty="0"/>
              <a:t>A good online textbook, </a:t>
            </a:r>
            <a:r>
              <a:rPr lang="en-US" dirty="0">
                <a:hlinkClick r:id="rId2"/>
              </a:rPr>
              <a:t>Hands-on Programming with R</a:t>
            </a:r>
            <a:r>
              <a:rPr lang="en-US" dirty="0"/>
              <a:t>, for R beginner. </a:t>
            </a:r>
          </a:p>
          <a:p>
            <a:r>
              <a:rPr lang="en-US" dirty="0"/>
              <a:t>Explore the R project website: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r>
              <a:rPr lang="en-US" dirty="0"/>
              <a:t>Explore R Studio: </a:t>
            </a:r>
            <a:r>
              <a:rPr lang="en-US" dirty="0">
                <a:hlinkClick r:id="rId4"/>
              </a:rPr>
              <a:t>https://posit.co/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54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1A1A-5D62-6502-24F8-E47A009B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0B1B-4EE5-569B-33AA-A7EBBEE34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62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38C76-95BA-C793-5686-ABFAB64B6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58D3FBA9-EB88-E960-2AE7-78699029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9A431E-1106-B5ED-E584-9849C2F33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148C6-58E8-E23C-5261-EB3189AC537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746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07CA-912C-38BB-30B1-146F0918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570-8B44-49C7-A5A9-E5EAAB6D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3764"/>
            <a:ext cx="11029615" cy="618236"/>
          </a:xfrm>
        </p:spPr>
        <p:txBody>
          <a:bodyPr/>
          <a:lstStyle/>
          <a:p>
            <a:r>
              <a:rPr lang="en-US" dirty="0"/>
              <a:t>Explore Tools and Help in RStudio</a:t>
            </a:r>
          </a:p>
        </p:txBody>
      </p:sp>
    </p:spTree>
    <p:extLst>
      <p:ext uri="{BB962C8B-B14F-4D97-AF65-F5344CB8AC3E}">
        <p14:creationId xmlns:p14="http://schemas.microsoft.com/office/powerpoint/2010/main" val="138696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2D42-357C-B1A6-9BD8-35AA7EF9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844"/>
          </a:xfrm>
        </p:spPr>
        <p:txBody>
          <a:bodyPr/>
          <a:lstStyle/>
          <a:p>
            <a:r>
              <a:rPr lang="en-US" dirty="0"/>
              <a:t>R-INTRODUCTION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E883-575A-D8AA-9F01-D0BDB9E3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50264"/>
            <a:ext cx="11029615" cy="567844"/>
          </a:xfrm>
        </p:spPr>
        <p:txBody>
          <a:bodyPr/>
          <a:lstStyle/>
          <a:p>
            <a:r>
              <a:rPr lang="en-US" dirty="0"/>
              <a:t>An online free learning source:  </a:t>
            </a:r>
            <a:r>
              <a:rPr lang="en-US" dirty="0">
                <a:hlinkClick r:id="rId2"/>
              </a:rPr>
              <a:t>An Introduction to 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0EA8D-5246-A32D-4815-EF7401CB2BD3}"/>
              </a:ext>
            </a:extLst>
          </p:cNvPr>
          <p:cNvSpPr txBox="1"/>
          <p:nvPr/>
        </p:nvSpPr>
        <p:spPr>
          <a:xfrm>
            <a:off x="2218268" y="19983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Manipulation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ABC7AB-8C96-D4B3-A1D2-E0BB80F5D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11" y="2568450"/>
            <a:ext cx="3739889" cy="4130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D704B2-E657-F7E3-85CE-A7D7388ADC90}"/>
              </a:ext>
            </a:extLst>
          </p:cNvPr>
          <p:cNvSpPr txBox="1"/>
          <p:nvPr/>
        </p:nvSpPr>
        <p:spPr>
          <a:xfrm>
            <a:off x="8229601" y="398498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Applications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26345-900F-C015-C861-8F342B6E1EC9}"/>
              </a:ext>
            </a:extLst>
          </p:cNvPr>
          <p:cNvSpPr txBox="1"/>
          <p:nvPr/>
        </p:nvSpPr>
        <p:spPr>
          <a:xfrm>
            <a:off x="6629400" y="2098077"/>
            <a:ext cx="5207001" cy="1533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dirty="0"/>
              <a:t>Data Visualization</a:t>
            </a:r>
          </a:p>
          <a:p>
            <a:endParaRPr lang="en-US" dirty="0"/>
          </a:p>
          <a:p>
            <a:r>
              <a:rPr lang="en-US" dirty="0"/>
              <a:t>Data Visualization Section in </a:t>
            </a:r>
            <a:r>
              <a:rPr lang="en-US" dirty="0">
                <a:hlinkClick r:id="rId4"/>
              </a:rPr>
              <a:t>R for Data Science</a:t>
            </a:r>
            <a:endParaRPr lang="en-US" dirty="0"/>
          </a:p>
          <a:p>
            <a:r>
              <a:rPr lang="en-US" dirty="0">
                <a:hlinkClick r:id="rId5"/>
              </a:rPr>
              <a:t>Modern Data Visualization with 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4895F-93C4-229F-839F-F40E65141117}"/>
              </a:ext>
            </a:extLst>
          </p:cNvPr>
          <p:cNvSpPr txBox="1"/>
          <p:nvPr/>
        </p:nvSpPr>
        <p:spPr>
          <a:xfrm>
            <a:off x="6739467" y="4707467"/>
            <a:ext cx="4047065" cy="1448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Shiny Gallery in 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BC362E-1B18-9966-A9CB-F82CFEA7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331"/>
          </a:xfrm>
        </p:spPr>
        <p:txBody>
          <a:bodyPr/>
          <a:lstStyle/>
          <a:p>
            <a:r>
              <a:rPr lang="en-US" dirty="0"/>
              <a:t>R -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BB354-13AE-5762-F3DF-53CFFD1955AC}"/>
              </a:ext>
            </a:extLst>
          </p:cNvPr>
          <p:cNvSpPr txBox="1"/>
          <p:nvPr/>
        </p:nvSpPr>
        <p:spPr>
          <a:xfrm>
            <a:off x="482602" y="2125132"/>
            <a:ext cx="5613398" cy="244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Descriptive analysis (mean, median.,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Regression analyses (linear, logistic,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Time series analysis (ARIMA,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Multivariate analysis (PCA, factor analysis)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A handbook of statistical analysis in 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B5179-0B40-9AE5-22CE-E99EBD4AC387}"/>
              </a:ext>
            </a:extLst>
          </p:cNvPr>
          <p:cNvSpPr txBox="1"/>
          <p:nvPr/>
        </p:nvSpPr>
        <p:spPr>
          <a:xfrm>
            <a:off x="6942665" y="166628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Geospatial Data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5609F-EEA2-A807-0BF2-59572CBE4E12}"/>
              </a:ext>
            </a:extLst>
          </p:cNvPr>
          <p:cNvSpPr txBox="1"/>
          <p:nvPr/>
        </p:nvSpPr>
        <p:spPr>
          <a:xfrm>
            <a:off x="1532467" y="1666281"/>
            <a:ext cx="192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Statistical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BA49B-23EC-8730-9EB6-3A359BEE2E74}"/>
              </a:ext>
            </a:extLst>
          </p:cNvPr>
          <p:cNvSpPr txBox="1"/>
          <p:nvPr/>
        </p:nvSpPr>
        <p:spPr>
          <a:xfrm>
            <a:off x="6832599" y="2563894"/>
            <a:ext cx="3522133" cy="156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Handle raster and vector data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Analyze spatial data with sf, </a:t>
            </a:r>
            <a:r>
              <a:rPr lang="en-US" dirty="0" err="1"/>
              <a:t>sp</a:t>
            </a:r>
            <a:r>
              <a:rPr lang="en-US" dirty="0"/>
              <a:t> or raster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90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C2BE-4B03-D4E6-DFE7-810B47CD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dirty="0"/>
              <a:t>R -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C42D4-80EE-B95F-F8EC-7128631666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09325" y="2014364"/>
            <a:ext cx="8105775" cy="2416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Machine Learning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supervised learning (classification, regression).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Apply unsupervised learning (clustering, dimensionality reduction).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deep learning with packages like </a:t>
            </a:r>
            <a:r>
              <a:rPr lang="en-US" dirty="0" err="1"/>
              <a:t>keras</a:t>
            </a:r>
            <a:r>
              <a:rPr lang="en-US" dirty="0"/>
              <a:t> or torch.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 models using cross-validation and other metrics.</a:t>
            </a:r>
          </a:p>
        </p:txBody>
      </p:sp>
    </p:spTree>
    <p:extLst>
      <p:ext uri="{BB962C8B-B14F-4D97-AF65-F5344CB8AC3E}">
        <p14:creationId xmlns:p14="http://schemas.microsoft.com/office/powerpoint/2010/main" val="47850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4645-B522-99BF-18B8-9B3461D1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809F-C3C0-E273-A913-956504C5C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72184"/>
            <a:ext cx="11029615" cy="493776"/>
          </a:xfrm>
        </p:spPr>
        <p:txBody>
          <a:bodyPr/>
          <a:lstStyle/>
          <a:p>
            <a:r>
              <a:rPr lang="en-US" dirty="0"/>
              <a:t>Open-source IDE (integrated development environment)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7D226-0A4A-A70E-48C6-7FDABA8D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0" y="2055504"/>
            <a:ext cx="2407980" cy="9043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24E3FF-D473-5C86-1B24-5F300A00D611}"/>
              </a:ext>
            </a:extLst>
          </p:cNvPr>
          <p:cNvSpPr txBox="1">
            <a:spLocks/>
          </p:cNvSpPr>
          <p:nvPr/>
        </p:nvSpPr>
        <p:spPr>
          <a:xfrm>
            <a:off x="581193" y="3182112"/>
            <a:ext cx="11029615" cy="493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Open-source IDE (integrated development environment)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79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2736-1C8F-D258-ECC8-5331837B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481328"/>
            <a:ext cx="11029615" cy="13966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panes</a:t>
            </a:r>
          </a:p>
          <a:p>
            <a:pPr lvl="1"/>
            <a:r>
              <a:rPr lang="en-US" dirty="0"/>
              <a:t>Left pane: R console</a:t>
            </a:r>
          </a:p>
          <a:p>
            <a:pPr lvl="1"/>
            <a:r>
              <a:rPr lang="en-US" dirty="0"/>
              <a:t>Right top pane: includes tabs such as </a:t>
            </a:r>
            <a:r>
              <a:rPr lang="en-US" i="1" dirty="0"/>
              <a:t>Environment</a:t>
            </a:r>
            <a:r>
              <a:rPr lang="en-US" dirty="0"/>
              <a:t> and </a:t>
            </a:r>
            <a:r>
              <a:rPr lang="en-US" i="1" dirty="0"/>
              <a:t>History</a:t>
            </a:r>
          </a:p>
          <a:p>
            <a:pPr lvl="1"/>
            <a:r>
              <a:rPr lang="en-US" i="1" dirty="0"/>
              <a:t>Right bottom pane: File, Plots, Packages, Help and Viewer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82E5CF-FD67-1DB2-A1FC-9DD02AAEBED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93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RSTUDIO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58720-DE3A-08CF-4402-470FF53E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468" y="3294247"/>
            <a:ext cx="6150543" cy="32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33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1B12-E785-47B2-9AE5-940E48C25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45" y="1295400"/>
            <a:ext cx="11029615" cy="995413"/>
          </a:xfrm>
        </p:spPr>
        <p:txBody>
          <a:bodyPr>
            <a:normAutofit/>
          </a:bodyPr>
          <a:lstStyle/>
          <a:p>
            <a:r>
              <a:rPr lang="en-US" dirty="0"/>
              <a:t>Starts a new pane on the left</a:t>
            </a:r>
          </a:p>
          <a:p>
            <a:pPr lvl="1"/>
            <a:r>
              <a:rPr lang="en-US" dirty="0"/>
              <a:t>File – New File – R 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F9241E-2D9A-B2C3-59A9-E2003B26F47B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93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RSTUDIO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5C329-AE09-75B3-447C-29C2FD0A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18" y="2706793"/>
            <a:ext cx="6622181" cy="35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64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1764</TotalTime>
  <Words>706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Gill Sans MT</vt:lpstr>
      <vt:lpstr>Wingdings</vt:lpstr>
      <vt:lpstr>Wingdings 2</vt:lpstr>
      <vt:lpstr>DividendVTI</vt:lpstr>
      <vt:lpstr>WEEK 01</vt:lpstr>
      <vt:lpstr>Preamble</vt:lpstr>
      <vt:lpstr>R-INTRODUCTION</vt:lpstr>
      <vt:lpstr>R - Introduction</vt:lpstr>
      <vt:lpstr>R - Introduction</vt:lpstr>
      <vt:lpstr>Rstudio – Introduction</vt:lpstr>
      <vt:lpstr>WEEK 01   Lab session</vt:lpstr>
      <vt:lpstr>PowerPoint Presentation</vt:lpstr>
      <vt:lpstr>PowerPoint Presentation</vt:lpstr>
      <vt:lpstr>Overview of keyboard shortcuts</vt:lpstr>
      <vt:lpstr>PowerPoint Presentation</vt:lpstr>
      <vt:lpstr>PowerPoint Presentation</vt:lpstr>
      <vt:lpstr>Working directory</vt:lpstr>
      <vt:lpstr>Console window</vt:lpstr>
      <vt:lpstr>Terminate script</vt:lpstr>
      <vt:lpstr>Get help</vt:lpstr>
      <vt:lpstr>Interacting with the R-CONSOLE</vt:lpstr>
      <vt:lpstr>Variables in r</vt:lpstr>
      <vt:lpstr>PowerPoint Presentation</vt:lpstr>
      <vt:lpstr>Data sets</vt:lpstr>
      <vt:lpstr>WEEK 01   PRACTICES</vt:lpstr>
      <vt:lpstr>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4</cp:revision>
  <dcterms:created xsi:type="dcterms:W3CDTF">2024-12-11T19:51:45Z</dcterms:created>
  <dcterms:modified xsi:type="dcterms:W3CDTF">2024-12-23T01:25:40Z</dcterms:modified>
</cp:coreProperties>
</file>