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79" r:id="rId3"/>
    <p:sldId id="280" r:id="rId4"/>
    <p:sldId id="286" r:id="rId5"/>
    <p:sldId id="285" r:id="rId6"/>
    <p:sldId id="281" r:id="rId7"/>
    <p:sldId id="287" r:id="rId8"/>
    <p:sldId id="283" r:id="rId9"/>
    <p:sldId id="284" r:id="rId10"/>
    <p:sldId id="290" r:id="rId11"/>
    <p:sldId id="288" r:id="rId12"/>
    <p:sldId id="289" r:id="rId13"/>
    <p:sldId id="257" r:id="rId14"/>
    <p:sldId id="260" r:id="rId15"/>
    <p:sldId id="258" r:id="rId16"/>
    <p:sldId id="259" r:id="rId17"/>
    <p:sldId id="291" r:id="rId18"/>
    <p:sldId id="265" r:id="rId19"/>
    <p:sldId id="262" r:id="rId20"/>
    <p:sldId id="263" r:id="rId21"/>
    <p:sldId id="264" r:id="rId22"/>
    <p:sldId id="266" r:id="rId23"/>
    <p:sldId id="272" r:id="rId24"/>
    <p:sldId id="267" r:id="rId25"/>
    <p:sldId id="268" r:id="rId26"/>
    <p:sldId id="269" r:id="rId27"/>
    <p:sldId id="273" r:id="rId28"/>
    <p:sldId id="274" r:id="rId29"/>
    <p:sldId id="275" r:id="rId30"/>
    <p:sldId id="276" r:id="rId31"/>
    <p:sldId id="278" r:id="rId32"/>
    <p:sldId id="277" r:id="rId33"/>
    <p:sldId id="270" r:id="rId34"/>
    <p:sldId id="27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synw.github.io/geog-247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rstudio-education.github.io/hopr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sit.c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ran.r-project.org/doc/manuals/r-release/R-intro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iny.posit.co/r/gallery/" TargetMode="External"/><Relationship Id="rId5" Type="http://schemas.openxmlformats.org/officeDocument/2006/relationships/hyperlink" Target="https://rkabacoff.github.io/datavis/" TargetMode="External"/><Relationship Id="rId4" Type="http://schemas.openxmlformats.org/officeDocument/2006/relationships/hyperlink" Target="https://r4ds.had.co.nz/data-visualisation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HSAUR/vignettes/Ch_introduction_to_R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maps/d/viewer?mid=10q8FOtqV2enxkcSktZagnJd4XzC2ZA0&amp;ll=40.237766793632474%2C2.78716745623651&amp;z=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oogle.github.io/styleguide/Rguid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yanawu@clarku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Multivariate-Analysis-Joseph-Anderson-William/dp/9353501350/ref=pd_cp_14_2/144-5828787-2724822?_encoding=UTF8&amp;pd_rd_i=9353501350&amp;pd_rd_r=397e3554-2af1-476b-8336-5c1018af6453&amp;pd_rd_w=Q3cmn&amp;pd_rd_wg=XzEv7&amp;pf_rd_p=0e5324e1-c848-4872-bbd5-5be6baedf80e&amp;pf_rd_r=FYB3ZG6A42Z1ANQMRH1V&amp;psc=1&amp;refRID=FYB3ZG6A42Z1ANQMRH1V" TargetMode="External"/><Relationship Id="rId2" Type="http://schemas.openxmlformats.org/officeDocument/2006/relationships/hyperlink" Target="https://nam10.safelinks.protection.outlook.com/?url=https%3A%2F%2Fwww.openintro.org%2Fbook%2Fos%2F&amp;data=04%7C01%7Crpontius%40clarku.edu%7Ca3e68f94d2f54e2e944508d8d58401b1%7Cb5b2263d68aa453eb972aa1421410f80%7C0%7C0%7C637494110261174984%7CUnknown%7CTWFpbGZsb3d8eyJWIjoiMC4wLjAwMDAiLCJQIjoiV2luMzIiLCJBTiI6Ik1haWwiLCJXVCI6Mn0%3D%7C1000&amp;sdata=6KuNr3ATGYQSxXwVfzJNl2Xe34seKudimIpbZP7fyh4%3D&amp;reserved=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Nisar Khadija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5FF4-BD3E-E7CA-09BE-83BBF37F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dirty="0"/>
              <a:t>Important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B13A-674D-7CD3-3E12-1C6C4ABF5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53312"/>
            <a:ext cx="11029615" cy="4398264"/>
          </a:xfrm>
        </p:spPr>
        <p:txBody>
          <a:bodyPr>
            <a:normAutofit/>
          </a:bodyPr>
          <a:lstStyle/>
          <a:p>
            <a:r>
              <a:rPr lang="en-US" b="1" dirty="0"/>
              <a:t>Jan 22. </a:t>
            </a:r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Add/Drop ends (&amp; last day to request audit) Full Semester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No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</a:rPr>
              <a:t>Jan 20. University holiday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</a:rPr>
              <a:t>Feb 17. Wellness 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March 3-7 Spring Break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March 24-27 AAG Conference</a:t>
            </a:r>
          </a:p>
          <a:p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</a:rPr>
              <a:t>Final project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April 14-24 Working on final project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April 28 – May 1 Final project presentation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May 5 Final report due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C0E4-0E77-88E0-F901-4A53C811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C54E3-1872-4200-7103-C74F040D5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6192"/>
            <a:ext cx="11029615" cy="1636776"/>
          </a:xfrm>
        </p:spPr>
        <p:txBody>
          <a:bodyPr>
            <a:normAutofit/>
          </a:bodyPr>
          <a:lstStyle/>
          <a:p>
            <a:r>
              <a:rPr lang="en-US" sz="2400" dirty="0"/>
              <a:t>Clark Canvas</a:t>
            </a:r>
          </a:p>
          <a:p>
            <a:r>
              <a:rPr lang="en-US" sz="2400" dirty="0">
                <a:hlinkClick r:id="rId2"/>
              </a:rPr>
              <a:t>Course Website on </a:t>
            </a:r>
            <a:r>
              <a:rPr lang="en-US" sz="2400" dirty="0" err="1">
                <a:hlinkClick r:id="rId2"/>
              </a:rPr>
              <a:t>Github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863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7DCF-721C-9508-01CB-9CE07D96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4852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1D41-9832-9023-6D58-709F148A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35607"/>
            <a:ext cx="11029615" cy="4553713"/>
          </a:xfrm>
        </p:spPr>
        <p:txBody>
          <a:bodyPr>
            <a:normAutofit/>
          </a:bodyPr>
          <a:lstStyle/>
          <a:p>
            <a:r>
              <a:rPr lang="en-US" sz="2400" dirty="0"/>
              <a:t>R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R-Studio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Open-source IDE (integrated development environment)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71809F-C3C0-E273-A913-956504C5CFA4}"/>
              </a:ext>
            </a:extLst>
          </p:cNvPr>
          <p:cNvSpPr txBox="1">
            <a:spLocks/>
          </p:cNvSpPr>
          <p:nvPr/>
        </p:nvSpPr>
        <p:spPr>
          <a:xfrm>
            <a:off x="581192" y="2505456"/>
            <a:ext cx="11029615" cy="493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7D226-0A4A-A70E-48C6-7FDABA8D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19" y="2813168"/>
            <a:ext cx="2407980" cy="90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0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52E1-A985-F05E-3DB3-FA1F8CD9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7255"/>
          </a:xfrm>
        </p:spPr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BC616-FD20-0CC3-4E9B-925D3940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4211"/>
            <a:ext cx="11029615" cy="1577901"/>
          </a:xfrm>
        </p:spPr>
        <p:txBody>
          <a:bodyPr/>
          <a:lstStyle/>
          <a:p>
            <a:r>
              <a:rPr lang="en-US" dirty="0"/>
              <a:t>A good online textbook, </a:t>
            </a:r>
            <a:r>
              <a:rPr lang="en-US" dirty="0">
                <a:hlinkClick r:id="rId2"/>
              </a:rPr>
              <a:t>Hands-on Programming with R</a:t>
            </a:r>
            <a:r>
              <a:rPr lang="en-US" dirty="0"/>
              <a:t>, for R beginner. </a:t>
            </a:r>
          </a:p>
          <a:p>
            <a:r>
              <a:rPr lang="en-US" dirty="0"/>
              <a:t>Explore the R project website: </a:t>
            </a:r>
            <a:r>
              <a:rPr lang="en-US" dirty="0">
                <a:hlinkClick r:id="rId3"/>
              </a:rPr>
              <a:t>https://www.r-project.org/</a:t>
            </a:r>
            <a:endParaRPr lang="en-US" dirty="0"/>
          </a:p>
          <a:p>
            <a:r>
              <a:rPr lang="en-US" dirty="0"/>
              <a:t>Explore R Studio: </a:t>
            </a:r>
            <a:r>
              <a:rPr lang="en-US" dirty="0">
                <a:hlinkClick r:id="rId4"/>
              </a:rPr>
              <a:t>https://posit.co/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5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2D42-357C-B1A6-9BD8-35AA7EF9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7844"/>
          </a:xfrm>
        </p:spPr>
        <p:txBody>
          <a:bodyPr/>
          <a:lstStyle/>
          <a:p>
            <a:r>
              <a:rPr lang="en-US" dirty="0"/>
              <a:t>R-INTRODUCTION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E883-575A-D8AA-9F01-D0BDB9E3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50264"/>
            <a:ext cx="11029615" cy="567844"/>
          </a:xfrm>
        </p:spPr>
        <p:txBody>
          <a:bodyPr/>
          <a:lstStyle/>
          <a:p>
            <a:r>
              <a:rPr lang="en-US" dirty="0"/>
              <a:t>An online free learning source:  </a:t>
            </a:r>
            <a:r>
              <a:rPr lang="en-US" dirty="0">
                <a:hlinkClick r:id="rId2"/>
              </a:rPr>
              <a:t>An Introduction to 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0EA8D-5246-A32D-4815-EF7401CB2BD3}"/>
              </a:ext>
            </a:extLst>
          </p:cNvPr>
          <p:cNvSpPr txBox="1"/>
          <p:nvPr/>
        </p:nvSpPr>
        <p:spPr>
          <a:xfrm>
            <a:off x="2218268" y="199837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Manipulation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ABC7AB-8C96-D4B3-A1D2-E0BB80F5D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11" y="2568450"/>
            <a:ext cx="3739889" cy="41302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D704B2-E657-F7E3-85CE-A7D7388ADC90}"/>
              </a:ext>
            </a:extLst>
          </p:cNvPr>
          <p:cNvSpPr txBox="1"/>
          <p:nvPr/>
        </p:nvSpPr>
        <p:spPr>
          <a:xfrm>
            <a:off x="8229601" y="398498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Applications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726345-900F-C015-C861-8F342B6E1EC9}"/>
              </a:ext>
            </a:extLst>
          </p:cNvPr>
          <p:cNvSpPr txBox="1"/>
          <p:nvPr/>
        </p:nvSpPr>
        <p:spPr>
          <a:xfrm>
            <a:off x="6629400" y="2098077"/>
            <a:ext cx="5207001" cy="1533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en-US" dirty="0"/>
              <a:t>Data Visualization</a:t>
            </a:r>
          </a:p>
          <a:p>
            <a:endParaRPr lang="en-US" dirty="0"/>
          </a:p>
          <a:p>
            <a:r>
              <a:rPr lang="en-US" dirty="0"/>
              <a:t>Data Visualization Section in </a:t>
            </a:r>
            <a:r>
              <a:rPr lang="en-US" dirty="0">
                <a:hlinkClick r:id="rId4"/>
              </a:rPr>
              <a:t>R for Data Science</a:t>
            </a:r>
            <a:endParaRPr lang="en-US" dirty="0"/>
          </a:p>
          <a:p>
            <a:r>
              <a:rPr lang="en-US" dirty="0">
                <a:hlinkClick r:id="rId5"/>
              </a:rPr>
              <a:t>Modern Data Visualization with 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4895F-93C4-229F-839F-F40E65141117}"/>
              </a:ext>
            </a:extLst>
          </p:cNvPr>
          <p:cNvSpPr txBox="1"/>
          <p:nvPr/>
        </p:nvSpPr>
        <p:spPr>
          <a:xfrm>
            <a:off x="6739467" y="4707467"/>
            <a:ext cx="4047065" cy="1448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hlinkClick r:id="rId6"/>
              </a:rPr>
              <a:t>Shiny Gallery in 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BC362E-1B18-9966-A9CB-F82CFEA7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331"/>
          </a:xfrm>
        </p:spPr>
        <p:txBody>
          <a:bodyPr/>
          <a:lstStyle/>
          <a:p>
            <a:r>
              <a:rPr lang="en-US" dirty="0"/>
              <a:t>R -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BB354-13AE-5762-F3DF-53CFFD1955AC}"/>
              </a:ext>
            </a:extLst>
          </p:cNvPr>
          <p:cNvSpPr txBox="1"/>
          <p:nvPr/>
        </p:nvSpPr>
        <p:spPr>
          <a:xfrm>
            <a:off x="482602" y="2125132"/>
            <a:ext cx="5613398" cy="2443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Descriptive analysis (mean, median.,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Regression analyses (linear, logistic, </a:t>
            </a:r>
            <a:r>
              <a:rPr lang="en-US" dirty="0" err="1"/>
              <a:t>ect</a:t>
            </a:r>
            <a:r>
              <a:rPr lang="en-US" dirty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Time series analysis (ARIMA,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Multivariate analysis (PCA, factor analysis)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A handbook of statistical analysis in 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B5179-0B40-9AE5-22CE-E99EBD4AC387}"/>
              </a:ext>
            </a:extLst>
          </p:cNvPr>
          <p:cNvSpPr txBox="1"/>
          <p:nvPr/>
        </p:nvSpPr>
        <p:spPr>
          <a:xfrm>
            <a:off x="6942665" y="1666281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Geospatial Data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5609F-EEA2-A807-0BF2-59572CBE4E12}"/>
              </a:ext>
            </a:extLst>
          </p:cNvPr>
          <p:cNvSpPr txBox="1"/>
          <p:nvPr/>
        </p:nvSpPr>
        <p:spPr>
          <a:xfrm>
            <a:off x="1532467" y="1666281"/>
            <a:ext cx="1921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Statistical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7BA49B-23EC-8730-9EB6-3A359BEE2E74}"/>
              </a:ext>
            </a:extLst>
          </p:cNvPr>
          <p:cNvSpPr txBox="1"/>
          <p:nvPr/>
        </p:nvSpPr>
        <p:spPr>
          <a:xfrm>
            <a:off x="6832599" y="2563894"/>
            <a:ext cx="3522133" cy="156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Handle raster and vector data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Analyze spatial data with sf, </a:t>
            </a:r>
            <a:r>
              <a:rPr lang="en-US" dirty="0" err="1"/>
              <a:t>sp</a:t>
            </a:r>
            <a:r>
              <a:rPr lang="en-US" dirty="0"/>
              <a:t> or raster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90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C2BE-4B03-D4E6-DFE7-810B47CD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444"/>
          </a:xfrm>
        </p:spPr>
        <p:txBody>
          <a:bodyPr/>
          <a:lstStyle/>
          <a:p>
            <a:r>
              <a:rPr lang="en-US" dirty="0"/>
              <a:t>R -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C42D4-80EE-B95F-F8EC-7128631666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37925" y="1474868"/>
            <a:ext cx="8105775" cy="2416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Machine Learning</a:t>
            </a:r>
          </a:p>
          <a:p>
            <a:pPr marL="0" indent="0" algn="ctr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Implement supervised learning (classification, regression).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Apply unsupervised learning (clustering, dimensionality reduction).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 deep learning with packages like </a:t>
            </a:r>
            <a:r>
              <a:rPr lang="en-US" dirty="0" err="1"/>
              <a:t>keras</a:t>
            </a:r>
            <a:r>
              <a:rPr lang="en-US" dirty="0"/>
              <a:t> or torch.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Evaluate models using cross-validation and other metrics.</a:t>
            </a:r>
          </a:p>
        </p:txBody>
      </p:sp>
    </p:spTree>
    <p:extLst>
      <p:ext uri="{BB962C8B-B14F-4D97-AF65-F5344CB8AC3E}">
        <p14:creationId xmlns:p14="http://schemas.microsoft.com/office/powerpoint/2010/main" val="478509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6AEF-9C5D-06DD-C3B6-4393AB08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EA269-3002-E778-5389-57E9F332E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63040"/>
            <a:ext cx="11029615" cy="3968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Week 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Foundations of Inferential Statistics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Point estimates and sampling variability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Confidence intervals and hypothesis testing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Inference for numerical data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t-distribution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…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46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lab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Nisar Khadija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2736-1C8F-D258-ECC8-5331837B4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8" y="1481328"/>
            <a:ext cx="11029615" cy="13966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panes</a:t>
            </a:r>
          </a:p>
          <a:p>
            <a:pPr lvl="1"/>
            <a:r>
              <a:rPr lang="en-US" dirty="0"/>
              <a:t>Left pane: R console</a:t>
            </a:r>
          </a:p>
          <a:p>
            <a:pPr lvl="1"/>
            <a:r>
              <a:rPr lang="en-US" dirty="0"/>
              <a:t>Right top pane: includes tabs such as </a:t>
            </a:r>
            <a:r>
              <a:rPr lang="en-US" i="1" dirty="0"/>
              <a:t>Environment</a:t>
            </a:r>
            <a:r>
              <a:rPr lang="en-US" dirty="0"/>
              <a:t> and </a:t>
            </a:r>
            <a:r>
              <a:rPr lang="en-US" i="1" dirty="0"/>
              <a:t>History</a:t>
            </a:r>
          </a:p>
          <a:p>
            <a:pPr lvl="1"/>
            <a:r>
              <a:rPr lang="en-US" i="1" dirty="0"/>
              <a:t>Right bottom pane: File, Plots, Packages, Help and Viewer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82E5CF-FD67-1DB2-A1FC-9DD02AAEBED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93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 of RSTUDIO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58720-DE3A-08CF-4402-470FF53E7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468" y="3294247"/>
            <a:ext cx="6150543" cy="328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3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5335-D044-A9D6-F5A6-83E3CFFA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Yanan </a:t>
            </a:r>
            <a:r>
              <a:rPr lang="en-US" dirty="0" err="1"/>
              <a:t>wu</a:t>
            </a:r>
            <a:r>
              <a:rPr lang="en-US" dirty="0"/>
              <a:t> – visiting assistant professor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4241-0AA1-AB79-764C-33BEE4C43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71600"/>
            <a:ext cx="11029615" cy="402336"/>
          </a:xfrm>
        </p:spPr>
        <p:txBody>
          <a:bodyPr/>
          <a:lstStyle/>
          <a:p>
            <a:r>
              <a:rPr lang="en-US" dirty="0"/>
              <a:t>Education &amp; Experience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CE1E62D1-9FDA-1F7B-7898-9F807EE6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766" y="1892808"/>
            <a:ext cx="8296977" cy="42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07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1B12-E785-47B2-9AE5-940E48C25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45" y="1295400"/>
            <a:ext cx="11029615" cy="995413"/>
          </a:xfrm>
        </p:spPr>
        <p:txBody>
          <a:bodyPr>
            <a:normAutofit/>
          </a:bodyPr>
          <a:lstStyle/>
          <a:p>
            <a:r>
              <a:rPr lang="en-US" dirty="0"/>
              <a:t>Starts a new pane on the left</a:t>
            </a:r>
          </a:p>
          <a:p>
            <a:pPr lvl="1"/>
            <a:r>
              <a:rPr lang="en-US" dirty="0"/>
              <a:t>File – New File – R Script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F9241E-2D9A-B2C3-59A9-E2003B26F47B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93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 of RSTUDIO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5C329-AE09-75B3-447C-29C2FD0A4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618" y="2706793"/>
            <a:ext cx="6622181" cy="35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46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A1143-4A87-25CD-F6F1-42721EAA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60" y="1212302"/>
            <a:ext cx="11029615" cy="999102"/>
          </a:xfrm>
        </p:spPr>
        <p:txBody>
          <a:bodyPr/>
          <a:lstStyle/>
          <a:p>
            <a:r>
              <a:rPr lang="en-US" dirty="0"/>
              <a:t>Keyboard shortcuts</a:t>
            </a:r>
          </a:p>
          <a:p>
            <a:pPr lvl="1"/>
            <a:r>
              <a:rPr lang="en-US" dirty="0"/>
              <a:t> Help – Keyboard Shortcuts 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F9A3C-04DA-C9A4-E97B-1F71A776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531" y="2068278"/>
            <a:ext cx="3448050" cy="38957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E279B3A-8D2F-FBE3-38EB-140E7C40FA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025" y="701675"/>
            <a:ext cx="11029950" cy="501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 of keyboard shortcuts</a:t>
            </a:r>
          </a:p>
        </p:txBody>
      </p:sp>
    </p:spTree>
    <p:extLst>
      <p:ext uri="{BB962C8B-B14F-4D97-AF65-F5344CB8AC3E}">
        <p14:creationId xmlns:p14="http://schemas.microsoft.com/office/powerpoint/2010/main" val="3432800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0F8A-C23D-5A9F-BB5B-0AC49564F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60" y="1298448"/>
            <a:ext cx="11029615" cy="896112"/>
          </a:xfrm>
        </p:spPr>
        <p:txBody>
          <a:bodyPr/>
          <a:lstStyle/>
          <a:p>
            <a:r>
              <a:rPr lang="en-US" dirty="0" err="1"/>
              <a:t>Cheatsheets</a:t>
            </a:r>
            <a:r>
              <a:rPr lang="en-US" dirty="0"/>
              <a:t> in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Help - </a:t>
            </a:r>
            <a:r>
              <a:rPr lang="en-US" dirty="0" err="1"/>
              <a:t>Cheatsheets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06D59C-3F2F-48FF-2272-A15CF996D346}"/>
              </a:ext>
            </a:extLst>
          </p:cNvPr>
          <p:cNvSpPr txBox="1">
            <a:spLocks/>
          </p:cNvSpPr>
          <p:nvPr/>
        </p:nvSpPr>
        <p:spPr>
          <a:xfrm>
            <a:off x="581025" y="701675"/>
            <a:ext cx="11029950" cy="501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 of </a:t>
            </a:r>
            <a:r>
              <a:rPr lang="en-US" dirty="0" err="1"/>
              <a:t>Cheatsheets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E8288-DAA1-8E46-A07E-693A1654B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241" y="1664589"/>
            <a:ext cx="54197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13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82076-A12C-1B41-2541-84F0EE3E9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D9EA-F9FC-AC7F-95D7-A23A7A6D4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57" y="1399032"/>
            <a:ext cx="11029615" cy="2880868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  <a:r>
              <a:rPr lang="en-US" dirty="0" err="1"/>
              <a:t>RData</a:t>
            </a:r>
            <a:endParaRPr lang="en-US" dirty="0"/>
          </a:p>
          <a:p>
            <a:pPr lvl="1"/>
            <a:r>
              <a:rPr lang="en-US" dirty="0"/>
              <a:t>Save your workspace, including variables, data frames, lists, and other objects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Causing confusions especially when we share code with others and assume they have this .</a:t>
            </a:r>
            <a:r>
              <a:rPr lang="en-US" dirty="0" err="1"/>
              <a:t>Rdata</a:t>
            </a:r>
            <a:r>
              <a:rPr lang="en-US" dirty="0"/>
              <a:t> file</a:t>
            </a:r>
          </a:p>
          <a:p>
            <a:r>
              <a:rPr lang="en-US" dirty="0"/>
              <a:t>Tools – Global Options</a:t>
            </a:r>
          </a:p>
          <a:p>
            <a:pPr lvl="1"/>
            <a:r>
              <a:rPr lang="en-US" dirty="0"/>
              <a:t>Change the setting as below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B15C3E-72D3-F3E2-57B4-56FC25D4CB15}"/>
              </a:ext>
            </a:extLst>
          </p:cNvPr>
          <p:cNvSpPr txBox="1">
            <a:spLocks/>
          </p:cNvSpPr>
          <p:nvPr/>
        </p:nvSpPr>
        <p:spPr>
          <a:xfrm>
            <a:off x="581025" y="701675"/>
            <a:ext cx="11029950" cy="501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Global setting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943A9-EA78-62BF-C652-CF0A2A41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699" y="4514683"/>
            <a:ext cx="4898571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A139-2790-9F36-8039-30938338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9503"/>
          </a:xfrm>
        </p:spPr>
        <p:txBody>
          <a:bodyPr/>
          <a:lstStyle/>
          <a:p>
            <a:r>
              <a:rPr lang="en-US" dirty="0"/>
              <a:t>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37AD-2FD4-FD3C-3528-762DC00DB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1659"/>
            <a:ext cx="11029615" cy="39399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Get working directory where your scripts and workspaces are stored</a:t>
            </a:r>
          </a:p>
          <a:p>
            <a:pPr lvl="1"/>
            <a:r>
              <a:rPr lang="en-US" b="1" dirty="0" err="1"/>
              <a:t>getwd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Run this command: </a:t>
            </a:r>
          </a:p>
          <a:p>
            <a:pPr lvl="2"/>
            <a:r>
              <a:rPr lang="en-US" dirty="0"/>
              <a:t>Ctrl + Enter</a:t>
            </a:r>
          </a:p>
          <a:p>
            <a:pPr lvl="2"/>
            <a:r>
              <a:rPr lang="en-US" dirty="0"/>
              <a:t>Or Run in R</a:t>
            </a:r>
          </a:p>
          <a:p>
            <a:pPr lvl="1"/>
            <a:r>
              <a:rPr lang="en-US" dirty="0"/>
              <a:t>The returning strings, </a:t>
            </a:r>
            <a:r>
              <a:rPr lang="en-US" dirty="0" err="1"/>
              <a:t>e.g.,"C</a:t>
            </a:r>
            <a:r>
              <a:rPr lang="en-US" dirty="0"/>
              <a:t>:/Users/yy00021/Documents“ is the path to the working directory</a:t>
            </a:r>
          </a:p>
          <a:p>
            <a:pPr lvl="1"/>
            <a:r>
              <a:rPr lang="en-US" dirty="0"/>
              <a:t>The windows convention uses slash \ to separate sub-directories</a:t>
            </a:r>
          </a:p>
          <a:p>
            <a:pPr lvl="1"/>
            <a:r>
              <a:rPr lang="en-US" dirty="0"/>
              <a:t>However, R uses forward slash / or a double backward slash \\</a:t>
            </a:r>
          </a:p>
          <a:p>
            <a:r>
              <a:rPr lang="en-US" dirty="0"/>
              <a:t>Change working directory</a:t>
            </a:r>
          </a:p>
          <a:p>
            <a:pPr lvl="1"/>
            <a:r>
              <a:rPr lang="en-US" dirty="0"/>
              <a:t>I suggest you to setup a specific directory for this course</a:t>
            </a:r>
          </a:p>
          <a:p>
            <a:pPr lvl="1"/>
            <a:r>
              <a:rPr lang="en-US" b="1" dirty="0" err="1"/>
              <a:t>setwd</a:t>
            </a:r>
            <a:r>
              <a:rPr lang="en-US" b="1" dirty="0"/>
              <a:t>('D:\\Spring2025\\geog247’)</a:t>
            </a:r>
          </a:p>
          <a:p>
            <a:pPr lvl="1"/>
            <a:r>
              <a:rPr lang="en-US" dirty="0"/>
              <a:t>Now check your working directory again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2028A-EB70-4189-9D53-F23CB4815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6" y="5279136"/>
            <a:ext cx="58388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60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D525-6325-EF8B-4801-D06B656F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444"/>
          </a:xfrm>
        </p:spPr>
        <p:txBody>
          <a:bodyPr/>
          <a:lstStyle/>
          <a:p>
            <a:r>
              <a:rPr lang="en-US" dirty="0"/>
              <a:t>Console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2D45-6541-3BC0-1254-BF76E069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15364"/>
            <a:ext cx="11029615" cy="1088136"/>
          </a:xfrm>
        </p:spPr>
        <p:txBody>
          <a:bodyPr/>
          <a:lstStyle/>
          <a:p>
            <a:r>
              <a:rPr lang="en-US" dirty="0"/>
              <a:t>The character &gt; in CONSOLE window indicates that R is ready to receive new commands</a:t>
            </a:r>
          </a:p>
          <a:p>
            <a:r>
              <a:rPr lang="en-US" dirty="0"/>
              <a:t>It show up when R completed executing a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03ABD-ABCA-897C-7982-0DE5B277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12" y="2884488"/>
            <a:ext cx="4286376" cy="27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25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B617-0BCB-C1CE-4B9D-49228296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9744"/>
          </a:xfrm>
        </p:spPr>
        <p:txBody>
          <a:bodyPr/>
          <a:lstStyle/>
          <a:p>
            <a:r>
              <a:rPr lang="en-US" dirty="0"/>
              <a:t>Terminate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35A7-D4E0-26A7-CE19-99446040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39164"/>
            <a:ext cx="11029615" cy="1900936"/>
          </a:xfrm>
        </p:spPr>
        <p:txBody>
          <a:bodyPr>
            <a:normAutofit/>
          </a:bodyPr>
          <a:lstStyle/>
          <a:p>
            <a:r>
              <a:rPr lang="en-US" dirty="0"/>
              <a:t>The Esc Key or pressing          in the CONSOLE window to terminate the script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4BBB6-2E94-F3E5-3D6B-0E0F3192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3" y="2037652"/>
            <a:ext cx="333375" cy="377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0E618-1799-55AC-3273-D4A3C9304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925" y="3162300"/>
            <a:ext cx="3089275" cy="16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64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F26D-3409-3B61-A862-04A7F7A6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60" y="1439164"/>
            <a:ext cx="11029615" cy="2523236"/>
          </a:xfrm>
        </p:spPr>
        <p:txBody>
          <a:bodyPr/>
          <a:lstStyle/>
          <a:p>
            <a:r>
              <a:rPr lang="en-US" dirty="0"/>
              <a:t>Get help for activate libraries</a:t>
            </a:r>
          </a:p>
          <a:p>
            <a:pPr lvl="1"/>
            <a:r>
              <a:rPr lang="en-US" b="1" dirty="0"/>
              <a:t>help('</a:t>
            </a:r>
            <a:r>
              <a:rPr lang="en-US" b="1" dirty="0" err="1"/>
              <a:t>dplyr</a:t>
            </a:r>
            <a:r>
              <a:rPr lang="en-US" b="1" dirty="0"/>
              <a:t>’)</a:t>
            </a:r>
          </a:p>
          <a:p>
            <a:pPr lvl="1"/>
            <a:r>
              <a:rPr lang="en-US" b="1" dirty="0"/>
              <a:t>?</a:t>
            </a:r>
            <a:r>
              <a:rPr lang="en-US" b="1" dirty="0" err="1"/>
              <a:t>dplyr</a:t>
            </a:r>
            <a:endParaRPr lang="en-US" b="1" dirty="0"/>
          </a:p>
          <a:p>
            <a:r>
              <a:rPr lang="en-US" dirty="0"/>
              <a:t>Get help for all installed libraries</a:t>
            </a:r>
          </a:p>
          <a:p>
            <a:pPr lvl="1"/>
            <a:r>
              <a:rPr lang="en-US" b="1" dirty="0"/>
              <a:t>??</a:t>
            </a:r>
            <a:r>
              <a:rPr lang="en-US" b="1" dirty="0" err="1"/>
              <a:t>dplyr</a:t>
            </a:r>
            <a:endParaRPr lang="en-US" b="1" dirty="0"/>
          </a:p>
          <a:p>
            <a:pPr lvl="1"/>
            <a:r>
              <a:rPr lang="en-US" b="1" dirty="0" err="1"/>
              <a:t>help.search</a:t>
            </a:r>
            <a:r>
              <a:rPr lang="en-US" b="1" dirty="0"/>
              <a:t>('</a:t>
            </a:r>
            <a:r>
              <a:rPr lang="en-US" b="1" dirty="0" err="1"/>
              <a:t>dplyr</a:t>
            </a:r>
            <a:r>
              <a:rPr lang="en-US" b="1" dirty="0"/>
              <a:t>’)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EB2CE0-F35D-8DEB-2335-CF5D6920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644525"/>
          </a:xfrm>
        </p:spPr>
        <p:txBody>
          <a:bodyPr/>
          <a:lstStyle/>
          <a:p>
            <a:r>
              <a:rPr lang="en-US" dirty="0"/>
              <a:t>Get help</a:t>
            </a:r>
          </a:p>
        </p:txBody>
      </p:sp>
    </p:spTree>
    <p:extLst>
      <p:ext uri="{BB962C8B-B14F-4D97-AF65-F5344CB8AC3E}">
        <p14:creationId xmlns:p14="http://schemas.microsoft.com/office/powerpoint/2010/main" val="1958447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8AD7F-42F4-0E7A-EFB9-DE8B64C3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60" y="1532382"/>
            <a:ext cx="11029615" cy="2520061"/>
          </a:xfrm>
        </p:spPr>
        <p:txBody>
          <a:bodyPr/>
          <a:lstStyle/>
          <a:p>
            <a:r>
              <a:rPr lang="en-US" dirty="0"/>
              <a:t>All commands (or programs) can be stored in external *.R script-files</a:t>
            </a:r>
          </a:p>
          <a:p>
            <a:r>
              <a:rPr lang="en-US" dirty="0"/>
              <a:t>Single command or a set of highlighted commands can be run using shortcut (</a:t>
            </a:r>
            <a:r>
              <a:rPr lang="en-US" dirty="0" err="1"/>
              <a:t>shift+enter</a:t>
            </a:r>
            <a:r>
              <a:rPr lang="en-US" dirty="0"/>
              <a:t>) or Run button in R</a:t>
            </a:r>
          </a:p>
          <a:p>
            <a:r>
              <a:rPr lang="en-US" dirty="0"/>
              <a:t>All commands can be run use the Source button in R </a:t>
            </a:r>
          </a:p>
          <a:p>
            <a:r>
              <a:rPr lang="en-US" dirty="0"/>
              <a:t>Scroll through the history of previously commands in R</a:t>
            </a:r>
          </a:p>
          <a:p>
            <a:r>
              <a:rPr lang="en-US" dirty="0"/>
              <a:t>Using shortcut key (Ctrl + L ) or broom icon to clean the      Console window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FEB705-D340-D2E9-9D37-9147EF5B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81025"/>
          </a:xfrm>
        </p:spPr>
        <p:txBody>
          <a:bodyPr/>
          <a:lstStyle/>
          <a:p>
            <a:r>
              <a:rPr lang="en-US" dirty="0"/>
              <a:t>Interacting with the R-CONSOLE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20579-ED63-04FA-485C-3B09265B8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15741"/>
            <a:ext cx="3143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80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EBB3-287E-391B-DECC-971C9FA4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7844"/>
          </a:xfrm>
        </p:spPr>
        <p:txBody>
          <a:bodyPr/>
          <a:lstStyle/>
          <a:p>
            <a:r>
              <a:rPr lang="en-US" dirty="0"/>
              <a:t>Variables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097E-AAD8-4A7A-B0E0-C39F4E8D7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37972"/>
            <a:ext cx="11029615" cy="2802228"/>
          </a:xfrm>
        </p:spPr>
        <p:txBody>
          <a:bodyPr>
            <a:normAutofit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Variables are created using the assignment operator &lt;</a:t>
            </a:r>
          </a:p>
          <a:p>
            <a:pPr lvl="1"/>
            <a:r>
              <a:rPr lang="en-US" dirty="0"/>
              <a:t>Variables can store different types of data (numeric, character, logical, etc.).</a:t>
            </a:r>
          </a:p>
          <a:p>
            <a:pPr lvl="1"/>
            <a:r>
              <a:rPr lang="en-US" dirty="0"/>
              <a:t>Variables can be reassigned new values anytime.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2"/>
              </a:rPr>
              <a:t>document</a:t>
            </a:r>
            <a:r>
              <a:rPr lang="en-US" dirty="0"/>
              <a:t> shows professional naming for your code</a:t>
            </a:r>
          </a:p>
          <a:p>
            <a:r>
              <a:rPr lang="en-US" dirty="0"/>
              <a:t>Object in the ENVIRONMENT</a:t>
            </a:r>
          </a:p>
          <a:p>
            <a:pPr lvl="1"/>
            <a:r>
              <a:rPr lang="en-US" dirty="0"/>
              <a:t>Any data structure or function that is defined using commands becomes an object in the ENVIRONMENT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B7C4EC-5B29-EEF8-1782-E0B06842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013" y="4360277"/>
            <a:ext cx="3925888" cy="23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9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0E82-A518-862F-792B-11FE1BB7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5308"/>
            <a:ext cx="11029616" cy="568860"/>
          </a:xfrm>
        </p:spPr>
        <p:txBody>
          <a:bodyPr>
            <a:noAutofit/>
          </a:bodyPr>
          <a:lstStyle/>
          <a:p>
            <a:r>
              <a:rPr lang="en-US" dirty="0"/>
              <a:t>teaching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5C28E-CA25-B85C-9DCA-B43AA9029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01" y="1472184"/>
            <a:ext cx="2683216" cy="502920"/>
          </a:xfrm>
        </p:spPr>
        <p:txBody>
          <a:bodyPr/>
          <a:lstStyle/>
          <a:p>
            <a:r>
              <a:rPr lang="en-US" dirty="0"/>
              <a:t>Intermediate Statistics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319EC1-A47F-524E-CDAB-56AF99FC9C6D}"/>
              </a:ext>
            </a:extLst>
          </p:cNvPr>
          <p:cNvSpPr txBox="1">
            <a:spLocks/>
          </p:cNvSpPr>
          <p:nvPr/>
        </p:nvSpPr>
        <p:spPr>
          <a:xfrm>
            <a:off x="4281464" y="1344168"/>
            <a:ext cx="3161751" cy="333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Programming in GIS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Manipulating spatial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Web mapping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Processing Raster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Creating Custom Tool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visualization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F8B6F9-D537-E2D9-AF38-8D65A0B69C65}"/>
              </a:ext>
            </a:extLst>
          </p:cNvPr>
          <p:cNvSpPr txBox="1">
            <a:spLocks/>
          </p:cNvSpPr>
          <p:nvPr/>
        </p:nvSpPr>
        <p:spPr>
          <a:xfrm>
            <a:off x="8173760" y="1344168"/>
            <a:ext cx="3161751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Spatial Database</a:t>
            </a:r>
          </a:p>
        </p:txBody>
      </p:sp>
    </p:spTree>
    <p:extLst>
      <p:ext uri="{BB962C8B-B14F-4D97-AF65-F5344CB8AC3E}">
        <p14:creationId xmlns:p14="http://schemas.microsoft.com/office/powerpoint/2010/main" val="76064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0E35-2BF9-493A-4D3E-3E981252B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92" y="791464"/>
            <a:ext cx="11029615" cy="2345436"/>
          </a:xfrm>
        </p:spPr>
        <p:txBody>
          <a:bodyPr/>
          <a:lstStyle/>
          <a:p>
            <a:r>
              <a:rPr lang="en-US" dirty="0"/>
              <a:t>Remove objects</a:t>
            </a:r>
          </a:p>
          <a:p>
            <a:pPr lvl="1"/>
            <a:r>
              <a:rPr lang="en-US" dirty="0"/>
              <a:t>The objects can be removed from the ENVIRONMENT</a:t>
            </a:r>
          </a:p>
          <a:p>
            <a:pPr lvl="1"/>
            <a:r>
              <a:rPr lang="en-US" dirty="0"/>
              <a:t>rm(x)</a:t>
            </a:r>
          </a:p>
          <a:p>
            <a:r>
              <a:rPr lang="en-US" dirty="0"/>
              <a:t>Clean ENVIRONMENT</a:t>
            </a:r>
          </a:p>
          <a:p>
            <a:pPr lvl="1"/>
            <a:r>
              <a:rPr lang="en-US" dirty="0"/>
              <a:t>Broom icon in the ENVIRONMENT mean bar</a:t>
            </a:r>
          </a:p>
          <a:p>
            <a:pPr lvl="1"/>
            <a:r>
              <a:rPr lang="en-US" dirty="0"/>
              <a:t>or </a:t>
            </a:r>
            <a:r>
              <a:rPr lang="en-US" b="1" dirty="0"/>
              <a:t>rm(list=ls())</a:t>
            </a:r>
          </a:p>
        </p:txBody>
      </p:sp>
    </p:spTree>
    <p:extLst>
      <p:ext uri="{BB962C8B-B14F-4D97-AF65-F5344CB8AC3E}">
        <p14:creationId xmlns:p14="http://schemas.microsoft.com/office/powerpoint/2010/main" val="1480960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BBB0-0FBE-B2B8-506E-78322C7E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dirty="0"/>
              <a:t>LIST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B52E6-6887-C0A3-DDE3-CA6AAA22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37540"/>
            <a:ext cx="11029615" cy="2988156"/>
          </a:xfrm>
        </p:spPr>
        <p:txBody>
          <a:bodyPr>
            <a:normAutofit/>
          </a:bodyPr>
          <a:lstStyle/>
          <a:p>
            <a:r>
              <a:rPr lang="en-US" dirty="0"/>
              <a:t>Creating a list</a:t>
            </a:r>
          </a:p>
          <a:p>
            <a:pPr lvl="1"/>
            <a:r>
              <a:rPr lang="en-US" dirty="0"/>
              <a:t>A list in R is a flexible data structure that can contain elements of different types: numbers, characters, vectors, matrices, data frames, or even other lists.</a:t>
            </a:r>
          </a:p>
          <a:p>
            <a:pPr lvl="1"/>
            <a:r>
              <a:rPr lang="en-US" dirty="0"/>
              <a:t>It's like a container for multiple objects.</a:t>
            </a:r>
          </a:p>
          <a:p>
            <a:pPr lvl="1"/>
            <a:endParaRPr lang="en-US" dirty="0"/>
          </a:p>
          <a:p>
            <a:r>
              <a:rPr lang="en-US" dirty="0"/>
              <a:t>Accessing elements in a list</a:t>
            </a:r>
          </a:p>
          <a:p>
            <a:pPr lvl="1"/>
            <a:r>
              <a:rPr lang="en-US" dirty="0"/>
              <a:t>Use [[ ]] to access elements by position or name.</a:t>
            </a:r>
          </a:p>
          <a:p>
            <a:pPr lvl="1"/>
            <a:r>
              <a:rPr lang="en-US" dirty="0"/>
              <a:t>Use $ to access elements by name.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5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1A1A-5D62-6502-24F8-E47A009B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0B1B-4EE5-569B-33AA-A7EBBEE3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42820"/>
            <a:ext cx="11029615" cy="2498244"/>
          </a:xfrm>
        </p:spPr>
        <p:txBody>
          <a:bodyPr>
            <a:normAutofit/>
          </a:bodyPr>
          <a:lstStyle/>
          <a:p>
            <a:r>
              <a:rPr lang="en-US" dirty="0"/>
              <a:t>Read csv</a:t>
            </a:r>
          </a:p>
          <a:p>
            <a:pPr lvl="1"/>
            <a:r>
              <a:rPr lang="en-US" b="1" dirty="0"/>
              <a:t>read.csv() </a:t>
            </a:r>
            <a:r>
              <a:rPr lang="en-US" dirty="0"/>
              <a:t>for reading CSV files.</a:t>
            </a:r>
          </a:p>
          <a:p>
            <a:r>
              <a:rPr lang="en-US" dirty="0"/>
              <a:t>Check columns</a:t>
            </a:r>
          </a:p>
          <a:p>
            <a:pPr lvl="1"/>
            <a:r>
              <a:rPr lang="en-US" dirty="0"/>
              <a:t>Accessing column names using </a:t>
            </a:r>
            <a:r>
              <a:rPr lang="en-US" b="1" dirty="0" err="1"/>
              <a:t>colnames</a:t>
            </a:r>
            <a:r>
              <a:rPr lang="en-US" b="1" dirty="0"/>
              <a:t>()</a:t>
            </a:r>
          </a:p>
          <a:p>
            <a:r>
              <a:rPr lang="en-US" dirty="0"/>
              <a:t>Add new columns</a:t>
            </a:r>
          </a:p>
          <a:p>
            <a:pPr lvl="1"/>
            <a:r>
              <a:rPr lang="en-US" dirty="0"/>
              <a:t>Adding columns based on calculations or conditions</a:t>
            </a:r>
          </a:p>
        </p:txBody>
      </p:sp>
    </p:spTree>
    <p:extLst>
      <p:ext uri="{BB962C8B-B14F-4D97-AF65-F5344CB8AC3E}">
        <p14:creationId xmlns:p14="http://schemas.microsoft.com/office/powerpoint/2010/main" val="1909062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38C76-95BA-C793-5686-ABFAB64B6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58D3FBA9-EB88-E960-2AE7-78699029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9A431E-1106-B5ED-E584-9849C2F33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PRACTICES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148C6-58E8-E23C-5261-EB3189AC537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Nisar Khadija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746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07CA-912C-38BB-30B1-146F0918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7044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570-8B44-49C7-A5A9-E5EAAB6D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13764"/>
            <a:ext cx="11029615" cy="1439164"/>
          </a:xfrm>
        </p:spPr>
        <p:txBody>
          <a:bodyPr>
            <a:normAutofit/>
          </a:bodyPr>
          <a:lstStyle/>
          <a:p>
            <a:r>
              <a:rPr lang="en-US" dirty="0"/>
              <a:t>Explore Tools and Help in RStudio</a:t>
            </a:r>
          </a:p>
          <a:p>
            <a:r>
              <a:rPr lang="en-US" dirty="0"/>
              <a:t>Explore the different tables in RStudio</a:t>
            </a:r>
          </a:p>
        </p:txBody>
      </p:sp>
    </p:spTree>
    <p:extLst>
      <p:ext uri="{BB962C8B-B14F-4D97-AF65-F5344CB8AC3E}">
        <p14:creationId xmlns:p14="http://schemas.microsoft.com/office/powerpoint/2010/main" val="138696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7E90-1AB8-3C10-7DDC-3FEE30B2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/>
              <a:t>Instructor office hour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9F8E2-E72F-E14D-5E2C-763AF44D1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99616"/>
            <a:ext cx="11029615" cy="1929384"/>
          </a:xfrm>
        </p:spPr>
        <p:txBody>
          <a:bodyPr>
            <a:normAutofit/>
          </a:bodyPr>
          <a:lstStyle/>
          <a:p>
            <a:r>
              <a:rPr lang="en-US" dirty="0"/>
              <a:t>Instructor: Yanan Wu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yanawu@clarku.edu</a:t>
            </a:r>
            <a:endParaRPr lang="en-US" dirty="0"/>
          </a:p>
          <a:p>
            <a:r>
              <a:rPr lang="en-US" dirty="0"/>
              <a:t>Hours: Tuesday &amp; Thursday 1:30 pm – 2:30 pm</a:t>
            </a:r>
          </a:p>
          <a:p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425503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4546-1E76-0851-BC94-37A85896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Ta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C6A6-F4A7-A78B-5041-F6DD4033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18668"/>
            <a:ext cx="11029615" cy="15819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Office Hours:</a:t>
            </a:r>
          </a:p>
          <a:p>
            <a:pPr>
              <a:lnSpc>
                <a:spcPct val="200000"/>
              </a:lnSpc>
            </a:pPr>
            <a:r>
              <a:rPr lang="en-US" dirty="0"/>
              <a:t>Office Location</a:t>
            </a:r>
          </a:p>
        </p:txBody>
      </p:sp>
    </p:spTree>
    <p:extLst>
      <p:ext uri="{BB962C8B-B14F-4D97-AF65-F5344CB8AC3E}">
        <p14:creationId xmlns:p14="http://schemas.microsoft.com/office/powerpoint/2010/main" val="180926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F29F-2975-8149-4D2E-13B298DA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3180"/>
          </a:xfrm>
        </p:spPr>
        <p:txBody>
          <a:bodyPr>
            <a:normAutofit/>
          </a:bodyPr>
          <a:lstStyle/>
          <a:p>
            <a:r>
              <a:rPr lang="en-US" sz="4000" dirty="0"/>
              <a:t>How about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FA28-2DE1-140A-6DB6-7F35DC02A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91640"/>
            <a:ext cx="11029615" cy="405079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Your background (e.g., name, major, where you come from)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What is your funniest thing that happened during your winter break?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What relevant experience do you have with statistics?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What are your expectations for this course?</a:t>
            </a:r>
          </a:p>
        </p:txBody>
      </p:sp>
    </p:spTree>
    <p:extLst>
      <p:ext uri="{BB962C8B-B14F-4D97-AF65-F5344CB8AC3E}">
        <p14:creationId xmlns:p14="http://schemas.microsoft.com/office/powerpoint/2010/main" val="335899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3E8B-7FBE-0877-C449-24C0CBBD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5EB1-F34F-B2D0-0670-9CC746161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6" y="1380744"/>
            <a:ext cx="11029615" cy="40965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Introductory text is available for free via </a:t>
            </a:r>
            <a:r>
              <a:rPr lang="en-US" sz="1800" u="sng" dirty="0">
                <a:hlinkClick r:id="rId2"/>
              </a:rPr>
              <a:t>https://www.openintro.org/book/os/</a:t>
            </a:r>
            <a:endParaRPr lang="en-US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dirty="0"/>
              <a:t>Intermediate book is Joseph Hair, William Black, Barry Babin and Rolph Anderson. Multivariate Data Analysis. Edition 7 or 8. Upper Saddle River NJ: Prentice Hall.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Amazon.com usually offers used copies for less than $30.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u="sng" dirty="0">
                <a:hlinkClick r:id="rId3"/>
              </a:rPr>
              <a:t>https://www.amazon.com/Multivariate-Analysis-Joseph-Anderson-William/dp/9353501350/ref=pd_cp_14_2/144-5828787-2724822?_encoding=UTF8&amp;pd_rd_i=9353501350&amp;pd_rd_r=397e3554-2af1-476b-8336-5c1018af6453&amp;pd_rd_w=Q3cmn&amp;pd_rd_wg=XzEv7&amp;pf_rd_p=0e5324e1-c848-4872-bbd5-5be6baedf80e&amp;pf_rd_r=FYB3ZG6A42Z1ANQMRH1V&amp;psc=1&amp;refRID=FYB3ZG6A42Z1ANQMRH1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0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5BEA-F835-5188-91C9-2F7211B9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588"/>
          </a:xfrm>
        </p:spPr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7FD95-1CD0-E227-926C-BDF162BB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27631"/>
            <a:ext cx="11029615" cy="232257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Assignments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9 in total</a:t>
            </a:r>
          </a:p>
          <a:p>
            <a:pPr marL="324000" lvl="1" indent="0">
              <a:buNone/>
            </a:pPr>
            <a:r>
              <a:rPr lang="en-US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For any graded assignment, if the you do not agree with the grade received, the instructor and TA must be notified within one week after the assignment is graded.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Late policy for lab (excluding midterm and final project)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One final project (oral presentation and paper report)</a:t>
            </a:r>
          </a:p>
        </p:txBody>
      </p:sp>
    </p:spTree>
    <p:extLst>
      <p:ext uri="{BB962C8B-B14F-4D97-AF65-F5344CB8AC3E}">
        <p14:creationId xmlns:p14="http://schemas.microsoft.com/office/powerpoint/2010/main" val="268032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6657-AA77-37DD-7B25-83BB2CA0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4852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6DEA-8159-B287-B5B7-189C68B4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53312"/>
            <a:ext cx="11029615" cy="2968431"/>
          </a:xfrm>
        </p:spPr>
        <p:txBody>
          <a:bodyPr>
            <a:normAutofit lnSpcReduction="10000"/>
          </a:bodyPr>
          <a:lstStyle/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Assignments 		80% = nine assignments </a:t>
            </a:r>
          </a:p>
          <a:p>
            <a:pPr marL="594000" lvl="2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Each assignment need to be completed 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using R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94000" lvl="2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You can ask for help with assignments from the instructor and TA, No plagiarism is allowed </a:t>
            </a:r>
          </a:p>
          <a:p>
            <a:pPr marL="594000" lvl="2">
              <a:buFont typeface="Wingdings" panose="05000000000000000000" pitchFamily="2" charset="2"/>
              <a:buChar char="Ø"/>
            </a:pPr>
            <a:endParaRPr lang="en-US" dirty="0">
              <a:effectLst/>
              <a:latin typeface="Courier New" panose="02070309020205020404" pitchFamily="49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Final Project	 	20% = 15% oral </a:t>
            </a:r>
            <a:r>
              <a:rPr lang="en-US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+ 5%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written</a:t>
            </a:r>
          </a:p>
          <a:p>
            <a:pPr marL="594000" lvl="2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 apply &amp; to interpret statistical procedures</a:t>
            </a:r>
          </a:p>
          <a:p>
            <a:pPr marL="594000" lvl="2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 make an oral presentation of a statistical analysis</a:t>
            </a:r>
          </a:p>
          <a:p>
            <a:pPr marL="594000" lvl="2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 write a report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FE9430-7A8F-35E5-C9E4-A7F9DDD49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2091"/>
              </p:ext>
            </p:extLst>
          </p:nvPr>
        </p:nvGraphicFramePr>
        <p:xfrm>
          <a:off x="1803134" y="4705791"/>
          <a:ext cx="8585731" cy="1544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7574">
                  <a:extLst>
                    <a:ext uri="{9D8B030D-6E8A-4147-A177-3AD203B41FA5}">
                      <a16:colId xmlns:a16="http://schemas.microsoft.com/office/drawing/2014/main" val="2029491733"/>
                    </a:ext>
                  </a:extLst>
                </a:gridCol>
                <a:gridCol w="1303965">
                  <a:extLst>
                    <a:ext uri="{9D8B030D-6E8A-4147-A177-3AD203B41FA5}">
                      <a16:colId xmlns:a16="http://schemas.microsoft.com/office/drawing/2014/main" val="1287721040"/>
                    </a:ext>
                  </a:extLst>
                </a:gridCol>
                <a:gridCol w="588843">
                  <a:extLst>
                    <a:ext uri="{9D8B030D-6E8A-4147-A177-3AD203B41FA5}">
                      <a16:colId xmlns:a16="http://schemas.microsoft.com/office/drawing/2014/main" val="275979195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3183578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97733126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1483450827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60752881"/>
                    </a:ext>
                  </a:extLst>
                </a:gridCol>
                <a:gridCol w="2359149">
                  <a:extLst>
                    <a:ext uri="{9D8B030D-6E8A-4147-A177-3AD203B41FA5}">
                      <a16:colId xmlns:a16="http://schemas.microsoft.com/office/drawing/2014/main" val="3458637444"/>
                    </a:ext>
                  </a:extLst>
                </a:gridCol>
              </a:tblGrid>
              <a:tr h="514921">
                <a:tc rowSpan="2"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93.0 - 100.0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B+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88.0 - 89.9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C+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77.0 - 79.9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D+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67.0 - 69.9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793393"/>
                  </a:ext>
                </a:extLst>
              </a:tr>
              <a:tr h="5149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83.0 - 87.9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73.0 - 76.9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60.0 - 66.9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181416"/>
                  </a:ext>
                </a:extLst>
              </a:tr>
              <a:tr h="514921"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A-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90.0 - 92.9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B-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80.0 - 82.9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70.0 - 72.9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0.0 - 59.9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590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8626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2075</TotalTime>
  <Words>1332</Words>
  <Application>Microsoft Office PowerPoint</Application>
  <PresentationFormat>Widescreen</PresentationFormat>
  <Paragraphs>226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Courier New</vt:lpstr>
      <vt:lpstr>Source Sans Pro</vt:lpstr>
      <vt:lpstr>Times New Roman</vt:lpstr>
      <vt:lpstr>Wingdings</vt:lpstr>
      <vt:lpstr>Wingdings 2</vt:lpstr>
      <vt:lpstr>DividendVTI</vt:lpstr>
      <vt:lpstr>WEEK 01</vt:lpstr>
      <vt:lpstr>Yanan wu – visiting assistant professor</vt:lpstr>
      <vt:lpstr>teaching</vt:lpstr>
      <vt:lpstr>Instructor office hour</vt:lpstr>
      <vt:lpstr>Ta introduction</vt:lpstr>
      <vt:lpstr>How about you?</vt:lpstr>
      <vt:lpstr>Resources</vt:lpstr>
      <vt:lpstr>Course requirements</vt:lpstr>
      <vt:lpstr>evaluation</vt:lpstr>
      <vt:lpstr>Important dates</vt:lpstr>
      <vt:lpstr>Course WEBSITE</vt:lpstr>
      <vt:lpstr>software</vt:lpstr>
      <vt:lpstr>Preamble</vt:lpstr>
      <vt:lpstr>R-INTRODUCTION</vt:lpstr>
      <vt:lpstr>R - Introduction</vt:lpstr>
      <vt:lpstr>R - Introduction</vt:lpstr>
      <vt:lpstr>COURSE TOPICS</vt:lpstr>
      <vt:lpstr>WEEK 01   lab session</vt:lpstr>
      <vt:lpstr>PowerPoint Presentation</vt:lpstr>
      <vt:lpstr>PowerPoint Presentation</vt:lpstr>
      <vt:lpstr>Overview of keyboard shortcuts</vt:lpstr>
      <vt:lpstr>PowerPoint Presentation</vt:lpstr>
      <vt:lpstr>PowerPoint Presentation</vt:lpstr>
      <vt:lpstr>Working directory</vt:lpstr>
      <vt:lpstr>Console window</vt:lpstr>
      <vt:lpstr>Terminate script</vt:lpstr>
      <vt:lpstr>Get help</vt:lpstr>
      <vt:lpstr>Interacting with the R-CONSOLE</vt:lpstr>
      <vt:lpstr>Variables in r</vt:lpstr>
      <vt:lpstr>PowerPoint Presentation</vt:lpstr>
      <vt:lpstr>LIST IN R</vt:lpstr>
      <vt:lpstr>Data sets</vt:lpstr>
      <vt:lpstr>WEEK 01   PRACTICES</vt:lpstr>
      <vt:lpstr>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9</cp:revision>
  <dcterms:created xsi:type="dcterms:W3CDTF">2024-12-11T19:51:45Z</dcterms:created>
  <dcterms:modified xsi:type="dcterms:W3CDTF">2025-01-02T04:23:20Z</dcterms:modified>
</cp:coreProperties>
</file>