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42"/>
  </p:notesMasterIdLst>
  <p:sldIdLst>
    <p:sldId id="256" r:id="rId3"/>
    <p:sldId id="323" r:id="rId4"/>
    <p:sldId id="854" r:id="rId5"/>
    <p:sldId id="858" r:id="rId6"/>
    <p:sldId id="849" r:id="rId7"/>
    <p:sldId id="860" r:id="rId8"/>
    <p:sldId id="867" r:id="rId9"/>
    <p:sldId id="853" r:id="rId10"/>
    <p:sldId id="859" r:id="rId11"/>
    <p:sldId id="862" r:id="rId12"/>
    <p:sldId id="863" r:id="rId13"/>
    <p:sldId id="864" r:id="rId14"/>
    <p:sldId id="857" r:id="rId15"/>
    <p:sldId id="856" r:id="rId16"/>
    <p:sldId id="855" r:id="rId17"/>
    <p:sldId id="865" r:id="rId18"/>
    <p:sldId id="866" r:id="rId19"/>
    <p:sldId id="868" r:id="rId20"/>
    <p:sldId id="873" r:id="rId21"/>
    <p:sldId id="871" r:id="rId22"/>
    <p:sldId id="874" r:id="rId23"/>
    <p:sldId id="875" r:id="rId24"/>
    <p:sldId id="877" r:id="rId25"/>
    <p:sldId id="878" r:id="rId26"/>
    <p:sldId id="879" r:id="rId27"/>
    <p:sldId id="883" r:id="rId28"/>
    <p:sldId id="881" r:id="rId29"/>
    <p:sldId id="884" r:id="rId30"/>
    <p:sldId id="870" r:id="rId31"/>
    <p:sldId id="869" r:id="rId32"/>
    <p:sldId id="265" r:id="rId33"/>
    <p:sldId id="885" r:id="rId34"/>
    <p:sldId id="886" r:id="rId35"/>
    <p:sldId id="889" r:id="rId36"/>
    <p:sldId id="887" r:id="rId37"/>
    <p:sldId id="891" r:id="rId38"/>
    <p:sldId id="890" r:id="rId39"/>
    <p:sldId id="894" r:id="rId40"/>
    <p:sldId id="8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2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67965D-E40D-0ECB-0467-650522F0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880177"/>
            <a:ext cx="3637846" cy="43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E02D-589F-5E45-F643-1EE2A14985E6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3. Error are assumed to be </a:t>
            </a:r>
            <a:r>
              <a:rPr lang="en-US" sz="2800" b="1" dirty="0"/>
              <a:t>independent</a:t>
            </a:r>
            <a:r>
              <a:rPr lang="en-US" sz="2800" dirty="0"/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B4EA1-6675-0A79-98DE-8E9E3F2B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9" y="1434633"/>
            <a:ext cx="3856408" cy="4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7DE77-FDC6-7FC0-6C17-FB6917252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This assumption states that the </a:t>
                </a:r>
                <a:r>
                  <a:rPr lang="en-US" sz="2000" b="1" dirty="0"/>
                  <a:t>disturbances (errors) in a regression model are</a:t>
                </a:r>
                <a:r>
                  <a:rPr lang="en-US" sz="2000" dirty="0"/>
                  <a:t>:</a:t>
                </a:r>
              </a:p>
              <a:p>
                <a:endParaRPr lang="en-US" sz="2000" b="1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Independently and identically distributed (</a:t>
                </a:r>
                <a:r>
                  <a:rPr lang="en-US" sz="2000" dirty="0" err="1"/>
                  <a:t>i.i.d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assumption is </a:t>
                </a:r>
                <a:r>
                  <a:rPr lang="en-US" sz="2000" b="1" dirty="0"/>
                  <a:t>important</a:t>
                </a:r>
                <a:r>
                  <a:rPr lang="en-US" sz="2000" dirty="0"/>
                  <a:t> because it allows for </a:t>
                </a:r>
                <a:r>
                  <a:rPr lang="en-US" sz="2000" b="1" dirty="0"/>
                  <a:t>valid hypothesis testing and confidence intervals</a:t>
                </a:r>
                <a:r>
                  <a:rPr lang="en-US" sz="2000" dirty="0"/>
                  <a:t>, even when the sample size is </a:t>
                </a:r>
                <a:r>
                  <a:rPr lang="en-US" sz="2000" b="1" dirty="0"/>
                  <a:t>very small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/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A straight line can minimize the error (the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710054" y="2824608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054" y="2824608"/>
                <a:ext cx="2265218" cy="374654"/>
              </a:xfrm>
              <a:prstGeom prst="rect">
                <a:avLst/>
              </a:prstGeom>
              <a:blipFill>
                <a:blip r:embed="rId4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09585-EDAA-01F1-0E1E-2B0E4FB75609}"/>
              </a:ext>
            </a:extLst>
          </p:cNvPr>
          <p:cNvSpPr txBox="1"/>
          <p:nvPr/>
        </p:nvSpPr>
        <p:spPr>
          <a:xfrm>
            <a:off x="7502236" y="3865418"/>
            <a:ext cx="345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a smaller error or larger error? 🤔</a:t>
            </a:r>
          </a:p>
        </p:txBody>
      </p:sp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/>
              <p:nvPr/>
            </p:nvSpPr>
            <p:spPr>
              <a:xfrm>
                <a:off x="581192" y="762654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Regression line go through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62654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366163" y="4498522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81192" y="65181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blipFill>
                <a:blip r:embed="rId3"/>
                <a:stretch>
                  <a:fillRect t="-17711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832C6-D089-E37F-2697-92A647FA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6" y="2888234"/>
            <a:ext cx="4600408" cy="35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730" y="1716175"/>
            <a:ext cx="6284851" cy="3633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6560933" y="2925099"/>
                <a:ext cx="360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33" y="2925099"/>
                <a:ext cx="3601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/>
              <p:nvPr/>
            </p:nvSpPr>
            <p:spPr>
              <a:xfrm>
                <a:off x="6480737" y="1296718"/>
                <a:ext cx="513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advertising budget on TV (unit: $1000)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sales of the product (unit:)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37" y="1296718"/>
                <a:ext cx="513007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  <a:blipFill>
                <a:blip r:embed="rId2"/>
                <a:stretch>
                  <a:fillRect l="-829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close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to the true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blipFill>
                <a:blip r:embed="rId4"/>
                <a:stretch>
                  <a:fillRect l="-164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16787"/>
                <a:ext cx="11029615" cy="237935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measure the uncertainty of the estimated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24000" lvl="1" indent="0">
                  <a:buNone/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200" b="0" dirty="0"/>
              </a:p>
              <a:p>
                <a:pPr marL="324000" lvl="1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16787"/>
                <a:ext cx="11029615" cy="2379358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AF00C-B33B-F62E-1C0C-7FC9F193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84" y="2120500"/>
            <a:ext cx="8256431" cy="43405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dirty="0"/>
                  <a:t>Influence of Dispersion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0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587AD-5262-2937-9DF8-6AFCC101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FDEB71-C19D-5932-59BE-7E9017239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30D11-9E80-D9E2-0936-7D62FE1F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45599-3270-B9EC-E7B3-96B11C9C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10B4E0-B53B-554A-7989-798A7914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C61DE9-DC21-F3E2-CE65-C77E9A81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CF658-5DD9-AB10-7B96-D6AA50C4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2C4760-8FF7-696D-8225-76CE96216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𝐻𝑌𝑃𝑂𝑇𝐻𝐸𝑆𝐼𝑆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𝑇𝐸𝑆𝑇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7569BE4-30EE-4C44-2AF7-D6E82644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38A4-8F20-6AF3-AEBE-53F7FD53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  <a:blipFill>
                <a:blip r:embed="rId2"/>
                <a:stretch>
                  <a:fillRect l="-1105" t="-3261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/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/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variable does not explain any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then 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blipFill>
                <a:blip r:embed="rId4"/>
                <a:stretch>
                  <a:fillRect l="-91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65D86B-A655-D3D0-0B2F-747FA176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" y="3870413"/>
            <a:ext cx="3702229" cy="277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46A8C-582E-4D6C-4021-11E0594F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9" y="3822499"/>
            <a:ext cx="3702230" cy="2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C9F-A874-3649-68D1-AD52B4A3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4" y="768374"/>
            <a:ext cx="11029615" cy="74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/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27562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Causality: Relationship between cause and effect, where one event (the cause) directly influences another event (the effect).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Co-variation: </a:t>
            </a:r>
            <a:r>
              <a:rPr lang="en-US" sz="2000" dirty="0"/>
              <a:t>Two variables change together. If two variables tend to increase or decrease in a related manner, they are said to </a:t>
            </a:r>
            <a:r>
              <a:rPr lang="en-US" sz="2000" b="1" dirty="0"/>
              <a:t>covary (not causality)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goodness of fit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adjusted goodness of fit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variables are considered into the regression equation, the better the fit of the model will be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blipFill>
                <a:blip r:embed="rId2"/>
                <a:stretch>
                  <a:fillRect l="-911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77E61-063B-34FE-4624-3AD969612EE8}"/>
              </a:ext>
            </a:extLst>
          </p:cNvPr>
          <p:cNvSpPr txBox="1"/>
          <p:nvPr/>
        </p:nvSpPr>
        <p:spPr>
          <a:xfrm>
            <a:off x="374073" y="727364"/>
            <a:ext cx="69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1A73-E3C7-8E41-F91E-5A723AB6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lm</a:t>
            </a:r>
            <a:r>
              <a:rPr lang="en-US" dirty="0"/>
              <a:t> model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857A-8B92-12C6-0ED9-82D7476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8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633237E-236F-41C4-5E40-346D8CE3B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9673F5-C86C-4A91-9E0B-BF1F3A3A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5846E-F9CF-E2B5-F7F7-BBAFA5A06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5BF86-ADFF-7DAD-9B6F-8F8D1C69C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1165A8-D79E-7C99-14F9-1F24089CD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D246B2-FE7B-659B-5ED3-A6431CA16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CFE31E-8937-316A-1AE6-EB0EC8B4D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Transformation of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E53DE0C5-BC7E-7D5C-E9D8-9E3774CB0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319"/>
            <a:ext cx="11029615" cy="1808572"/>
          </a:xfrm>
        </p:spPr>
        <p:txBody>
          <a:bodyPr>
            <a:normAutofit/>
          </a:bodyPr>
          <a:lstStyle/>
          <a:p>
            <a:r>
              <a:rPr lang="en-US" sz="2400" dirty="0"/>
              <a:t>Fix a non-linear relationship and making the relationship linear</a:t>
            </a:r>
          </a:p>
          <a:p>
            <a:endParaRPr lang="en-US" sz="2400" dirty="0"/>
          </a:p>
          <a:p>
            <a:r>
              <a:rPr lang="en-US" sz="2400" dirty="0"/>
              <a:t>Make the distribution of the regression residual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692726" y="727364"/>
            <a:ext cx="761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can achieve several goals: </a:t>
            </a:r>
          </a:p>
        </p:txBody>
      </p:sp>
    </p:spTree>
    <p:extLst>
      <p:ext uri="{BB962C8B-B14F-4D97-AF65-F5344CB8AC3E}">
        <p14:creationId xmlns:p14="http://schemas.microsoft.com/office/powerpoint/2010/main" val="259969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768926" y="1133279"/>
            <a:ext cx="992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Exploration of skewness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came from a normally distributed population.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3EC23F0-2A5E-34AA-78B6-88988FAAE094}"/>
              </a:ext>
            </a:extLst>
          </p:cNvPr>
          <p:cNvSpPr txBox="1">
            <a:spLocks/>
          </p:cNvSpPr>
          <p:nvPr/>
        </p:nvSpPr>
        <p:spPr>
          <a:xfrm>
            <a:off x="692028" y="491399"/>
            <a:ext cx="11029616" cy="579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approach to achieve the previous goals:</a:t>
            </a:r>
          </a:p>
        </p:txBody>
      </p:sp>
    </p:spTree>
    <p:extLst>
      <p:ext uri="{BB962C8B-B14F-4D97-AF65-F5344CB8AC3E}">
        <p14:creationId xmlns:p14="http://schemas.microsoft.com/office/powerpoint/2010/main" val="85318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2. Find a transformation for the independent and dependent variable</a:t>
                </a:r>
              </a:p>
              <a:p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600" dirty="0"/>
                  <a:t>Scaled Power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 can be either an independent variable or a dependent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parameter of the transformation can be estimated by the Box-Cox power family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  <a:blipFill>
                <a:blip r:embed="rId2"/>
                <a:stretch>
                  <a:fillRect l="-829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53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0B3-7AAD-86A7-60B8-B4CF4331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4" y="775300"/>
            <a:ext cx="11029615" cy="75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Transform independent variable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/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properly scaled before 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blipFill>
                <a:blip r:embed="rId2"/>
                <a:stretch>
                  <a:fillRect l="-55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D340C7-F453-AFA1-C453-54C5096246AD}"/>
              </a:ext>
            </a:extLst>
          </p:cNvPr>
          <p:cNvSpPr txBox="1">
            <a:spLocks/>
          </p:cNvSpPr>
          <p:nvPr/>
        </p:nvSpPr>
        <p:spPr>
          <a:xfrm>
            <a:off x="581192" y="3698610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Transform independent variable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/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3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9EF893-A3B8-4805-4162-33FFA0933C2B}"/>
              </a:ext>
            </a:extLst>
          </p:cNvPr>
          <p:cNvSpPr txBox="1">
            <a:spLocks/>
          </p:cNvSpPr>
          <p:nvPr/>
        </p:nvSpPr>
        <p:spPr>
          <a:xfrm>
            <a:off x="581191" y="595192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5. Model in the Transformed System</a:t>
            </a:r>
          </a:p>
        </p:txBody>
      </p:sp>
    </p:spTree>
    <p:extLst>
      <p:ext uri="{BB962C8B-B14F-4D97-AF65-F5344CB8AC3E}">
        <p14:creationId xmlns:p14="http://schemas.microsoft.com/office/powerpoint/2010/main" val="321365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76" y="233265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529"/>
            <a:ext cx="11029616" cy="537826"/>
          </a:xfrm>
        </p:spPr>
        <p:txBody>
          <a:bodyPr/>
          <a:lstStyle/>
          <a:p>
            <a:r>
              <a:rPr lang="en-US" dirty="0"/>
              <a:t>Model based on population and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3218"/>
                <a:ext cx="11029615" cy="351614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-</a:t>
                </a:r>
                <a:r>
                  <a:rPr lang="en-US" b="0" dirty="0" err="1"/>
                  <a:t>th</a:t>
                </a:r>
                <a:r>
                  <a:rPr lang="en-US" b="0" dirty="0"/>
                  <a:t> observation, the </a:t>
                </a:r>
                <a:r>
                  <a:rPr lang="en-US" b="1" dirty="0"/>
                  <a:t>population model </a:t>
                </a:r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constant across all observations</a:t>
                </a:r>
              </a:p>
              <a:p>
                <a:pPr marL="6669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error also called disturbance) is directly associated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observation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</a:p>
              <a:p>
                <a:pPr marL="0" indent="0">
                  <a:buNone/>
                </a:pPr>
                <a:r>
                  <a:rPr lang="en-US" dirty="0"/>
                  <a:t>	Can we directly observe the population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sample? 🤔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-</a:t>
                </a:r>
                <a:r>
                  <a:rPr lang="en-US" b="0" dirty="0" err="1"/>
                  <a:t>th</a:t>
                </a:r>
                <a:r>
                  <a:rPr lang="en-US" b="0" dirty="0"/>
                  <a:t> observation, the </a:t>
                </a:r>
                <a:r>
                  <a:rPr lang="en-US" b="1" dirty="0"/>
                  <a:t>estimated model based on sample </a:t>
                </a:r>
                <a:r>
                  <a:rPr lang="en-US" b="0" dirty="0"/>
                  <a:t>is:</a:t>
                </a:r>
              </a:p>
              <a:p>
                <a:pPr marL="3240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3218"/>
                <a:ext cx="11029615" cy="351614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B9402-DBFC-1422-287B-C49630BF309C}"/>
              </a:ext>
            </a:extLst>
          </p:cNvPr>
          <p:cNvSpPr txBox="1">
            <a:spLocks/>
          </p:cNvSpPr>
          <p:nvPr/>
        </p:nvSpPr>
        <p:spPr>
          <a:xfrm>
            <a:off x="3158485" y="2846555"/>
            <a:ext cx="5875027" cy="5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2204482" y="1564978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68900" y="1600155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key assumption on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9CC-098B-88C7-F7A3-21722C98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A1FA-1398-0F3A-B122-EEDC59F2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2" y="2825492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DC08-B60D-02FF-C0DA-F1E6FC32492F}"/>
              </a:ext>
            </a:extLst>
          </p:cNvPr>
          <p:cNvSpPr txBox="1"/>
          <p:nvPr/>
        </p:nvSpPr>
        <p:spPr>
          <a:xfrm>
            <a:off x="5112327" y="3713019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CA1-7393-1814-70C1-661DB9323FB2}"/>
              </a:ext>
            </a:extLst>
          </p:cNvPr>
          <p:cNvSpPr txBox="1"/>
          <p:nvPr/>
        </p:nvSpPr>
        <p:spPr>
          <a:xfrm>
            <a:off x="5029200" y="5791199"/>
            <a:ext cx="565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 is a useful graphical tool for identifying non-linearity.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5D50F-4FEE-69AF-AE79-AA8EF58291DF}"/>
              </a:ext>
            </a:extLst>
          </p:cNvPr>
          <p:cNvSpPr txBox="1"/>
          <p:nvPr/>
        </p:nvSpPr>
        <p:spPr>
          <a:xfrm>
            <a:off x="2279072" y="2631949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example</a:t>
            </a:r>
          </a:p>
        </p:txBody>
      </p:sp>
    </p:spTree>
    <p:extLst>
      <p:ext uri="{BB962C8B-B14F-4D97-AF65-F5344CB8AC3E}">
        <p14:creationId xmlns:p14="http://schemas.microsoft.com/office/powerpoint/2010/main" val="38711401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6391</TotalTime>
  <Words>1118</Words>
  <Application>Microsoft Office PowerPoint</Application>
  <PresentationFormat>Widescreen</PresentationFormat>
  <Paragraphs>138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Model based on population and sample</vt:lpstr>
      <vt:lpstr>POPULATION REGRESSION LINE VS SAMPLE REGRESSION LINE</vt:lpstr>
      <vt:lpstr>2.1.3 key assumption on regression analysis</vt:lpstr>
      <vt:lpstr>PowerPoint Presentation</vt:lpstr>
      <vt:lpstr>PowerPoint Presentation</vt:lpstr>
      <vt:lpstr>PowerPoint Presentation</vt:lpstr>
      <vt:lpstr>PowerPoint Presentation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&amp; b_1</vt:lpstr>
      <vt:lpstr>2.1.3 Standard error of b_0 &amp; b_1</vt:lpstr>
      <vt:lpstr>PowerPoint Presentation</vt:lpstr>
      <vt:lpstr>Standard error</vt:lpstr>
      <vt:lpstr>PowerPoint Presentation</vt:lpstr>
      <vt:lpstr>2.1.3confidence interval</vt:lpstr>
      <vt:lpstr>Confidence interval for b_0</vt:lpstr>
      <vt:lpstr>PowerPoint Presentation</vt:lpstr>
      <vt:lpstr>2.1.3 HYPOTHESIS TEST</vt:lpstr>
      <vt:lpstr>PowerPoint Presentation</vt:lpstr>
      <vt:lpstr>PowerPoint Presentation</vt:lpstr>
      <vt:lpstr>2.1.3 R^2  AND R_adjusted^2</vt:lpstr>
      <vt:lpstr>PowerPoint Presentation</vt:lpstr>
      <vt:lpstr>WEEK 03   CODE DEMO session</vt:lpstr>
      <vt:lpstr>Run the lm model in R</vt:lpstr>
      <vt:lpstr>WEEK 03   LECTURE session</vt:lpstr>
      <vt:lpstr>2.1.3 Transformation of x and 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27</cp:revision>
  <dcterms:created xsi:type="dcterms:W3CDTF">2024-12-11T19:51:45Z</dcterms:created>
  <dcterms:modified xsi:type="dcterms:W3CDTF">2025-01-31T23:06:32Z</dcterms:modified>
</cp:coreProperties>
</file>