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686" r:id="rId2"/>
  </p:sldMasterIdLst>
  <p:sldIdLst>
    <p:sldId id="256" r:id="rId3"/>
    <p:sldId id="323" r:id="rId4"/>
    <p:sldId id="859" r:id="rId5"/>
    <p:sldId id="860" r:id="rId6"/>
    <p:sldId id="861" r:id="rId7"/>
    <p:sldId id="863" r:id="rId8"/>
    <p:sldId id="864" r:id="rId9"/>
    <p:sldId id="866" r:id="rId10"/>
    <p:sldId id="862" r:id="rId11"/>
    <p:sldId id="865" r:id="rId12"/>
    <p:sldId id="867" r:id="rId13"/>
    <p:sldId id="868" r:id="rId14"/>
    <p:sldId id="849" r:id="rId15"/>
    <p:sldId id="869" r:id="rId16"/>
    <p:sldId id="870" r:id="rId17"/>
    <p:sldId id="871" r:id="rId18"/>
    <p:sldId id="872" r:id="rId19"/>
    <p:sldId id="873" r:id="rId20"/>
    <p:sldId id="875" r:id="rId21"/>
    <p:sldId id="853" r:id="rId22"/>
    <p:sldId id="874" r:id="rId23"/>
    <p:sldId id="265" r:id="rId24"/>
    <p:sldId id="328" r:id="rId25"/>
    <p:sldId id="85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1/6/2025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7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1/6/2025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33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1/6/2025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07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1/6/2025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456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1/6/2025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74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553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357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26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2285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1/6/2025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20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1/6/2025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173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0641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5826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1/6/2025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4317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415600" y="7965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Arial Black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747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1/6/2025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8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8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0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0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6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1/6/2025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4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526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018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1734BD9E-DDD5-C150-8BA0-0B1B13AE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3439C-E1CA-A039-1552-7B23AB700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6AEC8-AD7D-2F2A-F638-325ACB8C9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126" y="3979333"/>
            <a:ext cx="4320228" cy="227747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Instructor: Yanan Wu</a:t>
            </a:r>
          </a:p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TA: Khadija Nisar </a:t>
            </a:r>
          </a:p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2025</a:t>
            </a:r>
          </a:p>
          <a:p>
            <a:endParaRPr lang="en-US" sz="2800" dirty="0">
              <a:solidFill>
                <a:srgbClr val="FFFFFF">
                  <a:alpha val="7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130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5D236-4645-FB62-CECE-056B8820B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0" y="583284"/>
            <a:ext cx="11029616" cy="605436"/>
          </a:xfrm>
        </p:spPr>
        <p:txBody>
          <a:bodyPr/>
          <a:lstStyle/>
          <a:p>
            <a:r>
              <a:rPr lang="en-US" dirty="0"/>
              <a:t>SIDE-BY-SIDE HISTOGRAM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586D8-056A-0A4D-B0E7-FF2FDA68F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188720"/>
            <a:ext cx="11029615" cy="896112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side-by-side graph</a:t>
            </a:r>
            <a:r>
              <a:rPr lang="en-US" dirty="0"/>
              <a:t> is a comparative visualization technique used to display </a:t>
            </a:r>
            <a:r>
              <a:rPr lang="en-US" b="1" dirty="0"/>
              <a:t>two related data sets</a:t>
            </a:r>
            <a:r>
              <a:rPr lang="en-US" dirty="0"/>
              <a:t> next to each other, making it easier to </a:t>
            </a:r>
            <a:r>
              <a:rPr lang="en-US" b="1" dirty="0"/>
              <a:t>compare values across different categories or groups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A765A1-2C99-6E17-F61E-D05811F77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494" y="2165684"/>
            <a:ext cx="7591280" cy="469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89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FAB8F-70C9-126B-CA7F-7EEB09D7A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2284"/>
          </a:xfrm>
        </p:spPr>
        <p:txBody>
          <a:bodyPr/>
          <a:lstStyle/>
          <a:p>
            <a:r>
              <a:rPr lang="en-US" dirty="0"/>
              <a:t>Spatial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E9FA4-EE2F-D312-94AA-CF518BF9E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371601"/>
            <a:ext cx="11029615" cy="532284"/>
          </a:xfrm>
        </p:spPr>
        <p:txBody>
          <a:bodyPr/>
          <a:lstStyle/>
          <a:p>
            <a:r>
              <a:rPr lang="en-US" dirty="0"/>
              <a:t>Gradient continuous map theme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CA931F-7A02-64FE-6E7D-472E9E0FA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620" y="1903885"/>
            <a:ext cx="7618406" cy="484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442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50566-EFB6-4F9C-3F3B-E228F34DE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546708"/>
            <a:ext cx="11029616" cy="578004"/>
          </a:xfrm>
        </p:spPr>
        <p:txBody>
          <a:bodyPr/>
          <a:lstStyle/>
          <a:p>
            <a:r>
              <a:rPr lang="en-US" dirty="0"/>
              <a:t>Spatial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AB613-3AEC-1747-76D6-5B89A1AB1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280160"/>
            <a:ext cx="11029615" cy="578004"/>
          </a:xfrm>
        </p:spPr>
        <p:txBody>
          <a:bodyPr/>
          <a:lstStyle/>
          <a:p>
            <a:r>
              <a:rPr lang="en-US" dirty="0"/>
              <a:t>Categorical map theme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49C658-7F07-9E92-20B9-FC2FFE8C9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491" y="836584"/>
            <a:ext cx="5926555" cy="547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71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55CF61-D8B2-213D-60A5-F6C5125D2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112547E-198B-9E05-0675-1FBFFDF26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C02608-FE1F-FD6B-9F6F-B4C30768B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2E9E75F-1C63-096E-7E14-9BE2D342A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83AF455-7B4F-55F8-D6B1-2B568C88E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A0756C1F-C446-CA3F-DAE7-152750B51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20888DF-7DB4-1AEF-E4AF-39279992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F390241-4877-3308-BA74-05531D4D2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8F3B3-23E6-0472-6772-EE953D6D5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9691733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2.1.2 univariate variable distributions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D6AF533-F0C8-5AC9-93C3-6606EF712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041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4D790-C068-F6D0-E6DC-BB410E051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2284"/>
          </a:xfrm>
        </p:spPr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C3F84-867C-ADFB-9FB1-0AE3518F5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655064"/>
            <a:ext cx="11029615" cy="4407408"/>
          </a:xfrm>
        </p:spPr>
        <p:txBody>
          <a:bodyPr>
            <a:normAutofit/>
          </a:bodyPr>
          <a:lstStyle/>
          <a:p>
            <a:r>
              <a:rPr lang="en-US" dirty="0"/>
              <a:t>Describing the distributions of a variable is a very import steps of any data analysis. </a:t>
            </a:r>
          </a:p>
          <a:p>
            <a:r>
              <a:rPr lang="en-US" dirty="0"/>
              <a:t>The distribution or shape of a univariate distribution can have substantial impact on the outcome of statistical analysis. </a:t>
            </a:r>
          </a:p>
          <a:p>
            <a:r>
              <a:rPr lang="en-US" dirty="0"/>
              <a:t>For example, skewness data may influence the outcome of statistical analysis and parameter estimations. </a:t>
            </a:r>
          </a:p>
          <a:p>
            <a:r>
              <a:rPr lang="en-US" dirty="0"/>
              <a:t>Most methods assume the variables are symmetric and normally distributed. </a:t>
            </a:r>
          </a:p>
          <a:p>
            <a:r>
              <a:rPr lang="en-US" dirty="0"/>
              <a:t>Why do normal distribution matter?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Parameter estimation: Most parametric models estimate parameters (mean, variance) based on the assumption that the data follows a normal distribution.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Hypothesis testing: Tests like t-tests and ANOVA require normal distribution to calculate valid p-values.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Inference: For methods like linear regression, normally distributed residuals are important for making accurate predictions.</a:t>
            </a:r>
          </a:p>
        </p:txBody>
      </p:sp>
    </p:spTree>
    <p:extLst>
      <p:ext uri="{BB962C8B-B14F-4D97-AF65-F5344CB8AC3E}">
        <p14:creationId xmlns:p14="http://schemas.microsoft.com/office/powerpoint/2010/main" val="2642976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C271B-465F-DF0C-D0D3-381410A10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619860"/>
            <a:ext cx="11029616" cy="541428"/>
          </a:xfrm>
        </p:spPr>
        <p:txBody>
          <a:bodyPr/>
          <a:lstStyle/>
          <a:p>
            <a:r>
              <a:rPr lang="en-US" dirty="0"/>
              <a:t>normality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A1464-7859-0D93-6826-52432B72F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44168"/>
            <a:ext cx="11029615" cy="2560320"/>
          </a:xfrm>
        </p:spPr>
        <p:txBody>
          <a:bodyPr>
            <a:normAutofit/>
          </a:bodyPr>
          <a:lstStyle/>
          <a:p>
            <a:r>
              <a:rPr lang="en-US" dirty="0"/>
              <a:t>The normal distribution is a bell-shaped curve that represents a continuous probability distribution with the highest density of observations clustered around the mean. </a:t>
            </a:r>
          </a:p>
          <a:p>
            <a:r>
              <a:rPr lang="en-US" dirty="0"/>
              <a:t>As you move farther from the mean in either direction, the frequency of observations gradually decreases, resulting in symmetry about the center. </a:t>
            </a:r>
          </a:p>
          <a:p>
            <a:r>
              <a:rPr lang="en-US" dirty="0"/>
              <a:t>The distribution is fully characterized by two parameters: the mean (μ), which determines the central location of the curve, and the standard deviation (σ), which controls the spread or dispersion of the data.</a:t>
            </a:r>
          </a:p>
        </p:txBody>
      </p:sp>
    </p:spTree>
    <p:extLst>
      <p:ext uri="{BB962C8B-B14F-4D97-AF65-F5344CB8AC3E}">
        <p14:creationId xmlns:p14="http://schemas.microsoft.com/office/powerpoint/2010/main" val="3380085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0D5B9-CABF-7E21-0319-7F4CA0F6F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813" y="954826"/>
            <a:ext cx="11029615" cy="1248878"/>
          </a:xfrm>
        </p:spPr>
        <p:txBody>
          <a:bodyPr>
            <a:normAutofit/>
          </a:bodyPr>
          <a:lstStyle/>
          <a:p>
            <a:r>
              <a:rPr lang="en-US" dirty="0"/>
              <a:t>Which graph shows curves with the same mean but different standard deviations?</a:t>
            </a:r>
          </a:p>
          <a:p>
            <a:r>
              <a:rPr lang="en-US" dirty="0"/>
              <a:t>Which graph shows curves with the same standard deviation but different means? 🤔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0ABFB0-D2CF-33B7-54A6-115048BCA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" y="2660904"/>
            <a:ext cx="5916429" cy="4143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317797-6A91-4105-9C4E-697C08A7A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794" y="2634435"/>
            <a:ext cx="5994384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335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C2846-91E1-0A59-526F-2F4C63BD8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94360"/>
            <a:ext cx="11029616" cy="614580"/>
          </a:xfrm>
        </p:spPr>
        <p:txBody>
          <a:bodyPr/>
          <a:lstStyle/>
          <a:p>
            <a:r>
              <a:rPr lang="en-US" dirty="0"/>
              <a:t>Non-normality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33F20-D957-8FEE-E8F2-425D7ECFD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47165"/>
            <a:ext cx="11029615" cy="155206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concept of the </a:t>
            </a:r>
            <a:r>
              <a:rPr lang="en-US" b="1" dirty="0"/>
              <a:t>mean</a:t>
            </a:r>
            <a:r>
              <a:rPr lang="en-US" dirty="0"/>
              <a:t> as a measure of </a:t>
            </a:r>
            <a:r>
              <a:rPr lang="en-US" b="1" dirty="0"/>
              <a:t>central tendency</a:t>
            </a:r>
            <a:r>
              <a:rPr lang="en-US" dirty="0"/>
              <a:t> becomes </a:t>
            </a:r>
            <a:r>
              <a:rPr lang="en-US" b="1" dirty="0"/>
              <a:t>less reliable</a:t>
            </a:r>
            <a:r>
              <a:rPr lang="en-US" dirty="0"/>
              <a:t> due to the disproportionate influence of </a:t>
            </a:r>
            <a:r>
              <a:rPr lang="en-US" b="1" dirty="0"/>
              <a:t>extreme values</a:t>
            </a:r>
            <a:r>
              <a:rPr lang="en-US" dirty="0"/>
              <a:t> (outliers)d distribution</a:t>
            </a:r>
          </a:p>
          <a:p>
            <a:endParaRPr lang="en-US" dirty="0"/>
          </a:p>
          <a:p>
            <a:r>
              <a:rPr lang="en-US" dirty="0"/>
              <a:t>Consequently, the </a:t>
            </a:r>
            <a:r>
              <a:rPr lang="en-US" b="1" dirty="0"/>
              <a:t>median</a:t>
            </a:r>
            <a:r>
              <a:rPr lang="en-US" dirty="0"/>
              <a:t>, being less sensitive to extreme values, often provides a </a:t>
            </a:r>
            <a:r>
              <a:rPr lang="en-US" b="1" dirty="0"/>
              <a:t>more robust and meaningful representation</a:t>
            </a:r>
            <a:r>
              <a:rPr lang="en-US" dirty="0"/>
              <a:t> of the </a:t>
            </a:r>
            <a:r>
              <a:rPr lang="en-US" b="1" dirty="0"/>
              <a:t>center of the distribution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7ECA12-C567-AB6A-E686-360CB722C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971" y="3292321"/>
            <a:ext cx="5541645" cy="2888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45B2DF-C409-70A3-A8A8-D72C9D419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119" y="3306784"/>
            <a:ext cx="5955852" cy="295685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C0AD13B-E514-E926-45AA-677D7A11CD15}"/>
              </a:ext>
            </a:extLst>
          </p:cNvPr>
          <p:cNvSpPr/>
          <p:nvPr/>
        </p:nvSpPr>
        <p:spPr>
          <a:xfrm>
            <a:off x="5983645" y="6030252"/>
            <a:ext cx="522652" cy="24785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2D7864-5DEB-2843-4503-A12EE9957F27}"/>
              </a:ext>
            </a:extLst>
          </p:cNvPr>
          <p:cNvSpPr/>
          <p:nvPr/>
        </p:nvSpPr>
        <p:spPr>
          <a:xfrm>
            <a:off x="5983645" y="6447266"/>
            <a:ext cx="522652" cy="24785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327E01-F688-E849-6686-06BF305D52D0}"/>
              </a:ext>
            </a:extLst>
          </p:cNvPr>
          <p:cNvSpPr txBox="1"/>
          <p:nvPr/>
        </p:nvSpPr>
        <p:spPr>
          <a:xfrm>
            <a:off x="6620256" y="5969511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608355-17AF-6A39-693E-391FC1345A6F}"/>
              </a:ext>
            </a:extLst>
          </p:cNvPr>
          <p:cNvSpPr txBox="1"/>
          <p:nvPr/>
        </p:nvSpPr>
        <p:spPr>
          <a:xfrm>
            <a:off x="6656832" y="6359866"/>
            <a:ext cx="106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median</a:t>
            </a:r>
          </a:p>
        </p:txBody>
      </p:sp>
    </p:spTree>
    <p:extLst>
      <p:ext uri="{BB962C8B-B14F-4D97-AF65-F5344CB8AC3E}">
        <p14:creationId xmlns:p14="http://schemas.microsoft.com/office/powerpoint/2010/main" val="2546866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EEE62D-8332-3FC7-A7CA-0E52AE006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971" y="2911953"/>
            <a:ext cx="5541645" cy="2888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6D910C-05FF-3664-5B44-A2CE3F923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119" y="2877613"/>
            <a:ext cx="5955852" cy="29568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D76C8F-CD3A-EF70-C24B-A28299266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79572"/>
            <a:ext cx="11029616" cy="651156"/>
          </a:xfrm>
        </p:spPr>
        <p:txBody>
          <a:bodyPr/>
          <a:lstStyle/>
          <a:p>
            <a:r>
              <a:rPr lang="en-US" dirty="0"/>
              <a:t>skewness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753DD7-0068-8743-B5CB-1D5583A7C4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342795"/>
                <a:ext cx="11029615" cy="1545336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The skewness is defined as by :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kewness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den>
                    </m:f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753DD7-0068-8743-B5CB-1D5583A7C4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342795"/>
                <a:ext cx="11029615" cy="1545336"/>
              </a:xfrm>
              <a:blipFill>
                <a:blip r:embed="rId4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BD08C25-CDEF-7FE7-D32B-54E59A47B0EB}"/>
              </a:ext>
            </a:extLst>
          </p:cNvPr>
          <p:cNvSpPr txBox="1"/>
          <p:nvPr/>
        </p:nvSpPr>
        <p:spPr>
          <a:xfrm>
            <a:off x="905256" y="5946536"/>
            <a:ext cx="559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skewness for a normal distribution? 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D6B354-5414-3401-5AD1-B02F72974E8B}"/>
              </a:ext>
            </a:extLst>
          </p:cNvPr>
          <p:cNvSpPr txBox="1"/>
          <p:nvPr/>
        </p:nvSpPr>
        <p:spPr>
          <a:xfrm>
            <a:off x="7342632" y="3000198"/>
            <a:ext cx="264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Skewness = -0.596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9319A0-9979-1A87-CBC6-2AB3A729071C}"/>
              </a:ext>
            </a:extLst>
          </p:cNvPr>
          <p:cNvSpPr txBox="1"/>
          <p:nvPr/>
        </p:nvSpPr>
        <p:spPr>
          <a:xfrm>
            <a:off x="3267045" y="3000198"/>
            <a:ext cx="264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Skewness = 1.2</a:t>
            </a:r>
          </a:p>
        </p:txBody>
      </p:sp>
    </p:spTree>
    <p:extLst>
      <p:ext uri="{BB962C8B-B14F-4D97-AF65-F5344CB8AC3E}">
        <p14:creationId xmlns:p14="http://schemas.microsoft.com/office/powerpoint/2010/main" val="4262914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C9816-795B-B7AE-E218-25E3A50F6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86653"/>
            <a:ext cx="11029616" cy="587148"/>
          </a:xfrm>
        </p:spPr>
        <p:txBody>
          <a:bodyPr/>
          <a:lstStyle/>
          <a:p>
            <a:r>
              <a:rPr lang="en-US" dirty="0"/>
              <a:t>Scatterplot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DF99F-026C-89F4-53D8-6C21A136C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53312"/>
            <a:ext cx="11029615" cy="907106"/>
          </a:xfrm>
        </p:spPr>
        <p:txBody>
          <a:bodyPr/>
          <a:lstStyle/>
          <a:p>
            <a:r>
              <a:rPr lang="en-US" dirty="0"/>
              <a:t>A scatterplot matrix is a matrix of scatterplots that lets you understand the pairwise relationship between different variables in a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D60C18-7214-7B67-5CFB-0A51D3EC3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939" y="2185990"/>
            <a:ext cx="7796122" cy="467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668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8BAB5-C1DE-8DAD-E76F-BECA6F24C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9618581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2.1.1 </a:t>
            </a:r>
            <a:b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visualization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688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83C15D-8B95-AC10-65D2-2DC27259B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B6C43044-361C-219A-C061-6323BD36C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D073451-463F-3B7E-B0BA-530F3E0F6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ABCD27-CFAB-E2DE-9E8D-FA99686BF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E2D3D5A-EBD9-BEB2-AD86-D7C93505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E9208CB4-8B8E-AAF5-570B-6FB36772F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DB67913-CF45-5205-D2F7-20034A319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F5C4C6-8ADE-7DD0-C518-C988313AD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E705E6-5260-A735-42E3-206724879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9691733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2.1.3 data transformation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20B62D5-0439-5A91-CB0E-6C26D80D1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251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C940B-9700-5266-D504-918ECF2D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2868"/>
          </a:xfrm>
        </p:spPr>
        <p:txBody>
          <a:bodyPr/>
          <a:lstStyle/>
          <a:p>
            <a:r>
              <a:rPr lang="en-US" dirty="0"/>
              <a:t>DATA TRANSFORMATION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BA4C5A-36F8-1388-0471-2993FAFCA0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8040" y="1527048"/>
                <a:ext cx="11029615" cy="3922776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Data transformation is the application of a deterministic mathematical function to each point in a data set—that is, each data point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 is replaced with the transformed value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, where f is a function.</a:t>
                </a:r>
              </a:p>
              <a:p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Better transformed method for Negatively skewed distribution: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Squared or cubed transformation</a:t>
                </a:r>
              </a:p>
              <a:p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Better transformed method for positive skewed distribution: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Logarithm or square root transformation</a:t>
                </a:r>
              </a:p>
              <a:p>
                <a:pPr algn="l"/>
                <a:r>
                  <a:rPr lang="en-US" sz="1800" b="0" i="0" u="none" strike="noStrike" baseline="0" dirty="0">
                    <a:latin typeface="MinionPro-Regular"/>
                  </a:rPr>
                  <a:t>In many instances, the researcher may apply all of the possible transformations and then select the most appropriate transformed variable</a:t>
                </a:r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BA4C5A-36F8-1388-0471-2993FAFCA0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8040" y="1527048"/>
                <a:ext cx="11029615" cy="3922776"/>
              </a:xfrm>
              <a:blipFill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4856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1A827-5F7B-1C9B-DFDA-1A7B41DDD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80B863BA-C9D0-A0B2-5422-A717FE65BE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5F13AC-84C1-CB46-6321-DCE685317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69354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03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Lab </a:t>
            </a:r>
            <a:r>
              <a:rPr lang="en-US" altLang="zh-CN" sz="4000" dirty="0">
                <a:solidFill>
                  <a:srgbClr val="FFFFFF"/>
                </a:solidFill>
              </a:rPr>
              <a:t>session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11D3B9-9728-4880-CDAB-01882AFA691F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Instructor: Yanan Wu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TA: 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Khadija Nisar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Spring 2025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643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F76537-05AE-301D-CEB2-2970139211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9FE6175D-CE1B-4C8E-8FF8-7309F21F3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E2D6A9-0F1B-4AF5-7E13-81A1ED316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1" y="863695"/>
            <a:ext cx="7204036" cy="49471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2.2.1 task 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DF8C05A-3103-44B5-AFBC-A8FC5AF00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794EE00-AFAB-44F8-902F-E94445806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3643"/>
            <a:ext cx="7503637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5F12ABC-29DF-4D0F-9FE7-873B7F8E3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14044"/>
            <a:ext cx="3703320" cy="5745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3749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91409-4B0B-F6CA-8AC4-A09AC9277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60300"/>
          </a:xfrm>
        </p:spPr>
        <p:txBody>
          <a:bodyPr/>
          <a:lstStyle/>
          <a:p>
            <a:r>
              <a:rPr lang="en-US" dirty="0"/>
              <a:t>Confidence interval</a:t>
            </a:r>
          </a:p>
        </p:txBody>
      </p:sp>
    </p:spTree>
    <p:extLst>
      <p:ext uri="{BB962C8B-B14F-4D97-AF65-F5344CB8AC3E}">
        <p14:creationId xmlns:p14="http://schemas.microsoft.com/office/powerpoint/2010/main" val="1337307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B026E-3091-9B57-0C52-B3A1CA866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1428"/>
          </a:xfrm>
        </p:spPr>
        <p:txBody>
          <a:bodyPr/>
          <a:lstStyle/>
          <a:p>
            <a:r>
              <a:rPr lang="en-US" dirty="0"/>
              <a:t>Line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6CC3D-7F23-4311-16D2-F87EBF3EA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362456"/>
            <a:ext cx="11029615" cy="1088136"/>
          </a:xfrm>
        </p:spPr>
        <p:txBody>
          <a:bodyPr/>
          <a:lstStyle/>
          <a:p>
            <a:r>
              <a:rPr lang="en-US" dirty="0"/>
              <a:t>At its core, </a:t>
            </a:r>
            <a:r>
              <a:rPr lang="en-US" b="1" dirty="0"/>
              <a:t>data visualization is about turning numbers into stories</a:t>
            </a:r>
            <a:r>
              <a:rPr lang="en-US" dirty="0"/>
              <a:t> — stories that people can understand, remember, and act upon. It's the bridge between raw data and human perception.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40447F-2210-699A-E14E-F626CC92E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878" y="2654041"/>
            <a:ext cx="7128450" cy="42039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2A759A-3848-91F8-544A-0A84B4E9A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287" y="2776049"/>
            <a:ext cx="2105175" cy="395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249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DD59CFC-7F75-34E6-FCA9-A878C3422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151" y="2154721"/>
            <a:ext cx="7234541" cy="44915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50BDEC-A8EC-FB04-E109-1D3BB659B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8902"/>
            <a:ext cx="11029616" cy="594360"/>
          </a:xfrm>
        </p:spPr>
        <p:txBody>
          <a:bodyPr/>
          <a:lstStyle/>
          <a:p>
            <a:r>
              <a:rPr lang="en-US" dirty="0"/>
              <a:t>scatterplot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6A7BC-243B-CD64-1209-64BEBA89F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74864"/>
            <a:ext cx="11029615" cy="928255"/>
          </a:xfrm>
        </p:spPr>
        <p:txBody>
          <a:bodyPr>
            <a:normAutofit/>
          </a:bodyPr>
          <a:lstStyle/>
          <a:p>
            <a:r>
              <a:rPr lang="en-US" dirty="0"/>
              <a:t>Scatterplots are useful for visualizing the relationship between two numerical variables. They can also incorporate a third variable through additional visual elements, such as color, size, or shape of points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FD42B13-9F2F-D421-7EDF-CF9C7A1A1CE4}"/>
              </a:ext>
            </a:extLst>
          </p:cNvPr>
          <p:cNvGrpSpPr/>
          <p:nvPr/>
        </p:nvGrpSpPr>
        <p:grpSpPr>
          <a:xfrm>
            <a:off x="9278073" y="2384008"/>
            <a:ext cx="1033804" cy="3831261"/>
            <a:chOff x="7705305" y="2246848"/>
            <a:chExt cx="1033804" cy="383126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7D9B2CC-1CE0-3145-C0AA-CB2CED60B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05305" y="4939350"/>
              <a:ext cx="1033804" cy="113875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40FDE44-90CE-A66D-7125-4E94DC59D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05305" y="2246848"/>
              <a:ext cx="1033804" cy="111950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EE0FBE6-F8BC-129E-F554-2051E738B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05305" y="3648569"/>
              <a:ext cx="1033804" cy="11195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915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AFF65-D5C4-B007-B5A3-E5FB42CE9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4852"/>
          </a:xfrm>
        </p:spPr>
        <p:txBody>
          <a:bodyPr>
            <a:normAutofit fontScale="90000"/>
          </a:bodyPr>
          <a:lstStyle/>
          <a:p>
            <a:r>
              <a:rPr lang="en-US" dirty="0"/>
              <a:t>histogram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BF390-2D74-DC0C-2845-CA9A2E405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07008"/>
            <a:ext cx="11029615" cy="4948836"/>
          </a:xfrm>
        </p:spPr>
        <p:txBody>
          <a:bodyPr>
            <a:normAutofit/>
          </a:bodyPr>
          <a:lstStyle/>
          <a:p>
            <a:r>
              <a:rPr lang="en-US" dirty="0"/>
              <a:t>A histogram displays data by grouping values into bins (ranges) and shows the frequency of values falling within each bin</a:t>
            </a:r>
          </a:p>
          <a:p>
            <a:endParaRPr lang="en-US" dirty="0"/>
          </a:p>
          <a:p>
            <a:r>
              <a:rPr lang="en-US" dirty="0"/>
              <a:t>Why Use a Histogram?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Quickly understand the overall distribution of a dataset.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Identify important characteristics, such as:</a:t>
            </a:r>
          </a:p>
          <a:p>
            <a:pPr marL="1070100" lvl="2" indent="-342900">
              <a:buFont typeface="+mj-lt"/>
              <a:buAutoNum type="alphaLcParenR"/>
            </a:pPr>
            <a:r>
              <a:rPr lang="en-US" dirty="0"/>
              <a:t>Whether the data is </a:t>
            </a:r>
            <a:r>
              <a:rPr lang="en-US" b="1" dirty="0"/>
              <a:t>normally distributed</a:t>
            </a:r>
            <a:r>
              <a:rPr lang="en-US" dirty="0"/>
              <a:t>.</a:t>
            </a:r>
          </a:p>
          <a:p>
            <a:pPr marL="1070100" lvl="2" indent="-342900">
              <a:buFont typeface="+mj-lt"/>
              <a:buAutoNum type="alphaLcParenR"/>
            </a:pPr>
            <a:r>
              <a:rPr lang="en-US" dirty="0"/>
              <a:t>If the data is </a:t>
            </a:r>
            <a:r>
              <a:rPr lang="en-US" b="1" dirty="0"/>
              <a:t>skewed</a:t>
            </a:r>
            <a:r>
              <a:rPr lang="en-US" dirty="0"/>
              <a:t> (left or right).</a:t>
            </a:r>
          </a:p>
          <a:p>
            <a:pPr marL="1070100" lvl="2" indent="-342900">
              <a:buFont typeface="+mj-lt"/>
              <a:buAutoNum type="alphaLcParenR"/>
            </a:pPr>
            <a:r>
              <a:rPr lang="en-US" b="1" dirty="0"/>
              <a:t>Gaps</a:t>
            </a:r>
            <a:r>
              <a:rPr lang="en-US" dirty="0"/>
              <a:t> or </a:t>
            </a:r>
            <a:r>
              <a:rPr lang="en-US" b="1" dirty="0"/>
              <a:t>clusters</a:t>
            </a:r>
            <a:r>
              <a:rPr lang="en-US" dirty="0"/>
              <a:t> in the data.</a:t>
            </a:r>
          </a:p>
          <a:p>
            <a:pPr marL="1070100" lvl="2" indent="-342900">
              <a:buFont typeface="+mj-lt"/>
              <a:buAutoNum type="alphaLcParenR"/>
            </a:pPr>
            <a:r>
              <a:rPr lang="en-US" dirty="0"/>
              <a:t>The presence of </a:t>
            </a:r>
            <a:r>
              <a:rPr lang="en-US" b="1" dirty="0"/>
              <a:t>outliers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170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AAA2F-C22E-D68C-7B2A-EFD760A13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813" y="598692"/>
            <a:ext cx="11029615" cy="1769604"/>
          </a:xfrm>
        </p:spPr>
        <p:txBody>
          <a:bodyPr>
            <a:normAutofit/>
          </a:bodyPr>
          <a:lstStyle/>
          <a:p>
            <a:r>
              <a:rPr lang="en-US" dirty="0"/>
              <a:t>What does the distribution of variable tell us?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Identify the reasonable range of values?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Highlights the most frequency occurring values?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70C08A-B270-D8DE-D679-585CEF12C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664" y="2126441"/>
            <a:ext cx="7203143" cy="47315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A32CC9-BECB-64E5-4476-2DF78CEDED05}"/>
              </a:ext>
            </a:extLst>
          </p:cNvPr>
          <p:cNvSpPr txBox="1"/>
          <p:nvPr/>
        </p:nvSpPr>
        <p:spPr>
          <a:xfrm>
            <a:off x="581192" y="3269302"/>
            <a:ext cx="33781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Which one(s) of these histograms are informative? 🤔</a:t>
            </a:r>
          </a:p>
        </p:txBody>
      </p:sp>
    </p:spTree>
    <p:extLst>
      <p:ext uri="{BB962C8B-B14F-4D97-AF65-F5344CB8AC3E}">
        <p14:creationId xmlns:p14="http://schemas.microsoft.com/office/powerpoint/2010/main" val="4175903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9258F-DC49-1147-4F03-6FEF4431D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88BEA-EECF-E0EA-AF5A-D37A86725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880" y="1565298"/>
            <a:ext cx="11029615" cy="1289304"/>
          </a:xfrm>
        </p:spPr>
        <p:txBody>
          <a:bodyPr>
            <a:normAutofit/>
          </a:bodyPr>
          <a:lstStyle/>
          <a:p>
            <a:r>
              <a:rPr lang="en-US" dirty="0"/>
              <a:t>What does the distribution of variable tell us?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spread and central tendency of the distribution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Is the histogram right skewed, left skewed, or symmetric?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B8742A-07C5-BB93-3346-1C3725AA9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3877699"/>
            <a:ext cx="3532472" cy="25413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F7C811-B21F-40A4-CEC9-7A198B6BA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2603" y="3917413"/>
            <a:ext cx="3795133" cy="24827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1C337A6-2046-592C-5409-C1449DEE51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2461" y="3565079"/>
            <a:ext cx="3968347" cy="318738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CCDF3BF-3413-18EB-71A0-E56E1FDC51C4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5505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Shape of distribution: skewness</a:t>
            </a:r>
          </a:p>
        </p:txBody>
      </p:sp>
    </p:spTree>
    <p:extLst>
      <p:ext uri="{BB962C8B-B14F-4D97-AF65-F5344CB8AC3E}">
        <p14:creationId xmlns:p14="http://schemas.microsoft.com/office/powerpoint/2010/main" val="576600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12D2F-DF9C-6277-7B46-BE6310D69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360" y="1490472"/>
            <a:ext cx="11029615" cy="596773"/>
          </a:xfrm>
        </p:spPr>
        <p:txBody>
          <a:bodyPr>
            <a:normAutofit/>
          </a:bodyPr>
          <a:lstStyle/>
          <a:p>
            <a:r>
              <a:rPr lang="en-US" sz="2000" dirty="0"/>
              <a:t>Modality describe the number of meaningful cluster of observation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66BDD80-B3C3-8C0C-8CB2-16AC872432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025" y="701675"/>
            <a:ext cx="11029950" cy="5967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Shape of distribution: modality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E39E15-1F1A-E2B5-2509-7759CEFC5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2279269"/>
            <a:ext cx="1075372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699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595E3-6B00-7DFB-8B2D-6B3A7092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0572"/>
          </a:xfrm>
        </p:spPr>
        <p:txBody>
          <a:bodyPr/>
          <a:lstStyle/>
          <a:p>
            <a:r>
              <a:rPr lang="en-US" dirty="0"/>
              <a:t>Shape of distribution: outlier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1A532-7B6F-34DB-5702-2DCAF6CC5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344168"/>
            <a:ext cx="11029615" cy="1014984"/>
          </a:xfrm>
        </p:spPr>
        <p:txBody>
          <a:bodyPr/>
          <a:lstStyle/>
          <a:p>
            <a:r>
              <a:rPr lang="en-US" dirty="0"/>
              <a:t>What does the distribution of variable tell us?</a:t>
            </a:r>
          </a:p>
          <a:p>
            <a:pPr lvl="1"/>
            <a:r>
              <a:rPr lang="en-US" dirty="0"/>
              <a:t>Detect outliers or unusual observations compared to the rest of the sample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35F3689-F475-A0B5-93F5-F88B54A8C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522" y="2396572"/>
            <a:ext cx="7119366" cy="420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38774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1_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2673</TotalTime>
  <Words>792</Words>
  <Application>Microsoft Office PowerPoint</Application>
  <PresentationFormat>Widescreen</PresentationFormat>
  <Paragraphs>85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MinionPro-Regular</vt:lpstr>
      <vt:lpstr>Arial</vt:lpstr>
      <vt:lpstr>Arial Black</vt:lpstr>
      <vt:lpstr>Calibri</vt:lpstr>
      <vt:lpstr>Cambria Math</vt:lpstr>
      <vt:lpstr>Wingdings</vt:lpstr>
      <vt:lpstr>Wingdings 2</vt:lpstr>
      <vt:lpstr>DividendVTI</vt:lpstr>
      <vt:lpstr>1_DividendVTI</vt:lpstr>
      <vt:lpstr>WEEK 03</vt:lpstr>
      <vt:lpstr>2.1.1  Data visualization</vt:lpstr>
      <vt:lpstr>Line graph</vt:lpstr>
      <vt:lpstr>scatterplot</vt:lpstr>
      <vt:lpstr>histogram</vt:lpstr>
      <vt:lpstr>PowerPoint Presentation</vt:lpstr>
      <vt:lpstr> </vt:lpstr>
      <vt:lpstr>Shape of distribution: modality</vt:lpstr>
      <vt:lpstr>Shape of distribution: outlier</vt:lpstr>
      <vt:lpstr>SIDE-BY-SIDE HISTOGRAM</vt:lpstr>
      <vt:lpstr>Spatial data</vt:lpstr>
      <vt:lpstr>Spatial data</vt:lpstr>
      <vt:lpstr>2.1.2 univariate variable distributions</vt:lpstr>
      <vt:lpstr>Data description</vt:lpstr>
      <vt:lpstr>normality</vt:lpstr>
      <vt:lpstr>PowerPoint Presentation</vt:lpstr>
      <vt:lpstr>Non-normality</vt:lpstr>
      <vt:lpstr>skewness</vt:lpstr>
      <vt:lpstr>Scatterplot matrix</vt:lpstr>
      <vt:lpstr>2.1.3 data transformation</vt:lpstr>
      <vt:lpstr>DATA TRANSFORMATION</vt:lpstr>
      <vt:lpstr>WEEK 03   Lab session</vt:lpstr>
      <vt:lpstr>2.2.1 task 1</vt:lpstr>
      <vt:lpstr>Confidence interval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Yanan Wu</dc:creator>
  <cp:lastModifiedBy>Yanan Wu</cp:lastModifiedBy>
  <cp:revision>11</cp:revision>
  <dcterms:created xsi:type="dcterms:W3CDTF">2024-12-11T19:51:45Z</dcterms:created>
  <dcterms:modified xsi:type="dcterms:W3CDTF">2025-01-07T03:41:33Z</dcterms:modified>
</cp:coreProperties>
</file>