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686" r:id="rId2"/>
  </p:sldMasterIdLst>
  <p:notesMasterIdLst>
    <p:notesMasterId r:id="rId37"/>
  </p:notesMasterIdLst>
  <p:sldIdLst>
    <p:sldId id="256" r:id="rId3"/>
    <p:sldId id="323" r:id="rId4"/>
    <p:sldId id="854" r:id="rId5"/>
    <p:sldId id="858" r:id="rId6"/>
    <p:sldId id="849" r:id="rId7"/>
    <p:sldId id="860" r:id="rId8"/>
    <p:sldId id="867" r:id="rId9"/>
    <p:sldId id="857" r:id="rId10"/>
    <p:sldId id="856" r:id="rId11"/>
    <p:sldId id="855" r:id="rId12"/>
    <p:sldId id="865" r:id="rId13"/>
    <p:sldId id="866" r:id="rId14"/>
    <p:sldId id="900" r:id="rId15"/>
    <p:sldId id="868" r:id="rId16"/>
    <p:sldId id="873" r:id="rId17"/>
    <p:sldId id="871" r:id="rId18"/>
    <p:sldId id="874" r:id="rId19"/>
    <p:sldId id="877" r:id="rId20"/>
    <p:sldId id="878" r:id="rId21"/>
    <p:sldId id="879" r:id="rId22"/>
    <p:sldId id="883" r:id="rId23"/>
    <p:sldId id="881" r:id="rId24"/>
    <p:sldId id="884" r:id="rId25"/>
    <p:sldId id="870" r:id="rId26"/>
    <p:sldId id="901" r:id="rId27"/>
    <p:sldId id="869" r:id="rId28"/>
    <p:sldId id="895" r:id="rId29"/>
    <p:sldId id="896" r:id="rId30"/>
    <p:sldId id="897" r:id="rId31"/>
    <p:sldId id="898" r:id="rId32"/>
    <p:sldId id="899" r:id="rId33"/>
    <p:sldId id="903" r:id="rId34"/>
    <p:sldId id="265" r:id="rId35"/>
    <p:sldId id="902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96F2DA-24C0-4B85-B3DC-FA6F4BB684E2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B42E0-62EF-42B0-8031-05992D750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43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7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33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07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456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74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553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357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26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2285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20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173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0641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5826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4317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415600" y="7965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Arial Black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747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8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8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0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0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6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4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526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018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statology.org/spurious-correlation-example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1734BD9E-DDD5-C150-8BA0-0B1B13AE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3439C-E1CA-A039-1552-7B23AB700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6AEC8-AD7D-2F2A-F638-325ACB8C9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126" y="3979333"/>
            <a:ext cx="4320228" cy="227747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Instructor: Yanan Wu</a:t>
            </a:r>
          </a:p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TA: Khadija Nisar </a:t>
            </a:r>
          </a:p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2025</a:t>
            </a:r>
          </a:p>
          <a:p>
            <a:endParaRPr lang="en-US" sz="2800" dirty="0">
              <a:solidFill>
                <a:srgbClr val="FFFFFF">
                  <a:alpha val="7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130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DAFE4E-AE52-1677-0AD6-7211BEE10901}"/>
              </a:ext>
            </a:extLst>
          </p:cNvPr>
          <p:cNvSpPr txBox="1"/>
          <p:nvPr/>
        </p:nvSpPr>
        <p:spPr>
          <a:xfrm>
            <a:off x="581192" y="762654"/>
            <a:ext cx="10855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Variance Decomposition</a:t>
            </a:r>
          </a:p>
        </p:txBody>
      </p:sp>
      <p:pic>
        <p:nvPicPr>
          <p:cNvPr id="5" name="Content Placeholder 13" descr="A scatter diagram to determine the total deviation. For long description in Notes pane, press F6.&#10;">
            <a:extLst>
              <a:ext uri="{FF2B5EF4-FFF2-40B4-BE49-F238E27FC236}">
                <a16:creationId xmlns:a16="http://schemas.microsoft.com/office/drawing/2014/main" id="{DB04C957-8E70-2F0B-B927-443458231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50" y="1584350"/>
            <a:ext cx="7491847" cy="43299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19C0E5-EFBF-7FED-A262-5B06C6506A09}"/>
              </a:ext>
            </a:extLst>
          </p:cNvPr>
          <p:cNvSpPr txBox="1"/>
          <p:nvPr/>
        </p:nvSpPr>
        <p:spPr>
          <a:xfrm>
            <a:off x="6451888" y="4858553"/>
            <a:ext cx="4703618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As long as the linear model has an intercept, the regression line always goes through means of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𝑋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and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𝑌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i.e., the point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(𝑥̅,𝑦̅)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will be on the regression line </a:t>
            </a:r>
          </a:p>
        </p:txBody>
      </p:sp>
    </p:spTree>
    <p:extLst>
      <p:ext uri="{BB962C8B-B14F-4D97-AF65-F5344CB8AC3E}">
        <p14:creationId xmlns:p14="http://schemas.microsoft.com/office/powerpoint/2010/main" val="2396917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DB4231-161C-83B8-A8F2-98E265C46E68}"/>
              </a:ext>
            </a:extLst>
          </p:cNvPr>
          <p:cNvSpPr txBox="1"/>
          <p:nvPr/>
        </p:nvSpPr>
        <p:spPr>
          <a:xfrm>
            <a:off x="590717" y="747067"/>
            <a:ext cx="10855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TSS, RSS, ESS</a:t>
            </a:r>
          </a:p>
        </p:txBody>
      </p:sp>
      <p:pic>
        <p:nvPicPr>
          <p:cNvPr id="5" name="Content Placeholder 13" descr="A scatter diagram to determine the total deviation. For long description in Notes pane, press F6.&#10;">
            <a:extLst>
              <a:ext uri="{FF2B5EF4-FFF2-40B4-BE49-F238E27FC236}">
                <a16:creationId xmlns:a16="http://schemas.microsoft.com/office/drawing/2014/main" id="{BB2074B5-2988-83D2-EDA2-785803A43B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159" y="1825397"/>
            <a:ext cx="6381317" cy="36881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5437B0-9835-165D-DF3D-A59118A8FE7E}"/>
                  </a:ext>
                </a:extLst>
              </p:cNvPr>
              <p:cNvSpPr txBox="1"/>
              <p:nvPr/>
            </p:nvSpPr>
            <p:spPr>
              <a:xfrm>
                <a:off x="7280915" y="1139824"/>
                <a:ext cx="4320368" cy="3341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𝑇𝑆𝑆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nary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𝐸𝑆𝑆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y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</m:d>
                            </m:e>
                          </m:nary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  <a:p>
                <a:pPr algn="ctr"/>
                <a:r>
                  <a:rPr lang="en-US" dirty="0"/>
                  <a:t>TSS = ESS + RSS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5437B0-9835-165D-DF3D-A59118A8F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0915" y="1139824"/>
                <a:ext cx="4320368" cy="3341684"/>
              </a:xfrm>
              <a:prstGeom prst="rect">
                <a:avLst/>
              </a:prstGeom>
              <a:blipFill>
                <a:blip r:embed="rId3"/>
                <a:stretch>
                  <a:fillRect b="-20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598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9F2B3-DD2E-8915-B496-3E67CA524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6317"/>
          </a:xfrm>
        </p:spPr>
        <p:txBody>
          <a:bodyPr/>
          <a:lstStyle/>
          <a:p>
            <a:r>
              <a:rPr lang="en-US" dirty="0"/>
              <a:t>Slope and 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366BD4-749E-D656-5617-39C9A5568C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1946" y="1488721"/>
                <a:ext cx="11312236" cy="112286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The lest square approach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b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b="0" dirty="0"/>
                  <a:t> to minimize the RSS</a:t>
                </a:r>
                <a:endParaRPr lang="en-US" sz="2800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 …+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−(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366BD4-749E-D656-5617-39C9A5568C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1946" y="1488721"/>
                <a:ext cx="11312236" cy="1122861"/>
              </a:xfrm>
              <a:blipFill>
                <a:blip r:embed="rId2"/>
                <a:stretch>
                  <a:fillRect l="-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F9832C6-D089-E37F-2697-92A647FA3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446" y="2888234"/>
            <a:ext cx="4600408" cy="353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247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E05FDE2-6FF6-B422-73D4-C899701FBDB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81192" y="702156"/>
                <a:ext cx="11029616" cy="583719"/>
              </a:xfrm>
            </p:spPr>
            <p:txBody>
              <a:bodyPr/>
              <a:lstStyle/>
              <a:p>
                <a:r>
                  <a:rPr lang="en-US" dirty="0"/>
                  <a:t>Explanation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E05FDE2-6FF6-B422-73D4-C899701FBD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81192" y="702156"/>
                <a:ext cx="11029616" cy="583719"/>
              </a:xfrm>
              <a:blipFill>
                <a:blip r:embed="rId2"/>
                <a:stretch>
                  <a:fillRect l="-1105" b="-30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BA0D1EA-C666-73F6-EE46-45FD68772602}"/>
              </a:ext>
            </a:extLst>
          </p:cNvPr>
          <p:cNvSpPr txBox="1"/>
          <p:nvPr/>
        </p:nvSpPr>
        <p:spPr>
          <a:xfrm>
            <a:off x="6896651" y="3128136"/>
            <a:ext cx="4494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Which line has the highest slope?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7927EB-58D4-B12F-1D2A-3A06A2E10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09801"/>
            <a:ext cx="6677487" cy="38528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7A5354-5144-0381-DE63-77F8BE4305C5}"/>
              </a:ext>
            </a:extLst>
          </p:cNvPr>
          <p:cNvSpPr txBox="1"/>
          <p:nvPr/>
        </p:nvSpPr>
        <p:spPr>
          <a:xfrm>
            <a:off x="6896651" y="4219724"/>
            <a:ext cx="4933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Which line has the lowest intercept?</a:t>
            </a:r>
          </a:p>
        </p:txBody>
      </p:sp>
    </p:spTree>
    <p:extLst>
      <p:ext uri="{BB962C8B-B14F-4D97-AF65-F5344CB8AC3E}">
        <p14:creationId xmlns:p14="http://schemas.microsoft.com/office/powerpoint/2010/main" val="359659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3F1C0B0-DA99-CAF6-9887-9F4C2CEFDCC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81192" y="638361"/>
                <a:ext cx="11029616" cy="602104"/>
              </a:xfrm>
            </p:spPr>
            <p:txBody>
              <a:bodyPr/>
              <a:lstStyle/>
              <a:p>
                <a:r>
                  <a:rPr lang="en-US" dirty="0"/>
                  <a:t>Explanation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3F1C0B0-DA99-CAF6-9887-9F4C2CEFDC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81192" y="638361"/>
                <a:ext cx="11029616" cy="602104"/>
              </a:xfrm>
              <a:blipFill>
                <a:blip r:embed="rId2"/>
                <a:stretch>
                  <a:fillRect l="-1105" b="-29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7E1765-00A4-7EDC-62A8-65E461850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155" y="1943049"/>
            <a:ext cx="6284851" cy="363378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FD42B7-E8A4-5F42-769D-AFDE8F22C2B3}"/>
                  </a:ext>
                </a:extLst>
              </p:cNvPr>
              <p:cNvSpPr txBox="1"/>
              <p:nvPr/>
            </p:nvSpPr>
            <p:spPr>
              <a:xfrm>
                <a:off x="7361033" y="1360924"/>
                <a:ext cx="36013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=7.03,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=0.0475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FD42B7-E8A4-5F42-769D-AFDE8F22C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1033" y="1360924"/>
                <a:ext cx="3601376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E2FD89-63DA-20B0-812E-993D87D4FC4A}"/>
                  </a:ext>
                </a:extLst>
              </p:cNvPr>
              <p:cNvSpPr txBox="1"/>
              <p:nvPr/>
            </p:nvSpPr>
            <p:spPr>
              <a:xfrm>
                <a:off x="1327712" y="5725843"/>
                <a:ext cx="51300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The advertising budget on TV (unit: $)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The sales of the TA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E2FD89-63DA-20B0-812E-993D87D4F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712" y="5725843"/>
                <a:ext cx="5130071" cy="646331"/>
              </a:xfrm>
              <a:prstGeom prst="rect">
                <a:avLst/>
              </a:prstGeom>
              <a:blipFill>
                <a:blip r:embed="rId5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B1EFDFB-2D42-6EBE-B5C5-F6662A6A3322}"/>
                  </a:ext>
                </a:extLst>
              </p:cNvPr>
              <p:cNvSpPr txBox="1"/>
              <p:nvPr/>
            </p:nvSpPr>
            <p:spPr>
              <a:xfrm>
                <a:off x="6780007" y="2667000"/>
                <a:ext cx="5192917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If no money is spent on advertising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), what does the model predict for TV sales? 🤔</a:t>
                </a:r>
              </a:p>
              <a:p>
                <a:endParaRPr lang="en-US" dirty="0"/>
              </a:p>
              <a:p>
                <a:r>
                  <a:rPr lang="en-US" dirty="0"/>
                  <a:t>If the advertising budget increases by 1 dollar, how much does the model predict sales will increase? 🤔</a:t>
                </a:r>
              </a:p>
              <a:p>
                <a:endParaRPr lang="en-US" dirty="0"/>
              </a:p>
              <a:p>
                <a:r>
                  <a:rPr lang="en-US" dirty="0"/>
                  <a:t>If the advertising budget increases by $100, how much would we expect sales to increase? 🤔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B1EFDFB-2D42-6EBE-B5C5-F6662A6A3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007" y="2667000"/>
                <a:ext cx="5192917" cy="2308324"/>
              </a:xfrm>
              <a:prstGeom prst="rect">
                <a:avLst/>
              </a:prstGeom>
              <a:blipFill>
                <a:blip r:embed="rId6"/>
                <a:stretch>
                  <a:fillRect l="-939" t="-1587"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333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C46A59-5803-97C4-395F-452E24D66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8E8C8A6-AA72-6E5B-2967-6240E98CC4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42D6896-7F87-AA61-3291-D40743EAD1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816D585-7278-AD71-F69E-E773B71D74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0FE503D-13D9-F020-9BD2-0633CA0151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A68172A6-9CA6-42D6-8048-1640D322ED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F277E-8E68-494E-BC7F-7FE80E8D89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EA6BE53-67CD-8E25-95B9-B603366F23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588BA1-17D4-56AD-5536-116973BFE6C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893715" y="708498"/>
                <a:ext cx="9691733" cy="3330055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r>
                  <a:rPr lang="en-US" sz="6000" b="0" kern="1200" cap="all" dirty="0" smtClean="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</a:rPr>
                  <a:t>2.1.4 </a:t>
                </a:r>
                <a:r>
                  <a:rPr lang="en-US" sz="6000" b="0" kern="1200" cap="all" dirty="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</a:rPr>
                  <a:t>Standard error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6000" b="0" i="1" kern="1200" cap="all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US" sz="6000" b="0" i="1" kern="1200" cap="all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𝑏</m:t>
                        </m:r>
                      </m:e>
                      <m:sub>
                        <m:r>
                          <a:rPr lang="en-US" sz="6000" b="0" i="1" kern="1200" cap="all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6000" b="0" kern="1200" cap="all" dirty="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</a:rPr>
                  <a:t>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6000" b="0" i="1" kern="1200" cap="all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US" sz="6000" b="0" i="1" kern="1200" cap="all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𝑏</m:t>
                        </m:r>
                      </m:e>
                      <m:sub>
                        <m:r>
                          <a:rPr lang="en-US" sz="6000" b="0" i="1" kern="1200" cap="all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1</m:t>
                        </m:r>
                      </m:sub>
                    </m:sSub>
                  </m:oMath>
                </a14:m>
                <a:endParaRPr lang="en-US" sz="6000" b="0" kern="1200" cap="all" dirty="0">
                  <a:solidFill>
                    <a:srgbClr val="FFFFFF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588BA1-17D4-56AD-5536-116973BFE6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893715" y="708498"/>
                <a:ext cx="9691733" cy="3330055"/>
              </a:xfrm>
              <a:blipFill>
                <a:blip r:embed="rId2"/>
                <a:stretch>
                  <a:fillRect l="-3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>
            <a:extLst>
              <a:ext uri="{FF2B5EF4-FFF2-40B4-BE49-F238E27FC236}">
                <a16:creationId xmlns:a16="http://schemas.microsoft.com/office/drawing/2014/main" id="{834155F7-FB93-3E03-6F7D-5365B7EB20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410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3206A3-19C8-79B4-E589-833631EAF6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707650"/>
                <a:ext cx="11029615" cy="73322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The estimated coefficients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) differ from sample to sample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3206A3-19C8-79B4-E589-833631EAF6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707650"/>
                <a:ext cx="11029615" cy="733223"/>
              </a:xfrm>
              <a:blipFill>
                <a:blip r:embed="rId2"/>
                <a:stretch>
                  <a:fillRect l="-829" b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636EE2B-FF0E-2869-D7D3-8E7192AA3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57" y="2393442"/>
            <a:ext cx="8250189" cy="4296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A28BEA-14D3-883C-9E2A-38FA55676E00}"/>
              </a:ext>
            </a:extLst>
          </p:cNvPr>
          <p:cNvSpPr txBox="1"/>
          <p:nvPr/>
        </p:nvSpPr>
        <p:spPr>
          <a:xfrm>
            <a:off x="1012991" y="1700243"/>
            <a:ext cx="3778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Red line: </a:t>
            </a:r>
            <a:r>
              <a:rPr lang="en-US" dirty="0"/>
              <a:t>population regression line</a:t>
            </a:r>
          </a:p>
          <a:p>
            <a:r>
              <a:rPr lang="en-US" dirty="0">
                <a:solidFill>
                  <a:srgbClr val="0070C0"/>
                </a:solidFill>
              </a:rPr>
              <a:t>Dark blue: </a:t>
            </a:r>
            <a:r>
              <a:rPr lang="en-US" dirty="0"/>
              <a:t>sample regression line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4A67FA-395B-CC20-6132-A826D1C7081A}"/>
              </a:ext>
            </a:extLst>
          </p:cNvPr>
          <p:cNvSpPr txBox="1"/>
          <p:nvPr/>
        </p:nvSpPr>
        <p:spPr>
          <a:xfrm>
            <a:off x="5066573" y="1670936"/>
            <a:ext cx="3778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Light blue: </a:t>
            </a:r>
            <a:r>
              <a:rPr lang="en-US" dirty="0"/>
              <a:t>sample regression line based on different 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90F3CC-5FA2-FF24-A2B9-1504C3557C6E}"/>
                  </a:ext>
                </a:extLst>
              </p:cNvPr>
              <p:cNvSpPr txBox="1"/>
              <p:nvPr/>
            </p:nvSpPr>
            <p:spPr>
              <a:xfrm>
                <a:off x="8520693" y="3561278"/>
                <a:ext cx="33387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How close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are to the true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?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90F3CC-5FA2-FF24-A2B9-1504C3557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0693" y="3561278"/>
                <a:ext cx="3338797" cy="646331"/>
              </a:xfrm>
              <a:prstGeom prst="rect">
                <a:avLst/>
              </a:prstGeom>
              <a:blipFill>
                <a:blip r:embed="rId4"/>
                <a:stretch>
                  <a:fillRect l="-1645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861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FCD36-B548-42C5-C1BF-0D503205A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0263"/>
          </a:xfrm>
        </p:spPr>
        <p:txBody>
          <a:bodyPr>
            <a:normAutofit/>
          </a:bodyPr>
          <a:lstStyle/>
          <a:p>
            <a:r>
              <a:rPr lang="en-US" dirty="0"/>
              <a:t>Standard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E5E5DD-701E-3402-BE42-7CB7EE817F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3" y="1350111"/>
                <a:ext cx="11029615" cy="3841013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Standard error measure the uncertainty of the estimated parameter,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324000" lvl="1" indent="0">
                  <a:buNone/>
                </a:pPr>
                <a:r>
                  <a:rPr lang="en-US" sz="2200" b="0" dirty="0"/>
                  <a:t>	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ra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𝑇𝑆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</m:e>
                        </m:rad>
                      </m:den>
                    </m:f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   and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ra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∗</m:t>
                    </m:r>
                    <m:rad>
                      <m:radPr>
                        <m:degHide m:val="on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𝑇𝑆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en-US" sz="2200" dirty="0"/>
                  <a:t> , </a:t>
                </a:r>
              </a:p>
              <a:p>
                <a:pPr marL="324000" lvl="1" indent="0">
                  <a:buNone/>
                </a:pPr>
                <a:endParaRPr lang="en-US" sz="2200" dirty="0"/>
              </a:p>
              <a:p>
                <a:pPr marL="324000" lvl="1" indent="0">
                  <a:buNone/>
                </a:pPr>
                <a:r>
                  <a:rPr lang="en-US" sz="2200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𝑅𝑆𝑆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𝑇𝑆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 −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sz="2200" dirty="0"/>
              </a:p>
              <a:p>
                <a:pPr marL="324000" lvl="1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E5E5DD-701E-3402-BE42-7CB7EE817F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3" y="1350111"/>
                <a:ext cx="11029615" cy="3841013"/>
              </a:xfrm>
              <a:blipFill>
                <a:blip r:embed="rId2"/>
                <a:stretch>
                  <a:fillRect l="-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0338B60D-75FA-AF95-0EA6-A2237CBE5FED}"/>
              </a:ext>
            </a:extLst>
          </p:cNvPr>
          <p:cNvGrpSpPr/>
          <p:nvPr/>
        </p:nvGrpSpPr>
        <p:grpSpPr>
          <a:xfrm>
            <a:off x="819149" y="2200275"/>
            <a:ext cx="10410825" cy="3307614"/>
            <a:chOff x="819149" y="2200275"/>
            <a:chExt cx="10410825" cy="33076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59B622B-1DFE-D2F7-6629-EDDA6D9E165B}"/>
                    </a:ext>
                  </a:extLst>
                </p:cNvPr>
                <p:cNvSpPr txBox="1"/>
                <p:nvPr/>
              </p:nvSpPr>
              <p:spPr>
                <a:xfrm>
                  <a:off x="819149" y="5107779"/>
                  <a:ext cx="1041082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If the standard error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000" dirty="0"/>
                    <a:t>​ is large, what does it indicate about the reliability of our estimate? 🤔</a:t>
                  </a: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59B622B-1DFE-D2F7-6629-EDDA6D9E16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149" y="5107779"/>
                  <a:ext cx="10410825" cy="400110"/>
                </a:xfrm>
                <a:prstGeom prst="rect">
                  <a:avLst/>
                </a:prstGeom>
                <a:blipFill>
                  <a:blip r:embed="rId3"/>
                  <a:stretch>
                    <a:fillRect l="-585" t="-10606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F1C3246-2457-E0FB-EAD6-3B3E26D2BC74}"/>
                </a:ext>
              </a:extLst>
            </p:cNvPr>
            <p:cNvSpPr/>
            <p:nvPr/>
          </p:nvSpPr>
          <p:spPr>
            <a:xfrm>
              <a:off x="1000126" y="2200275"/>
              <a:ext cx="704850" cy="714375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6C9F789-1421-AE59-E4D2-288035C1B195}"/>
              </a:ext>
            </a:extLst>
          </p:cNvPr>
          <p:cNvGrpSpPr/>
          <p:nvPr/>
        </p:nvGrpSpPr>
        <p:grpSpPr>
          <a:xfrm>
            <a:off x="1000126" y="3431379"/>
            <a:ext cx="10410825" cy="2194741"/>
            <a:chOff x="819149" y="3313148"/>
            <a:chExt cx="10410825" cy="219474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6D51D0B-4173-2464-3DF3-80C0B6FB18A1}"/>
                </a:ext>
              </a:extLst>
            </p:cNvPr>
            <p:cNvSpPr txBox="1"/>
            <p:nvPr/>
          </p:nvSpPr>
          <p:spPr>
            <a:xfrm>
              <a:off x="819149" y="5107779"/>
              <a:ext cx="104108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What is the effect of a small residual sum of squares (RSS) on the standard error?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4D61E1F-76A1-2673-3CD6-215EC968C0B2}"/>
                </a:ext>
              </a:extLst>
            </p:cNvPr>
            <p:cNvSpPr/>
            <p:nvPr/>
          </p:nvSpPr>
          <p:spPr>
            <a:xfrm>
              <a:off x="2466976" y="3313148"/>
              <a:ext cx="704850" cy="714375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8899E4B-2FF8-B534-7E9A-47E757A43D34}"/>
              </a:ext>
            </a:extLst>
          </p:cNvPr>
          <p:cNvGrpSpPr/>
          <p:nvPr/>
        </p:nvGrpSpPr>
        <p:grpSpPr>
          <a:xfrm>
            <a:off x="1152526" y="2459162"/>
            <a:ext cx="10410825" cy="3319358"/>
            <a:chOff x="819149" y="2188531"/>
            <a:chExt cx="10410825" cy="33193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D6BAC04-CFBC-DD2A-B9C0-32DF69276963}"/>
                    </a:ext>
                  </a:extLst>
                </p:cNvPr>
                <p:cNvSpPr txBox="1"/>
                <p:nvPr/>
              </p:nvSpPr>
              <p:spPr>
                <a:xfrm>
                  <a:off x="819149" y="5107779"/>
                  <a:ext cx="1041082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How</a:t>
                  </a:r>
                  <a:r>
                    <a:rPr lang="zh-CN" altLang="en-US" sz="2000" dirty="0"/>
                    <a:t> </a:t>
                  </a:r>
                  <a:r>
                    <a:rPr lang="en-US" altLang="zh-CN" sz="2000" dirty="0"/>
                    <a:t>does</a:t>
                  </a:r>
                  <a:r>
                    <a:rPr lang="zh-CN" altLang="en-US" sz="2000" dirty="0"/>
                    <a:t> </a:t>
                  </a:r>
                  <a:r>
                    <a:rPr lang="en-US" altLang="zh-CN" sz="2000" dirty="0"/>
                    <a:t>the</a:t>
                  </a:r>
                  <a:r>
                    <a:rPr lang="zh-CN" altLang="en-US" sz="2000" dirty="0"/>
                    <a:t> </a:t>
                  </a:r>
                  <a:r>
                    <a:rPr lang="en-US" altLang="zh-CN" sz="2000" dirty="0"/>
                    <a:t>total of sum of squares </a:t>
                  </a:r>
                  <a14:m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𝑇𝑆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a14:m>
                  <a:r>
                    <a:rPr lang="en-US" sz="2000" dirty="0"/>
                    <a:t> affect the standard error? </a:t>
                  </a: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D6BAC04-CFBC-DD2A-B9C0-32DF692769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149" y="5107779"/>
                  <a:ext cx="10410825" cy="400110"/>
                </a:xfrm>
                <a:prstGeom prst="rect">
                  <a:avLst/>
                </a:prstGeom>
                <a:blipFill>
                  <a:blip r:embed="rId4"/>
                  <a:stretch>
                    <a:fillRect l="-585" t="-7576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A54632C-4077-0DD1-5DE4-397CEB1C14DF}"/>
                </a:ext>
              </a:extLst>
            </p:cNvPr>
            <p:cNvSpPr/>
            <p:nvPr/>
          </p:nvSpPr>
          <p:spPr>
            <a:xfrm>
              <a:off x="3324226" y="2188531"/>
              <a:ext cx="609597" cy="60605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000126" y="6066692"/>
            <a:ext cx="863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 uncertainty of any estimates is desirable properties.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4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DFF0D9-9DDD-0845-B919-42E20BCBC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5D2272F1-D2E6-309A-7927-AE9F48FDAE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0965267-B781-6F73-FC37-3D3B4E4AD1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6934458-E4D3-AF20-96A0-27A057CD59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5328CE8-FE64-A0AD-BDE5-C7C361066B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4FB4E5CE-9EC1-1907-D6EF-DCDF87B75D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4511468-446B-DB7A-929A-0E4F824FA5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8F3AE38-FFD1-9C19-700D-AA4A1E201F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7A9A2B-5554-1EBD-BE9A-856330E1C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9691733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2.1.5 confidence </a:t>
            </a: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interval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FC7B9C9-B376-12DE-B600-5380FE9316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158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28E7204-BE58-A2A8-E83A-130D8651BD7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81192" y="702156"/>
                <a:ext cx="11029616" cy="662187"/>
              </a:xfrm>
            </p:spPr>
            <p:txBody>
              <a:bodyPr/>
              <a:lstStyle/>
              <a:p>
                <a:r>
                  <a:rPr lang="en-US" dirty="0"/>
                  <a:t>Confidence interval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28E7204-BE58-A2A8-E83A-130D8651BD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81192" y="702156"/>
                <a:ext cx="11029616" cy="662187"/>
              </a:xfrm>
              <a:blipFill>
                <a:blip r:embed="rId2"/>
                <a:stretch>
                  <a:fillRect l="-1105" b="-26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9C0728-9139-7971-2974-D429CDFF14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1" y="1639339"/>
                <a:ext cx="11029615" cy="2627861"/>
              </a:xfrm>
            </p:spPr>
            <p:txBody>
              <a:bodyPr>
                <a:normAutofit/>
              </a:bodyPr>
              <a:lstStyle/>
              <a:p>
                <a:pPr marL="0" indent="0" algn="l">
                  <a:buNone/>
                </a:pPr>
                <a:r>
                  <a:rPr lang="en-US" sz="2400" b="0" i="0" u="none" strike="noStrike" baseline="0" dirty="0">
                    <a:solidFill>
                      <a:srgbClr val="131413"/>
                    </a:solidFill>
                  </a:rPr>
                  <a:t>A 95% confidence interval is defined as a range of values such that with 95% probability, the range will contain the true unknown value of the parameter.</a:t>
                </a:r>
              </a:p>
              <a:p>
                <a:pPr marL="0" indent="0" algn="l">
                  <a:buNone/>
                </a:pPr>
                <a:endParaRPr lang="en-US" sz="2400" dirty="0">
                  <a:solidFill>
                    <a:srgbClr val="131413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2∗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𝑆𝐸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9C0728-9139-7971-2974-D429CDFF14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1" y="1639339"/>
                <a:ext cx="11029615" cy="2627861"/>
              </a:xfrm>
              <a:blipFill>
                <a:blip r:embed="rId3"/>
                <a:stretch>
                  <a:fillRect l="-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125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8BAB5-C1DE-8DAD-E76F-BECA6F24C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9618581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2.1.1 </a:t>
            </a:r>
            <a:b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regression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688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E0F682-7347-D560-359C-7937B93F8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41806203-D193-2DE9-561A-89F7B9FD3A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1192" y="702156"/>
                <a:ext cx="11029616" cy="662187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4572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sz="2800" b="0" kern="1200" cap="all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en-US" dirty="0"/>
                  <a:t>Confidence interval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41806203-D193-2DE9-561A-89F7B9FD3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702156"/>
                <a:ext cx="11029616" cy="662187"/>
              </a:xfrm>
              <a:prstGeom prst="rect">
                <a:avLst/>
              </a:prstGeom>
              <a:blipFill>
                <a:blip r:embed="rId2"/>
                <a:stretch>
                  <a:fillRect l="-1105" b="-26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3997E3-6EF7-3F21-5BED-BB2F60088CBC}"/>
                  </a:ext>
                </a:extLst>
              </p:cNvPr>
              <p:cNvSpPr txBox="1"/>
              <p:nvPr/>
            </p:nvSpPr>
            <p:spPr>
              <a:xfrm>
                <a:off x="648305" y="1951316"/>
                <a:ext cx="10474476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2400" b="0" i="0" u="none" strike="noStrike" baseline="0" dirty="0">
                    <a:solidFill>
                      <a:srgbClr val="131413"/>
                    </a:solidFill>
                  </a:rPr>
                  <a:t>A 95% confidence interval is defined as a range of values such that with 95% probability, the range will contain the true unknown value of the parameter.</a:t>
                </a:r>
              </a:p>
              <a:p>
                <a:pPr marL="0" indent="0" algn="l">
                  <a:buNone/>
                </a:pPr>
                <a:endParaRPr lang="en-US" sz="2400" dirty="0">
                  <a:solidFill>
                    <a:srgbClr val="131413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𝑆𝐸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3997E3-6EF7-3F21-5BED-BB2F60088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05" y="1951316"/>
                <a:ext cx="10474476" cy="1569660"/>
              </a:xfrm>
              <a:prstGeom prst="rect">
                <a:avLst/>
              </a:prstGeom>
              <a:blipFill>
                <a:blip r:embed="rId3"/>
                <a:stretch>
                  <a:fillRect l="-873" t="-3101" b="-4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667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E587AD-5262-2937-9DF8-6AFCC1016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B5FDEB71-C19D-5932-59BE-7E90172394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B830D11-9E80-D9E2-0936-7D62FE1F20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0E45599-3270-B9EC-E7B3-96B11C9CCB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610B4E0-B53B-554A-7989-798A791486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DAC61DE9-DC21-F3E2-CE65-C77E9A817C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5ECF658-5DD9-AB10-7B96-D6AA50C48A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02C4760-8FF7-696D-8225-76CE962161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CCB8E72-55AC-68E9-7715-1D83E82EC5A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893715" y="708498"/>
                <a:ext cx="9691733" cy="3330055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r>
                  <a:rPr lang="en-US" sz="6000" b="0" kern="1200" cap="all" dirty="0" smtClean="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</a:rPr>
                  <a:t>2.1.6 </a:t>
                </a:r>
                <a14:m>
                  <m:oMath xmlns:m="http://schemas.openxmlformats.org/officeDocument/2006/math">
                    <m:r>
                      <a:rPr lang="en-US" sz="6000" b="0" i="1" kern="1200" cap="all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𝐻𝑌𝑃𝑂𝑇𝐻𝐸𝑆𝐼𝑆</m:t>
                    </m:r>
                    <m:r>
                      <a:rPr lang="en-US" sz="6000" b="0" i="1" kern="1200" cap="all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 </m:t>
                    </m:r>
                    <m:r>
                      <a:rPr lang="en-US" sz="6000" b="0" i="1" kern="1200" cap="all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𝑇𝐸𝑆𝑇</m:t>
                    </m:r>
                  </m:oMath>
                </a14:m>
                <a:endParaRPr lang="en-US" sz="6000" b="0" kern="1200" cap="all" dirty="0">
                  <a:solidFill>
                    <a:srgbClr val="FFFFFF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CCB8E72-55AC-68E9-7715-1D83E82EC5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893715" y="708498"/>
                <a:ext cx="9691733" cy="3330055"/>
              </a:xfrm>
              <a:blipFill>
                <a:blip r:embed="rId2"/>
                <a:stretch>
                  <a:fillRect l="-3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>
            <a:extLst>
              <a:ext uri="{FF2B5EF4-FFF2-40B4-BE49-F238E27FC236}">
                <a16:creationId xmlns:a16="http://schemas.microsoft.com/office/drawing/2014/main" id="{B7569BE4-30EE-4C44-2AF7-D6E8264471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586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4F38A4-8F20-6AF3-AEBE-53F7FD53E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A33751E9-CF9E-3C7B-8081-0456B75B83A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1192" y="702157"/>
                <a:ext cx="11029616" cy="55860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4572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sz="2800" b="0" kern="1200" cap="all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en-US" dirty="0"/>
                  <a:t>HYPOTHESIS TEST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A33751E9-CF9E-3C7B-8081-0456B75B8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702157"/>
                <a:ext cx="11029616" cy="558608"/>
              </a:xfrm>
              <a:prstGeom prst="rect">
                <a:avLst/>
              </a:prstGeom>
              <a:blipFill>
                <a:blip r:embed="rId2"/>
                <a:stretch>
                  <a:fillRect l="-1105" t="-3261" b="-31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EB9604-2595-A6A6-BB88-71B8F1451F8F}"/>
                  </a:ext>
                </a:extLst>
              </p:cNvPr>
              <p:cNvSpPr txBox="1"/>
              <p:nvPr/>
            </p:nvSpPr>
            <p:spPr>
              <a:xfrm>
                <a:off x="657393" y="2653016"/>
                <a:ext cx="1047447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b="0" dirty="0" smtClean="0"/>
                  <a:t> (There is no relationship between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b="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b="0" dirty="0" smtClean="0"/>
                  <a:t>)</a:t>
                </a:r>
                <a:endParaRPr lang="en-US" sz="2400" b="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 smtClean="0"/>
                  <a:t> (There is some relationship between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 smtClean="0"/>
                  <a:t>)</a:t>
                </a:r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EB9604-2595-A6A6-BB88-71B8F1451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93" y="2653016"/>
                <a:ext cx="10474476" cy="830997"/>
              </a:xfrm>
              <a:prstGeom prst="rect">
                <a:avLst/>
              </a:prstGeom>
              <a:blipFill>
                <a:blip r:embed="rId3"/>
                <a:stretch>
                  <a:fillRect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F403A0-D78B-0B94-D72D-95A2518E7F15}"/>
                  </a:ext>
                </a:extLst>
              </p:cNvPr>
              <p:cNvSpPr txBox="1"/>
              <p:nvPr/>
            </p:nvSpPr>
            <p:spPr>
              <a:xfrm>
                <a:off x="748145" y="1483533"/>
                <a:ext cx="1061258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If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variable does not explain any variation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, then there is no relationship between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F403A0-D78B-0B94-D72D-95A2518E7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45" y="1483533"/>
                <a:ext cx="10612582" cy="830997"/>
              </a:xfrm>
              <a:prstGeom prst="rect">
                <a:avLst/>
              </a:prstGeom>
              <a:blipFill>
                <a:blip r:embed="rId4"/>
                <a:stretch>
                  <a:fillRect l="-919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A265D86B-A655-D3D0-0B2F-747FA176C2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45" y="3870413"/>
            <a:ext cx="3702229" cy="27766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F46A8C-582E-4D6C-4021-11E0594F4B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9639" y="3822499"/>
            <a:ext cx="3702230" cy="280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22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DEC9F-A874-3649-68D1-AD52B4A3A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574" y="768374"/>
            <a:ext cx="11029615" cy="741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t-statistics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206F61-0775-9C30-FB79-55AA98EFBB4B}"/>
                  </a:ext>
                </a:extLst>
              </p:cNvPr>
              <p:cNvSpPr txBox="1"/>
              <p:nvPr/>
            </p:nvSpPr>
            <p:spPr>
              <a:xfrm>
                <a:off x="5221831" y="2208201"/>
                <a:ext cx="1801091" cy="808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−0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206F61-0775-9C30-FB79-55AA98EFB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831" y="2208201"/>
                <a:ext cx="1801091" cy="8082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190158" y="3393831"/>
                <a:ext cx="954844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p-value: A small p-value indicates that it is unlikely to observe such as substantial association between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r>
                  <a:rPr lang="en-US" dirty="0" smtClean="0"/>
                  <a:t>Reject the null hypothesis: if the p-value is small enough. Typical p-value cutoffs for rejecting the null hypothesis are 5 or 1%.  </a:t>
                </a:r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158" y="3393831"/>
                <a:ext cx="9548446" cy="1477328"/>
              </a:xfrm>
              <a:prstGeom prst="rect">
                <a:avLst/>
              </a:prstGeom>
              <a:blipFill>
                <a:blip r:embed="rId3"/>
                <a:stretch>
                  <a:fillRect l="-511" t="-2479" r="-766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47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98531F-D407-71AE-69C2-5CADFACE6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AFA4B71-6634-AE2F-4E8B-4C00ACD030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CAA08AC-1F89-A2E2-CD6D-6E0238811F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D0011FC-01CD-55C9-3F67-E4D7BA8F31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8568BE3-F71E-6154-5337-F38BA6A820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0451CE8F-371F-0C7D-2F55-D1ECB3F37A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89D07A7-9A8A-A7D9-0549-237E3477ED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13B84A0-69E6-07B1-8D95-987DC06536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9EC6AC4-DE7A-5839-2D73-A66ACD4B95A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893715" y="708498"/>
                <a:ext cx="9691733" cy="3330055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r>
                  <a:rPr lang="en-US" sz="6000" b="0" kern="1200" cap="all" dirty="0" smtClean="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</a:rPr>
                  <a:t>2.1.7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6000" b="0" i="1" kern="1200" cap="all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en-US" sz="6000" b="0" i="1" kern="1200" cap="all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𝑅</m:t>
                        </m:r>
                      </m:e>
                      <m:sup>
                        <m:r>
                          <a:rPr lang="en-US" sz="6000" b="0" i="1" kern="1200" cap="all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2</m:t>
                        </m:r>
                      </m:sup>
                    </m:sSup>
                    <m:r>
                      <a:rPr lang="en-US" sz="6000" b="0" i="1" kern="1200" cap="all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 </m:t>
                    </m:r>
                    <m:r>
                      <a:rPr lang="en-US" sz="6000" b="0" i="1" kern="1200" cap="all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𝐴𝑁𝐷</m:t>
                    </m:r>
                    <m:r>
                      <a:rPr lang="en-US" sz="6000" b="0" i="1" kern="1200" cap="all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 </m:t>
                    </m:r>
                    <m:sSubSup>
                      <m:sSubSupPr>
                        <m:ctrlPr>
                          <a:rPr lang="en-US" sz="6000" b="0" i="1" kern="1200" cap="all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SupPr>
                      <m:e>
                        <m:r>
                          <a:rPr lang="en-US" sz="6000" b="0" i="1" kern="1200" cap="all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𝑅</m:t>
                        </m:r>
                      </m:e>
                      <m:sub>
                        <m:r>
                          <a:rPr lang="en-US" sz="6000" b="0" i="1" kern="1200" cap="all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𝑎𝑑𝑗𝑢𝑠𝑡𝑒𝑑</m:t>
                        </m:r>
                      </m:sub>
                      <m:sup>
                        <m:r>
                          <a:rPr lang="en-US" sz="6000" b="0" i="1" kern="1200" cap="all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2</m:t>
                        </m:r>
                      </m:sup>
                    </m:sSubSup>
                  </m:oMath>
                </a14:m>
                <a:endParaRPr lang="en-US" sz="6000" b="0" kern="1200" cap="all" dirty="0">
                  <a:solidFill>
                    <a:srgbClr val="FFFFFF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9EC6AC4-DE7A-5839-2D73-A66ACD4B95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893715" y="708498"/>
                <a:ext cx="9691733" cy="3330055"/>
              </a:xfrm>
              <a:blipFill>
                <a:blip r:embed="rId2"/>
                <a:stretch>
                  <a:fillRect l="-3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>
            <a:extLst>
              <a:ext uri="{FF2B5EF4-FFF2-40B4-BE49-F238E27FC236}">
                <a16:creationId xmlns:a16="http://schemas.microsoft.com/office/drawing/2014/main" id="{D77FBC85-D9A6-42B7-C4B3-47E46B5BA9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210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25482"/>
          </a:xfrm>
        </p:spPr>
        <p:txBody>
          <a:bodyPr/>
          <a:lstStyle/>
          <a:p>
            <a:r>
              <a:rPr lang="en-US" dirty="0" smtClean="0"/>
              <a:t>Residual standard error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2061" y="1611102"/>
                <a:ext cx="11029615" cy="161567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𝑅𝑆𝐸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𝑅𝑆𝑆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2061" y="1611102"/>
                <a:ext cx="11029615" cy="161567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201614" y="3226776"/>
                <a:ext cx="1033006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𝑅𝑆𝐸</m:t>
                    </m:r>
                  </m:oMath>
                </a14:m>
                <a:r>
                  <a:rPr lang="en-US" sz="2400" dirty="0" smtClean="0"/>
                  <a:t> is considered a measure of the </a:t>
                </a:r>
                <a:r>
                  <a:rPr lang="en-US" sz="2400" i="1" dirty="0" smtClean="0"/>
                  <a:t>lack of fit </a:t>
                </a:r>
                <a:r>
                  <a:rPr lang="en-US" sz="2400" dirty="0" smtClean="0"/>
                  <a:t>of the model</a:t>
                </a:r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Roughly speaking, it is the average amount that the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 smtClean="0"/>
                  <a:t> will deviate from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b="0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614" y="3226776"/>
                <a:ext cx="10330062" cy="1200329"/>
              </a:xfrm>
              <a:prstGeom prst="rect">
                <a:avLst/>
              </a:prstGeom>
              <a:blipFill>
                <a:blip r:embed="rId3"/>
                <a:stretch>
                  <a:fillRect l="-885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201614" y="5037993"/>
            <a:ext cx="8932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data with the same scale, Does a smaller RSE indicate a better or worse model fit?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91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49F44A-378A-C765-167D-DAA63B791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4E4739-BE4B-23D0-1C13-762F1C3D9104}"/>
                  </a:ext>
                </a:extLst>
              </p:cNvPr>
              <p:cNvSpPr txBox="1"/>
              <p:nvPr/>
            </p:nvSpPr>
            <p:spPr>
              <a:xfrm>
                <a:off x="491836" y="1630438"/>
                <a:ext cx="10709564" cy="4510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goodness of fit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𝐸𝑆𝑆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𝑇𝑆𝑆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𝑅𝑆𝑆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𝑇𝑆𝑆</m:t>
                          </m:r>
                        </m:den>
                      </m:f>
                    </m:oMath>
                  </m:oMathPara>
                </a14:m>
                <a:endParaRPr lang="en-US" sz="2400" b="0" dirty="0"/>
              </a:p>
              <a:p>
                <a:endParaRPr lang="en-US" sz="2400" dirty="0"/>
              </a:p>
              <a:p>
                <a:r>
                  <a:rPr lang="en-US" sz="2400" dirty="0"/>
                  <a:t>The adjusted goodness of fit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More variables are considered into the regression equation, the better the fit of the model will be 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=1 −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𝑅𝑆𝑆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𝑇𝑆𝑆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4E4739-BE4B-23D0-1C13-762F1C3D9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36" y="1630438"/>
                <a:ext cx="10709564" cy="4510017"/>
              </a:xfrm>
              <a:prstGeom prst="rect">
                <a:avLst/>
              </a:prstGeom>
              <a:blipFill>
                <a:blip r:embed="rId2"/>
                <a:stretch>
                  <a:fillRect l="-911" t="-1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3977E61-063B-34FE-4624-3AD969612EE8}"/>
              </a:ext>
            </a:extLst>
          </p:cNvPr>
          <p:cNvSpPr txBox="1"/>
          <p:nvPr/>
        </p:nvSpPr>
        <p:spPr>
          <a:xfrm>
            <a:off x="374073" y="727364"/>
            <a:ext cx="6968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Assessing the Accuracy of the Model</a:t>
            </a:r>
          </a:p>
        </p:txBody>
      </p:sp>
    </p:spTree>
    <p:extLst>
      <p:ext uri="{BB962C8B-B14F-4D97-AF65-F5344CB8AC3E}">
        <p14:creationId xmlns:p14="http://schemas.microsoft.com/office/powerpoint/2010/main" val="68352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52D8D3-CC5B-C7E5-A2B5-6F0D4C169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9DBDC282-0FC7-E97A-D803-E68F344144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D0D10F0-166E-ED94-8F88-5AFDAAF5A2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5434961-E90D-9385-AF58-628588BE00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6EC25D2-23B6-9870-F073-5C6FFBC20F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55E5089E-B78A-247C-14E9-D947386D70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ED71421-6733-846C-842E-A1B38BF842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277E5D7-3059-ABB6-17FB-98D78A294E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E2719C-AAA8-56E7-A439-5C223559E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9691733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2.1.8 </a:t>
            </a: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key assumption on regression analysis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DB651C3-D726-C53D-DB1B-1DE101F06A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810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073C63-E2BD-3E74-2E01-C6DF48D3C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A9FBE-A4D0-BFB0-0571-84ECEA289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93" y="899990"/>
            <a:ext cx="11029615" cy="1389553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Linearity: The relationship between the independent variable and dependent variable is </a:t>
            </a:r>
            <a:r>
              <a:rPr lang="en-US" sz="2800" b="1" dirty="0"/>
              <a:t>linear</a:t>
            </a:r>
            <a:r>
              <a:rPr lang="en-US" sz="2800" dirty="0"/>
              <a:t>, if there is a nonlinear trend, an advanced regression method should be applied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35838F-EB53-40FA-FADC-A9E960582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77" y="2816615"/>
            <a:ext cx="3506529" cy="40325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6E4BA7-2C92-16D0-92C0-BE26C2553B5D}"/>
              </a:ext>
            </a:extLst>
          </p:cNvPr>
          <p:cNvSpPr txBox="1"/>
          <p:nvPr/>
        </p:nvSpPr>
        <p:spPr>
          <a:xfrm>
            <a:off x="3696766" y="4099881"/>
            <a:ext cx="2992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Liner regression line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E37DA9-B9AB-7702-3150-7CE57B679A96}"/>
              </a:ext>
            </a:extLst>
          </p:cNvPr>
          <p:cNvSpPr txBox="1"/>
          <p:nvPr/>
        </p:nvSpPr>
        <p:spPr>
          <a:xfrm>
            <a:off x="3696766" y="5752479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Residual plot is a useful graphical tool for identifying non-linearity.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BE4465-456B-054F-62F7-C5D4C3F0D532}"/>
              </a:ext>
            </a:extLst>
          </p:cNvPr>
          <p:cNvSpPr txBox="1"/>
          <p:nvPr/>
        </p:nvSpPr>
        <p:spPr>
          <a:xfrm>
            <a:off x="793172" y="2640714"/>
            <a:ext cx="2798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Non-linearity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the 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445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E16893-A4B0-9C50-1ACD-759EE81E0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844" y="2049199"/>
            <a:ext cx="8804033" cy="47012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A732861-182C-D127-76CF-9D7D957400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5607" y="602818"/>
                <a:ext cx="11029950" cy="113592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2. The error at any level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share an </a:t>
                </a:r>
                <a:r>
                  <a:rPr lang="en-US" sz="2800" b="1" dirty="0"/>
                  <a:t>identical distribution</a:t>
                </a:r>
                <a:r>
                  <a:rPr lang="en-US" sz="2800" dirty="0"/>
                  <a:t>,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800" dirty="0"/>
                  <a:t> and constant variance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BC8AD9D-E60C-DD5B-1BD5-B337750B2D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5607" y="602818"/>
                <a:ext cx="11029950" cy="1135928"/>
              </a:xfrm>
              <a:blipFill>
                <a:blip r:embed="rId3"/>
                <a:stretch>
                  <a:fillRect l="-1105" b="-7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7436464" y="1864533"/>
            <a:ext cx="4360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non-constant variance of Error Terms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34448" y="1864533"/>
            <a:ext cx="328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onstant variance of Error Terms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Image source: https://www.bookdown.org/rwnahhas/RMPH/mlr-constant-variance.html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64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D3810-3DE1-B063-D560-BC3A9D9A0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607364"/>
            <a:ext cx="11029616" cy="550572"/>
          </a:xfrm>
        </p:spPr>
        <p:txBody>
          <a:bodyPr/>
          <a:lstStyle/>
          <a:p>
            <a:r>
              <a:rPr lang="en-US" dirty="0"/>
              <a:t>CAUSALITY &amp;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A8653-FD86-8AF8-2083-96AC63865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157935"/>
            <a:ext cx="11029615" cy="4299889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1F1F1F"/>
                </a:solidFill>
                <a:latin typeface="ElsevierGulliver"/>
              </a:rPr>
              <a:t>Causality: Relationship between cause and effect, where one event (the cause) directly influences another event (the effect). </a:t>
            </a:r>
          </a:p>
          <a:p>
            <a:pPr marL="0" indent="0">
              <a:buNone/>
            </a:pPr>
            <a:endParaRPr lang="en-US" sz="2000" dirty="0">
              <a:solidFill>
                <a:srgbClr val="1F1F1F"/>
              </a:solidFill>
              <a:latin typeface="ElsevierGulliver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1F1F1F"/>
                </a:solidFill>
                <a:latin typeface="ElsevierGulliver"/>
              </a:rPr>
              <a:t>	E</a:t>
            </a:r>
            <a:r>
              <a:rPr lang="en-US" altLang="zh-CN" sz="2000" dirty="0">
                <a:solidFill>
                  <a:srgbClr val="1F1F1F"/>
                </a:solidFill>
                <a:latin typeface="ElsevierGulliver"/>
              </a:rPr>
              <a:t>xample: the relationship between rainfall and flooding</a:t>
            </a:r>
            <a:endParaRPr lang="en-US" sz="2000" dirty="0">
              <a:solidFill>
                <a:srgbClr val="1F1F1F"/>
              </a:solidFill>
              <a:latin typeface="ElsevierGulliver"/>
            </a:endParaRPr>
          </a:p>
          <a:p>
            <a:pPr marL="0" indent="0">
              <a:buNone/>
            </a:pPr>
            <a:endParaRPr lang="en-US" sz="2000" dirty="0">
              <a:solidFill>
                <a:srgbClr val="1F1F1F"/>
              </a:solidFill>
              <a:latin typeface="ElsevierGulliver"/>
            </a:endParaRPr>
          </a:p>
          <a:p>
            <a:pPr marL="0" indent="0">
              <a:buNone/>
            </a:pPr>
            <a:endParaRPr lang="en-US" sz="2000" dirty="0">
              <a:solidFill>
                <a:srgbClr val="1F1F1F"/>
              </a:solidFill>
              <a:latin typeface="ElsevierGulliver"/>
            </a:endParaRPr>
          </a:p>
          <a:p>
            <a:r>
              <a:rPr lang="en-US" sz="2000" dirty="0">
                <a:solidFill>
                  <a:srgbClr val="1F1F1F"/>
                </a:solidFill>
                <a:latin typeface="ElsevierGulliver"/>
              </a:rPr>
              <a:t>Co-variation: </a:t>
            </a:r>
            <a:r>
              <a:rPr lang="en-US" sz="2000" dirty="0"/>
              <a:t>Two variables change together. If two variables tend to increase or decrease in a related manner, they are said to </a:t>
            </a:r>
            <a:r>
              <a:rPr lang="en-US" sz="2000" b="1" dirty="0"/>
              <a:t>covary (not causality)</a:t>
            </a:r>
            <a:endParaRPr lang="en-US" sz="2000" dirty="0">
              <a:solidFill>
                <a:srgbClr val="1F1F1F"/>
              </a:solidFill>
              <a:latin typeface="ElsevierGulliver"/>
            </a:endParaRPr>
          </a:p>
        </p:txBody>
      </p:sp>
    </p:spTree>
    <p:extLst>
      <p:ext uri="{BB962C8B-B14F-4D97-AF65-F5344CB8AC3E}">
        <p14:creationId xmlns:p14="http://schemas.microsoft.com/office/powerpoint/2010/main" val="1283407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E38090-F4B3-ED6B-9CC0-2EF2B3916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CA6C427-DB09-AB68-1E16-9B026CAC5392}"/>
              </a:ext>
            </a:extLst>
          </p:cNvPr>
          <p:cNvSpPr txBox="1">
            <a:spLocks/>
          </p:cNvSpPr>
          <p:nvPr/>
        </p:nvSpPr>
        <p:spPr>
          <a:xfrm>
            <a:off x="525607" y="602818"/>
            <a:ext cx="11029950" cy="11359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C18C78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3. Error are assumed to be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independent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(uncorrelated) among each other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2FDE37-FF5F-938C-D385-14142335F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262" y="2357825"/>
            <a:ext cx="3856408" cy="45694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54682" y="2173159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 of correlated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47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4C9F26-CB4C-0DC4-65EA-468DA4AEB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A36180-841C-A70E-5057-216C17E6F8E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97897" y="602819"/>
            <a:ext cx="11029950" cy="7272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2800" dirty="0"/>
              <a:t>4. </a:t>
            </a:r>
            <a:r>
              <a:rPr lang="en-US" sz="2800" dirty="0" err="1"/>
              <a:t>i.i.d</a:t>
            </a:r>
            <a:r>
              <a:rPr lang="en-US" sz="2800" dirty="0"/>
              <a:t> Normality of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DBBCF7-54A0-BFE5-DD80-BB3DF49ECA63}"/>
                  </a:ext>
                </a:extLst>
              </p:cNvPr>
              <p:cNvSpPr txBox="1"/>
              <p:nvPr/>
            </p:nvSpPr>
            <p:spPr>
              <a:xfrm>
                <a:off x="872836" y="1517073"/>
                <a:ext cx="10093037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This assumption states that the </a:t>
                </a: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disturbances (errors) in a regression model are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342900" marR="0" lvl="0" indent="-34290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arenR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Independently and identically distributed (</a:t>
                </a:r>
                <a:r>
                  <a:rPr kumimoji="0" lang="en-US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i.i.d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)</a:t>
                </a:r>
              </a:p>
              <a:p>
                <a:pPr marL="342900" marR="0" lvl="0" indent="-34290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arenR"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342900" marR="0" lvl="0" indent="-34290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arenR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Normally distributed (i.e.,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𝜀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~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𝑁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(0,</m:t>
                    </m:r>
                    <m:sSup>
                      <m:sSup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0" lang="el-G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σ</m:t>
                        </m:r>
                      </m:e>
                      <m:sup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2</m:t>
                        </m:r>
                      </m:sup>
                    </m:sSup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This assumption is </a:t>
                </a: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important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because it allows for </a:t>
                </a: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valid hypothesis testing and confidence intervals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, even when the sample size is </a:t>
                </a: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very small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6F2FAB-13EC-EDA9-6E87-D6F40C392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836" y="1517073"/>
                <a:ext cx="10093037" cy="2862322"/>
              </a:xfrm>
              <a:prstGeom prst="rect">
                <a:avLst/>
              </a:prstGeom>
              <a:blipFill>
                <a:blip r:embed="rId2"/>
                <a:stretch>
                  <a:fillRect l="-664" t="-1279"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128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6352"/>
          </a:xfrm>
        </p:spPr>
        <p:txBody>
          <a:bodyPr/>
          <a:lstStyle/>
          <a:p>
            <a:r>
              <a:rPr lang="en-US" dirty="0" smtClean="0"/>
              <a:t>4. Outlier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366" y="1248508"/>
            <a:ext cx="7520811" cy="35421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200399" y="4790648"/>
                <a:ext cx="631287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If we drop outlier, 20, the RSE decrease from 1.09 to 0.77.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increase from 0.805 to 0.892. </a:t>
                </a:r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399" y="4790648"/>
                <a:ext cx="6312877" cy="646331"/>
              </a:xfrm>
              <a:prstGeom prst="rect">
                <a:avLst/>
              </a:prstGeom>
              <a:blipFill>
                <a:blip r:embed="rId3"/>
                <a:stretch>
                  <a:fillRect l="-772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150327" y="5657671"/>
                <a:ext cx="989134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If we believe the outlier is due to an error in data collection, we can simply remove the observation.</a:t>
                </a:r>
              </a:p>
              <a:p>
                <a:endParaRPr lang="en-US" dirty="0"/>
              </a:p>
              <a:p>
                <a:r>
                  <a:rPr lang="en-US" dirty="0" smtClean="0"/>
                  <a:t>However, care should be taken ,since an outlier may indicate a deficiency in the model, such as missing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variables </a:t>
                </a:r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327" y="5657671"/>
                <a:ext cx="9891346" cy="1200329"/>
              </a:xfrm>
              <a:prstGeom prst="rect">
                <a:avLst/>
              </a:prstGeom>
              <a:blipFill>
                <a:blip r:embed="rId4"/>
                <a:stretch>
                  <a:fillRect l="-555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502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1A827-5F7B-1C9B-DFDA-1A7B41DDD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80B863BA-C9D0-A0B2-5422-A717FE65BE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5F13AC-84C1-CB46-6321-DCE685317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693546"/>
            <a:ext cx="4320227" cy="2009774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03 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/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CODE DEMO </a:t>
            </a:r>
            <a:r>
              <a:rPr lang="en-US" altLang="zh-CN" sz="4000" dirty="0">
                <a:solidFill>
                  <a:srgbClr val="FFFFFF"/>
                </a:solidFill>
              </a:rPr>
              <a:t>session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11D3B9-9728-4880-CDAB-01882AFA691F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Instructor: Yanan Wu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TA: 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Khadija Nisar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Spring 2025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64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3936"/>
          </a:xfrm>
        </p:spPr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347334"/>
            <a:ext cx="11029615" cy="877121"/>
          </a:xfrm>
        </p:spPr>
        <p:txBody>
          <a:bodyPr/>
          <a:lstStyle/>
          <a:p>
            <a:r>
              <a:rPr lang="en-US" dirty="0" smtClean="0"/>
              <a:t>week04_Demo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45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226C1-3672-882C-C096-6DC421F5F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08086"/>
            <a:ext cx="11029616" cy="549128"/>
          </a:xfrm>
        </p:spPr>
        <p:txBody>
          <a:bodyPr/>
          <a:lstStyle/>
          <a:p>
            <a:r>
              <a:rPr lang="en-US" dirty="0"/>
              <a:t>Spurious relationship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291776-4FCB-0766-8E34-10A3F1D788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426" y="2351704"/>
            <a:ext cx="5833267" cy="402525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F4E3A28-C94A-0527-ACDB-5457BE004063}"/>
                  </a:ext>
                </a:extLst>
              </p:cNvPr>
              <p:cNvSpPr txBox="1"/>
              <p:nvPr/>
            </p:nvSpPr>
            <p:spPr>
              <a:xfrm>
                <a:off x="581192" y="1251284"/>
                <a:ext cx="105371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covariation between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can be influenced by their joint relationship to another variable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400" dirty="0"/>
                  <a:t> (or a set of variables)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F4E3A28-C94A-0527-ACDB-5457BE004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1251284"/>
                <a:ext cx="10537157" cy="830997"/>
              </a:xfrm>
              <a:prstGeom prst="rect">
                <a:avLst/>
              </a:prstGeom>
              <a:blipFill>
                <a:blip r:embed="rId3"/>
                <a:stretch>
                  <a:fillRect l="-868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A70A9B6-9C99-12C0-CF50-2CADB9803752}"/>
              </a:ext>
            </a:extLst>
          </p:cNvPr>
          <p:cNvSpPr txBox="1"/>
          <p:nvPr/>
        </p:nvSpPr>
        <p:spPr>
          <a:xfrm>
            <a:off x="7000875" y="5848498"/>
            <a:ext cx="346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Examples of spurious relationship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407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55CF61-D8B2-213D-60A5-F6C5125D2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112547E-198B-9E05-0675-1FBFFDF268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C02608-FE1F-FD6B-9F6F-B4C30768B4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2E9E75F-1C63-096E-7E14-9BE2D342A1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83AF455-7B4F-55F8-D6B1-2B568C88E8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A0756C1F-C446-CA3F-DAE7-152750B514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20888DF-7DB4-1AEF-E4AF-3927999299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F390241-4877-3308-BA74-05531D4D25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8F3B3-23E6-0472-6772-EE953D6D5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9691733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2.1.2 bivariate regression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D6AF533-F0C8-5AC9-93C3-6606EF7122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041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4EFD3-9F9D-783C-2CA3-FDE96C956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8529"/>
            <a:ext cx="11029616" cy="537826"/>
          </a:xfrm>
        </p:spPr>
        <p:txBody>
          <a:bodyPr/>
          <a:lstStyle/>
          <a:p>
            <a:r>
              <a:rPr lang="en-US" dirty="0"/>
              <a:t>Model based on population and 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5CC547-A95F-5C73-4C57-007ACF6955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3" y="1783217"/>
                <a:ext cx="11029615" cy="445565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000" b="0" dirty="0"/>
                  <a:t>For 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="0" dirty="0"/>
                  <a:t>-</a:t>
                </a:r>
                <a:r>
                  <a:rPr lang="en-US" sz="2000" b="0" dirty="0" err="1"/>
                  <a:t>th</a:t>
                </a:r>
                <a:r>
                  <a:rPr lang="en-US" sz="2000" b="0" dirty="0"/>
                  <a:t> observation, the </a:t>
                </a:r>
                <a:r>
                  <a:rPr lang="en-US" sz="2000" b="1" dirty="0"/>
                  <a:t>population model </a:t>
                </a:r>
                <a:r>
                  <a:rPr lang="en-US" sz="2000" b="0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pPr marL="666900" lvl="1" indent="-342900">
                  <a:buFont typeface="+mj-lt"/>
                  <a:buAutoNum type="arabicParenR"/>
                </a:pPr>
                <a:r>
                  <a:rPr lang="en-US" sz="2000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are constant across all observations</a:t>
                </a:r>
              </a:p>
              <a:p>
                <a:pPr marL="666900" lvl="1" indent="-342900">
                  <a:buFont typeface="+mj-lt"/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(the error also called disturbance) is directly associated to the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-</a:t>
                </a:r>
                <a:r>
                  <a:rPr lang="en-US" sz="2000" dirty="0" err="1"/>
                  <a:t>th</a:t>
                </a:r>
                <a:r>
                  <a:rPr lang="en-US" sz="2000" dirty="0"/>
                  <a:t> observation</a:t>
                </a:r>
              </a:p>
              <a:p>
                <a:pPr marL="0" indent="0">
                  <a:buNone/>
                </a:pPr>
                <a:r>
                  <a:rPr lang="en-US" sz="2000" dirty="0"/>
                  <a:t> 	</a:t>
                </a:r>
              </a:p>
              <a:p>
                <a:pPr marL="0" indent="0">
                  <a:buNone/>
                </a:pPr>
                <a:r>
                  <a:rPr lang="en-US" sz="2000" dirty="0"/>
                  <a:t>	Can we directly observe the population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from sample? 🤔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b="0" dirty="0"/>
                  <a:t>For 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="0" dirty="0"/>
                  <a:t>-</a:t>
                </a:r>
                <a:r>
                  <a:rPr lang="en-US" sz="2000" b="0" dirty="0" err="1"/>
                  <a:t>th</a:t>
                </a:r>
                <a:r>
                  <a:rPr lang="en-US" sz="2000" b="0" dirty="0"/>
                  <a:t> observation, the </a:t>
                </a:r>
                <a:r>
                  <a:rPr lang="en-US" sz="2000" b="1" dirty="0"/>
                  <a:t>estimated model based on sample </a:t>
                </a:r>
                <a:r>
                  <a:rPr lang="en-US" sz="2000" b="0" dirty="0"/>
                  <a:t>is:</a:t>
                </a:r>
              </a:p>
              <a:p>
                <a:pPr marL="324000" lvl="1" indent="0">
                  <a:buNone/>
                </a:pP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0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with the residual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</a:rPr>
                      <m:t> − </m:t>
                    </m:r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sz="2000" dirty="0"/>
              </a:p>
              <a:p>
                <a:pPr marL="324000" lvl="1" indent="0">
                  <a:buNone/>
                </a:pPr>
                <a:endParaRPr lang="en-US" sz="2000" dirty="0"/>
              </a:p>
              <a:p>
                <a:pPr marL="324000" lvl="1" indent="0">
                  <a:buNone/>
                </a:pPr>
                <a:r>
                  <a:rPr lang="en-US" sz="2100" dirty="0"/>
                  <a:t>If you were analyzing a dataset on housing prices, what could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1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100" dirty="0"/>
                  <a:t>​ represent in a regression model? </a:t>
                </a:r>
                <a:r>
                  <a:rPr lang="en-US" sz="2400" dirty="0"/>
                  <a:t>🤔</a:t>
                </a:r>
                <a:endParaRPr lang="en-US" sz="21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5CC547-A95F-5C73-4C57-007ACF6955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3" y="1783217"/>
                <a:ext cx="11029615" cy="4455657"/>
              </a:xfrm>
              <a:blipFill>
                <a:blip r:embed="rId2"/>
                <a:stretch>
                  <a:fillRect l="-276" t="-1096" r="-939" b="-2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CFB9402-DBFC-1422-287B-C49630BF309C}"/>
              </a:ext>
            </a:extLst>
          </p:cNvPr>
          <p:cNvSpPr txBox="1">
            <a:spLocks/>
          </p:cNvSpPr>
          <p:nvPr/>
        </p:nvSpPr>
        <p:spPr>
          <a:xfrm>
            <a:off x="3158485" y="2846555"/>
            <a:ext cx="5875027" cy="582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80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8F873-2CFF-839C-6BCE-5CB58B7C4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7928"/>
          </a:xfrm>
        </p:spPr>
        <p:txBody>
          <a:bodyPr/>
          <a:lstStyle/>
          <a:p>
            <a:r>
              <a:rPr lang="en-US" dirty="0"/>
              <a:t>POPULATION REGRESSION LINE VS SAMPLE REGRESSION LINE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0C5DCA-4D06-0644-A9F8-67B7056A07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184" y="2176131"/>
            <a:ext cx="8602029" cy="44797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190320-D385-FEF4-80B6-02F66F92249B}"/>
              </a:ext>
            </a:extLst>
          </p:cNvPr>
          <p:cNvSpPr txBox="1"/>
          <p:nvPr/>
        </p:nvSpPr>
        <p:spPr>
          <a:xfrm>
            <a:off x="1652032" y="1438472"/>
            <a:ext cx="3778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Red line: </a:t>
            </a:r>
            <a:r>
              <a:rPr lang="en-US" dirty="0"/>
              <a:t>population regression line</a:t>
            </a:r>
          </a:p>
          <a:p>
            <a:r>
              <a:rPr lang="en-US" b="1" dirty="0">
                <a:solidFill>
                  <a:srgbClr val="0070C0"/>
                </a:solidFill>
              </a:rPr>
              <a:t>Dark blue: </a:t>
            </a:r>
            <a:r>
              <a:rPr lang="en-US" dirty="0"/>
              <a:t>sample regression line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DD5FF6-77D5-B975-9B7C-1554DA8365E7}"/>
              </a:ext>
            </a:extLst>
          </p:cNvPr>
          <p:cNvSpPr txBox="1"/>
          <p:nvPr/>
        </p:nvSpPr>
        <p:spPr>
          <a:xfrm>
            <a:off x="6311750" y="1409942"/>
            <a:ext cx="3778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Light blue: </a:t>
            </a:r>
            <a:r>
              <a:rPr lang="en-US" dirty="0"/>
              <a:t>sample regression line based on different samples</a:t>
            </a:r>
          </a:p>
        </p:txBody>
      </p:sp>
    </p:spTree>
    <p:extLst>
      <p:ext uri="{BB962C8B-B14F-4D97-AF65-F5344CB8AC3E}">
        <p14:creationId xmlns:p14="http://schemas.microsoft.com/office/powerpoint/2010/main" val="2772010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C80AF9-CEAC-E9E7-EE58-02C30FB50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54B744F6-8839-076D-8745-F4FE628328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5F6329E-41CD-091A-19FA-6F133FC6F2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3FDABB0-A263-9EAD-24EC-95B7129EAA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345D31F-C993-9943-A688-E669A0AFF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DCB8611-4505-C38F-6DE1-AC9F71907D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EB42D87-8C15-FD2F-FEA4-5496B5879A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3B862DD-278B-0512-D575-ADF35962BC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DECD6-2770-70E2-5591-66E438DC1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9691733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2.1.3 </a:t>
            </a:r>
            <a:r>
              <a:rPr lang="en-US" sz="6000" dirty="0">
                <a:solidFill>
                  <a:srgbClr val="FFFFFF"/>
                </a:solidFill>
              </a:rPr>
              <a:t>ordinary least squares estimation</a:t>
            </a:r>
            <a:endParaRPr lang="en-US" sz="6000" b="0" kern="1200" cap="all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F180155-DCCB-CEDA-22CD-FF6EB27CC8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849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4F858-AF1D-8F97-8822-33EF92A83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7B6DEF9-1B70-64C9-8BF3-6CE9752DA96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68049" y="654636"/>
            <a:ext cx="11029950" cy="7272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2800" dirty="0"/>
              <a:t>Ordinary Least Squares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052173-E19C-C319-6EB2-7FB3A596C83F}"/>
                  </a:ext>
                </a:extLst>
              </p:cNvPr>
              <p:cNvSpPr txBox="1"/>
              <p:nvPr/>
            </p:nvSpPr>
            <p:spPr>
              <a:xfrm>
                <a:off x="755073" y="1614055"/>
                <a:ext cx="108559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1. A straight line can minimize the error (the difference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052173-E19C-C319-6EB2-7FB3A596C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73" y="1614055"/>
                <a:ext cx="10855902" cy="461665"/>
              </a:xfrm>
              <a:prstGeom prst="rect">
                <a:avLst/>
              </a:prstGeom>
              <a:blipFill>
                <a:blip r:embed="rId2"/>
                <a:stretch>
                  <a:fillRect l="-898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oogle Shape;149;p29">
            <a:extLst>
              <a:ext uri="{FF2B5EF4-FFF2-40B4-BE49-F238E27FC236}">
                <a16:creationId xmlns:a16="http://schemas.microsoft.com/office/drawing/2014/main" id="{5A6E4142-EACD-1F62-F90D-8559A3C4A92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4461" y="2667001"/>
            <a:ext cx="5079117" cy="38093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3C20ED-1985-E74A-9FDF-5AE012897ED2}"/>
                  </a:ext>
                </a:extLst>
              </p:cNvPr>
              <p:cNvSpPr txBox="1"/>
              <p:nvPr/>
            </p:nvSpPr>
            <p:spPr>
              <a:xfrm>
                <a:off x="7871979" y="2756992"/>
                <a:ext cx="2265218" cy="374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3C20ED-1985-E74A-9FDF-5AE012897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979" y="2756992"/>
                <a:ext cx="2265218" cy="374654"/>
              </a:xfrm>
              <a:prstGeom prst="rect">
                <a:avLst/>
              </a:prstGeom>
              <a:blipFill>
                <a:blip r:embed="rId4"/>
                <a:stretch>
                  <a:fillRect t="-6452"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C5709585-EDAA-01F1-0E1E-2B0E4FB75609}"/>
              </a:ext>
            </a:extLst>
          </p:cNvPr>
          <p:cNvSpPr txBox="1"/>
          <p:nvPr/>
        </p:nvSpPr>
        <p:spPr>
          <a:xfrm>
            <a:off x="7502236" y="3726355"/>
            <a:ext cx="345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Do you want a smaller error or larger error? 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0A20445-6D54-E19B-1A08-E10C0210D782}"/>
                  </a:ext>
                </a:extLst>
              </p:cNvPr>
              <p:cNvSpPr txBox="1"/>
              <p:nvPr/>
            </p:nvSpPr>
            <p:spPr>
              <a:xfrm>
                <a:off x="7703126" y="4910125"/>
                <a:ext cx="2832822" cy="848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0A20445-6D54-E19B-1A08-E10C0210D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3126" y="4910125"/>
                <a:ext cx="2832822" cy="8485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381097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1_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6610</TotalTime>
  <Words>1979</Words>
  <Application>Microsoft Office PowerPoint</Application>
  <PresentationFormat>Widescreen</PresentationFormat>
  <Paragraphs>146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Aptos</vt:lpstr>
      <vt:lpstr>Arial Black</vt:lpstr>
      <vt:lpstr>Calibri</vt:lpstr>
      <vt:lpstr>Cambria Math</vt:lpstr>
      <vt:lpstr>ElsevierGulliver</vt:lpstr>
      <vt:lpstr>Wingdings 2</vt:lpstr>
      <vt:lpstr>DividendVTI</vt:lpstr>
      <vt:lpstr>1_DividendVTI</vt:lpstr>
      <vt:lpstr>WEEK 04</vt:lpstr>
      <vt:lpstr>2.1.1  regression</vt:lpstr>
      <vt:lpstr>CAUSALITY &amp; REGRESSION</vt:lpstr>
      <vt:lpstr>Spurious relationship</vt:lpstr>
      <vt:lpstr>2.1.2 bivariate regression </vt:lpstr>
      <vt:lpstr>Model based on population and sample</vt:lpstr>
      <vt:lpstr>POPULATION REGRESSION LINE VS SAMPLE REGRESSION LINE</vt:lpstr>
      <vt:lpstr>2.1.3 ordinary least squares estimation</vt:lpstr>
      <vt:lpstr>PowerPoint Presentation</vt:lpstr>
      <vt:lpstr>PowerPoint Presentation</vt:lpstr>
      <vt:lpstr>PowerPoint Presentation</vt:lpstr>
      <vt:lpstr>Slope and intercept</vt:lpstr>
      <vt:lpstr>Explanation on b_0 and b_1</vt:lpstr>
      <vt:lpstr>Explanation on b_0 &amp; b_1</vt:lpstr>
      <vt:lpstr>2.1.4 Standard error of b_0 &amp; b_1</vt:lpstr>
      <vt:lpstr>PowerPoint Presentation</vt:lpstr>
      <vt:lpstr>Standard error</vt:lpstr>
      <vt:lpstr>2.1.5 confidence interval</vt:lpstr>
      <vt:lpstr>Confidence interval for b_0</vt:lpstr>
      <vt:lpstr>PowerPoint Presentation</vt:lpstr>
      <vt:lpstr>2.1.6 HYPOTHESIS TEST</vt:lpstr>
      <vt:lpstr>PowerPoint Presentation</vt:lpstr>
      <vt:lpstr>PowerPoint Presentation</vt:lpstr>
      <vt:lpstr>2.1.7 R^2  AND R_adjusted^2</vt:lpstr>
      <vt:lpstr>Residual standard error</vt:lpstr>
      <vt:lpstr>PowerPoint Presentation</vt:lpstr>
      <vt:lpstr>2.1.8 key assumption on regression analysis</vt:lpstr>
      <vt:lpstr>PowerPoint Presentation</vt:lpstr>
      <vt:lpstr>PowerPoint Presentation</vt:lpstr>
      <vt:lpstr>PowerPoint Presentation</vt:lpstr>
      <vt:lpstr>PowerPoint Presentation</vt:lpstr>
      <vt:lpstr>4. Outlier</vt:lpstr>
      <vt:lpstr>WEEK 03   CODE DEMO session</vt:lpstr>
      <vt:lpstr>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04</dc:title>
  <dc:creator>Yanan Wu</dc:creator>
  <cp:lastModifiedBy>Yanan Wu</cp:lastModifiedBy>
  <cp:revision>38</cp:revision>
  <dcterms:created xsi:type="dcterms:W3CDTF">2024-12-11T19:51:45Z</dcterms:created>
  <dcterms:modified xsi:type="dcterms:W3CDTF">2025-02-03T18:35:45Z</dcterms:modified>
</cp:coreProperties>
</file>