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1"/>
  </p:notesMasterIdLst>
  <p:sldIdLst>
    <p:sldId id="914" r:id="rId4"/>
    <p:sldId id="323" r:id="rId5"/>
    <p:sldId id="904" r:id="rId6"/>
    <p:sldId id="905" r:id="rId7"/>
    <p:sldId id="906" r:id="rId8"/>
    <p:sldId id="907" r:id="rId9"/>
    <p:sldId id="908" r:id="rId10"/>
    <p:sldId id="258" r:id="rId11"/>
    <p:sldId id="257" r:id="rId12"/>
    <p:sldId id="259" r:id="rId13"/>
    <p:sldId id="260" r:id="rId14"/>
    <p:sldId id="264" r:id="rId15"/>
    <p:sldId id="911" r:id="rId16"/>
    <p:sldId id="910" r:id="rId17"/>
    <p:sldId id="909" r:id="rId18"/>
    <p:sldId id="912" r:id="rId19"/>
    <p:sldId id="91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77616-8C77-4C41-B55F-F205E689F12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20324-739D-4E0C-9336-87AA17CC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4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1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58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4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08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8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53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72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26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3568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42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780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23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469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881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92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496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47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35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EF28-1B65-43EB-BD1C-72911E88FB32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16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263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 PART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49216-BD35-56C3-332B-C2FB415E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0" y="1718734"/>
            <a:ext cx="4747828" cy="464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BA11D-9798-F210-858C-577D79908A87}"/>
              </a:ext>
            </a:extLst>
          </p:cNvPr>
          <p:cNvSpPr txBox="1"/>
          <p:nvPr/>
        </p:nvSpPr>
        <p:spPr>
          <a:xfrm>
            <a:off x="637310" y="136525"/>
            <a:ext cx="992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Shapiro Test: Assess the normality in univariate distribution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7BA2-8ADC-A86E-6E89-E22A126CB5FA}"/>
              </a:ext>
            </a:extLst>
          </p:cNvPr>
          <p:cNvSpPr txBox="1"/>
          <p:nvPr/>
        </p:nvSpPr>
        <p:spPr>
          <a:xfrm>
            <a:off x="2639291" y="2936520"/>
            <a:ext cx="34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Skewness: 1.00579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/>
              <p:nvPr/>
            </p:nvSpPr>
            <p:spPr>
              <a:xfrm>
                <a:off x="7183583" y="1692273"/>
                <a:ext cx="3380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Shapiro and Wilk’s (1965)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altLang="zh-CN" i="1" dirty="0"/>
                  <a:t>statistic is well-established and powerful test of departure from normality</a:t>
                </a: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1692273"/>
                <a:ext cx="3380509" cy="1200329"/>
              </a:xfrm>
              <a:prstGeom prst="rect">
                <a:avLst/>
              </a:prstGeom>
              <a:blipFill>
                <a:blip r:embed="rId3"/>
                <a:stretch>
                  <a:fillRect l="-14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49B86DE-1E6A-F89B-C22E-671B4AA2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Royston, P. (1995). Remark AS R94: A remark on algorithm AS 181: The W-test for normality. Journal of the Royal Statistical Society. Series C (Applied Statistics), 44(4), 547-551.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/>
              <p:nvPr/>
            </p:nvSpPr>
            <p:spPr>
              <a:xfrm>
                <a:off x="6851074" y="3353026"/>
                <a:ext cx="4329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sample comes from a normally distributed population.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74" y="3353026"/>
                <a:ext cx="4329545" cy="646331"/>
              </a:xfrm>
              <a:prstGeom prst="rect">
                <a:avLst/>
              </a:prstGeom>
              <a:blipFill>
                <a:blip r:embed="rId4"/>
                <a:stretch>
                  <a:fillRect l="-126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96A892E-5B6F-A597-DEB6-8E7ED239B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708" y="4281564"/>
            <a:ext cx="448627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9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788" y="573234"/>
                <a:ext cx="11029615" cy="605616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 Find a transformation for the independent and dependent variable</a:t>
                </a:r>
              </a:p>
              <a:p>
                <a:endParaRPr lang="en-US" sz="2400" dirty="0"/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Scaled Power Transformation (This only works for positive variable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))</a:t>
                </a:r>
              </a:p>
              <a:p>
                <a:pPr marL="0" indent="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000" b="0" i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2000" b="0" i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000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2000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2000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≠0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1F1F1F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solidFill>
                                            <a:srgbClr val="1F1F1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>
                                  <a:solidFill>
                                    <a:srgbClr val="1F1F1F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1F1F1F"/>
                  </a:solidFill>
                  <a:latin typeface="ElsevierGulliver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b="0" i="1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can be either an independent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) or a dependent variable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sz="2000" b="0" i="1" dirty="0">
                  <a:solidFill>
                    <a:srgbClr val="1F1F1F"/>
                  </a:solidFill>
                  <a:latin typeface="Cambria Math" panose="02040503050406030204" pitchFamily="18" charset="0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1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sz="2000" b="0" i="1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i="1" dirty="0">
                  <a:solidFill>
                    <a:srgbClr val="1F1F1F"/>
                  </a:solidFill>
                  <a:latin typeface="Cambria Math" panose="02040503050406030204" pitchFamily="18" charset="0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sz="2000" b="0" i="1" dirty="0">
                  <a:solidFill>
                    <a:srgbClr val="1F1F1F"/>
                  </a:solidFill>
                  <a:latin typeface="Cambria Math" panose="02040503050406030204" pitchFamily="18" charset="0"/>
                </a:endParaRPr>
              </a:p>
              <a:p>
                <a:pPr marL="306000" indent="-306000" defTabSz="457200">
                  <a:lnSpc>
                    <a:spcPct val="17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1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For λ ≠  0, the scaled power transformations are essentially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1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100" dirty="0">
                    <a:solidFill>
                      <a:srgbClr val="1F1F1F"/>
                    </a:solidFill>
                    <a:latin typeface="Cambria Math" panose="02040503050406030204" pitchFamily="18" charset="0"/>
                  </a:rPr>
                  <a:t>, because the scaled-power family only subtracts 1 and divides by the constant λ.</a:t>
                </a: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sz="2000" b="0" i="1" dirty="0">
                  <a:solidFill>
                    <a:srgbClr val="1F1F1F"/>
                  </a:solidFill>
                  <a:latin typeface="Cambria Math" panose="02040503050406030204" pitchFamily="18" charset="0"/>
                </a:endParaRPr>
              </a:p>
              <a:p>
                <a:pPr marL="306000" indent="-306000" defTabSz="45720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1F1F1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rgbClr val="1F1F1F"/>
                    </a:solidFill>
                    <a:latin typeface="ElsevierGulliver"/>
                  </a:rPr>
                  <a:t> parameter of the transformation can be estimated by the Box-Cox power family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788" y="573234"/>
                <a:ext cx="11029615" cy="6056166"/>
              </a:xfrm>
              <a:blipFill>
                <a:blip r:embed="rId2"/>
                <a:stretch>
                  <a:fillRect l="-331" t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C6E2-43C3-38E1-733D-72464BDB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203201"/>
            <a:ext cx="10515600" cy="996950"/>
          </a:xfrm>
        </p:spPr>
        <p:txBody>
          <a:bodyPr>
            <a:normAutofit/>
          </a:bodyPr>
          <a:lstStyle/>
          <a:p>
            <a:r>
              <a:rPr lang="en-US" sz="2800" b="0" dirty="0">
                <a:latin typeface="+mn-lt"/>
              </a:rPr>
              <a:t>Box-Cox Transformation 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6CB21-D93B-224F-DED8-52B49BF483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152876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dirty="0"/>
                  <a:t>The Box-Cox can provide answers to the following questions: </a:t>
                </a:r>
              </a:p>
              <a:p>
                <a:pPr marL="0" indent="0" algn="l">
                  <a:buNone/>
                </a:pPr>
                <a:endParaRPr lang="en-US" sz="2400" dirty="0"/>
              </a:p>
              <a:p>
                <a:pPr marL="457200" indent="-457200" algn="l">
                  <a:buFont typeface="+mj-lt"/>
                  <a:buAutoNum type="arabicParenR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Is there a transformation needed to normalize </a:t>
                </a: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data?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 There is no transformation needed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: There is a transformation needed</a:t>
                </a:r>
              </a:p>
              <a:p>
                <a:pPr marL="457200" indent="-457200" algn="l">
                  <a:buFont typeface="+mj-lt"/>
                  <a:buAutoNum type="arabicParenR"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457200" indent="-457200" algn="l">
                  <a:buFont typeface="+mj-lt"/>
                  <a:buAutoNum type="arabicParenR" startAt="2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What is the optimal value of the transformation parameter?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6CB21-D93B-224F-DED8-52B49BF48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1528763"/>
                <a:ext cx="10515600" cy="4351338"/>
              </a:xfrm>
              <a:blipFill>
                <a:blip r:embed="rId2"/>
                <a:stretch>
                  <a:fillRect l="-87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0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DAD5-6A1F-5CF7-F1A3-589212953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274" y="1569339"/>
                <a:ext cx="11029615" cy="423032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/>
                  <a:t>Apply a suitable transformation to independent variable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/>
                  <a:t> ) to improve the linearity of the model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/>
                  <a:t>Identify an appropriate transformation function for the dependent variable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), so that the regression residuals approximate a normal distribution: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000" dirty="0"/>
                  <a:t>Perform regression in the transformed system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 ∗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1DAD5-6A1F-5CF7-F1A3-589212953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274" y="1569339"/>
                <a:ext cx="11029615" cy="4230328"/>
              </a:xfrm>
              <a:blipFill>
                <a:blip r:embed="rId2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09722D-B23B-46FB-1631-64D45371D3DD}"/>
              </a:ext>
            </a:extLst>
          </p:cNvPr>
          <p:cNvSpPr txBox="1"/>
          <p:nvPr/>
        </p:nvSpPr>
        <p:spPr>
          <a:xfrm>
            <a:off x="676274" y="800100"/>
            <a:ext cx="865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Procedure for Data Transformation in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07676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F972E2-72BB-41E7-A0F6-B802EEC373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161066"/>
                <a:ext cx="10515600" cy="84560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Impact of </a:t>
                </a:r>
                <a14:m>
                  <m:oMath xmlns:m="http://schemas.openxmlformats.org/officeDocument/2006/math">
                    <m:r>
                      <a:rPr lang="en-US" sz="2800">
                        <a:latin typeface="+mn-lt"/>
                      </a:rPr>
                      <m:t>𝜆</m:t>
                    </m:r>
                  </m:oMath>
                </a14:m>
                <a:r>
                  <a:rPr lang="en-US" sz="2800" dirty="0">
                    <a:latin typeface="+mn-lt"/>
                  </a:rPr>
                  <a:t> on Transformation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1F972E2-72BB-41E7-A0F6-B802EEC37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61066"/>
                <a:ext cx="10515600" cy="845608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F0FCD-AC2E-8E78-A268-1B4640B9B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1856105"/>
            <a:ext cx="9794240" cy="484082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BA6FE-FC66-6A24-3ED4-E25863845FE0}"/>
                  </a:ext>
                </a:extLst>
              </p:cNvPr>
              <p:cNvSpPr txBox="1"/>
              <p:nvPr/>
            </p:nvSpPr>
            <p:spPr>
              <a:xfrm>
                <a:off x="3471333" y="2810933"/>
                <a:ext cx="821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BA6FE-FC66-6A24-3ED4-E25863845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33" y="2810933"/>
                <a:ext cx="8212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238EB7-7C3A-A1B9-8651-D25844637AC1}"/>
                  </a:ext>
                </a:extLst>
              </p:cNvPr>
              <p:cNvSpPr txBox="1"/>
              <p:nvPr/>
            </p:nvSpPr>
            <p:spPr>
              <a:xfrm>
                <a:off x="10070254" y="2626267"/>
                <a:ext cx="821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238EB7-7C3A-A1B9-8651-D2584463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254" y="2626267"/>
                <a:ext cx="821266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19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214D04-E5E7-6732-6FDC-B0BAC24C1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944" y="1723950"/>
            <a:ext cx="8168190" cy="49070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4E6C17-C94D-E1CC-C699-4FA762ED502E}"/>
                  </a:ext>
                </a:extLst>
              </p:cNvPr>
              <p:cNvSpPr txBox="1"/>
              <p:nvPr/>
            </p:nvSpPr>
            <p:spPr>
              <a:xfrm>
                <a:off x="618066" y="162467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Impact of </a:t>
                </a:r>
                <a14:m>
                  <m:oMath xmlns:m="http://schemas.openxmlformats.org/officeDocument/2006/math">
                    <m:r>
                      <a:rPr lang="en-US" sz="2800"/>
                      <m:t>𝜆</m:t>
                    </m:r>
                  </m:oMath>
                </a14:m>
                <a:r>
                  <a:rPr lang="en-US" sz="2800" dirty="0"/>
                  <a:t> on Transformation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4E6C17-C94D-E1CC-C699-4FA762ED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66" y="162467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l="-2000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28DBB-3944-AB7F-31AF-51D210006E0C}"/>
                  </a:ext>
                </a:extLst>
              </p:cNvPr>
              <p:cNvSpPr txBox="1"/>
              <p:nvPr/>
            </p:nvSpPr>
            <p:spPr>
              <a:xfrm>
                <a:off x="2031999" y="1142951"/>
                <a:ext cx="40640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Transformed Distribution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28DBB-3944-AB7F-31AF-51D21000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99" y="1142951"/>
                <a:ext cx="4064001" cy="400110"/>
              </a:xfrm>
              <a:prstGeom prst="rect">
                <a:avLst/>
              </a:prstGeom>
              <a:blipFill>
                <a:blip r:embed="rId4"/>
                <a:stretch>
                  <a:fillRect l="-149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4E607-BF47-7EE4-093E-FA93CAD3DE2A}"/>
                  </a:ext>
                </a:extLst>
              </p:cNvPr>
              <p:cNvSpPr txBox="1"/>
              <p:nvPr/>
            </p:nvSpPr>
            <p:spPr>
              <a:xfrm>
                <a:off x="3225799" y="1539284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4E607-BF47-7EE4-093E-FA93CAD3D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799" y="1539284"/>
                <a:ext cx="838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49F62C-3A03-CE73-08E8-608C6E3D161C}"/>
                  </a:ext>
                </a:extLst>
              </p:cNvPr>
              <p:cNvSpPr txBox="1"/>
              <p:nvPr/>
            </p:nvSpPr>
            <p:spPr>
              <a:xfrm>
                <a:off x="7708903" y="1586834"/>
                <a:ext cx="1468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-0.1556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49F62C-3A03-CE73-08E8-608C6E3D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903" y="1586834"/>
                <a:ext cx="1468964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C74263-DE04-535C-1B36-53BF9652BA69}"/>
                  </a:ext>
                </a:extLst>
              </p:cNvPr>
              <p:cNvSpPr txBox="1"/>
              <p:nvPr/>
            </p:nvSpPr>
            <p:spPr>
              <a:xfrm>
                <a:off x="6426199" y="1042510"/>
                <a:ext cx="4368801" cy="610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Transformed Distribution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bSup>
                        <m:r>
                          <a:rPr lang="en-US" sz="200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C74263-DE04-535C-1B36-53BF9652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199" y="1042510"/>
                <a:ext cx="4368801" cy="610616"/>
              </a:xfrm>
              <a:prstGeom prst="rect">
                <a:avLst/>
              </a:prstGeom>
              <a:blipFill>
                <a:blip r:embed="rId7"/>
                <a:stretch>
                  <a:fillRect l="-1395" b="-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928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B739-2CB5-A1B6-61ED-AB8D3F52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542"/>
          </a:xfrm>
        </p:spPr>
        <p:txBody>
          <a:bodyPr/>
          <a:lstStyle/>
          <a:p>
            <a:r>
              <a:rPr lang="en-US" dirty="0"/>
              <a:t>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8873F-5A38-C12F-0912-19CAD08F7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860" y="119316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pPr algn="l"/>
                <a:endParaRPr lang="en-US" sz="18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marL="306000" lvl="1" indent="-306000" defTabSz="45720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bivariate model in transformed system: </a:t>
                </a:r>
              </a:p>
              <a:p>
                <a:pPr marL="914400" lvl="2" indent="-457200" defTabSz="45720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arenR"/>
                </a:pPr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𝑏</m:t>
                        </m:r>
                      </m:e>
                      <m:sub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𝑏</m:t>
                        </m:r>
                      </m:e>
                      <m:sub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∙log(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)+𝜀. </a:t>
                </a:r>
              </a:p>
              <a:p>
                <a:pPr marL="306000" lvl="1" indent="-306000" defTabSz="45720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Exponentiate both side to get: </a:t>
                </a:r>
              </a:p>
              <a:p>
                <a:pPr marL="914400" lvl="2" indent="-457200" defTabSz="45720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𝑦</m:t>
                        </m:r>
                      </m:e>
                      <m:sub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exp</m:t>
                    </m:r>
                    <m:r>
                      <a: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(</m:t>
                    </m:r>
                    <m:sSub>
                      <m:sSub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𝑏</m:t>
                        </m:r>
                      </m:e>
                      <m:sub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0</m:t>
                        </m:r>
                      </m:sub>
                    </m:sSub>
                    <m:r>
                      <a: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+</m:t>
                    </m:r>
                    <m:sSub>
                      <m:sSub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𝑏</m:t>
                        </m:r>
                      </m:e>
                      <m:sub>
                        <m: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2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𝜀</m:t>
                    </m:r>
                    <m:r>
                      <m:rPr>
                        <m:nor/>
                      </m:rPr>
                      <a: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914400" lvl="3" indent="0" defTabSz="45720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None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∗</m:t>
                    </m:r>
                    <m:sSubSup>
                      <m:sSubSupPr>
                        <m:ctrlPr>
                          <a:rPr lang="en-US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∗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exp</m:t>
                    </m:r>
                    <m:d>
                      <m:dPr>
                        <m:ctrlPr>
                          <a:rPr lang="en-US" sz="20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𝜀</m:t>
                        </m:r>
                      </m:e>
                    </m:d>
                  </m:oMath>
                </a14:m>
                <a:endParaRPr lang="en-US" sz="2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6000" lvl="1" indent="-306000" defTabSz="457200">
                  <a:lnSpc>
                    <a:spcPct val="12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 the exponential model,  the estimated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interpreted as a relative rate of change (i.e., percentage change) at a given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8873F-5A38-C12F-0912-19CAD08F7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860" y="1193165"/>
                <a:ext cx="10515600" cy="4351338"/>
              </a:xfrm>
              <a:blipFill>
                <a:blip r:embed="rId2"/>
                <a:stretch>
                  <a:fillRect l="-580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24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AF16-5C92-12D5-5EED-ACA73724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" y="83185"/>
            <a:ext cx="3078480" cy="7473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Log-log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36F12-096F-9204-653A-E92EF391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06" y="509229"/>
            <a:ext cx="6473394" cy="458488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1D794-E45C-2ED8-4B33-D7B3DB89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940" y="6226810"/>
            <a:ext cx="4114800" cy="365125"/>
          </a:xfrm>
        </p:spPr>
        <p:txBody>
          <a:bodyPr/>
          <a:lstStyle/>
          <a:p>
            <a:r>
              <a:rPr lang="en-US" dirty="0"/>
              <a:t>Image source: Hamilton, L. C. (1992). Regression with Graphics: A Second Course In Applied Statistics. Brooks/Cole.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0EE1C0-1DEC-20B2-B010-50091948F5C2}"/>
                  </a:ext>
                </a:extLst>
              </p:cNvPr>
              <p:cNvSpPr txBox="1"/>
              <p:nvPr/>
            </p:nvSpPr>
            <p:spPr>
              <a:xfrm>
                <a:off x="601980" y="1478280"/>
                <a:ext cx="33756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implies the steeper-to-right shape of a waxing exponential curve.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&lt;1,</m:t>
                    </m:r>
                  </m:oMath>
                </a14:m>
                <a:r>
                  <a:rPr lang="en-US" dirty="0"/>
                  <a:t> it implies the flatter-to-right shape of a waning exponential. 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it results in down-to-right version of these curves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0EE1C0-1DEC-20B2-B010-50091948F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" y="1478280"/>
                <a:ext cx="3375660" cy="2862322"/>
              </a:xfrm>
              <a:prstGeom prst="rect">
                <a:avLst/>
              </a:prstGeom>
              <a:blipFill>
                <a:blip r:embed="rId3"/>
                <a:stretch>
                  <a:fillRect l="-1625" t="-1279" b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77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4.1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ASSUMPTION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73C63-E2BD-3E74-2E01-C6DF48D3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9FBE-A4D0-BFB0-0571-84ECEA28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5838F-EB53-40FA-FADC-A9E9605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471" y="2825492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E4BA7-2C92-16D0-92C0-BE26C2553B5D}"/>
              </a:ext>
            </a:extLst>
          </p:cNvPr>
          <p:cNvSpPr txBox="1"/>
          <p:nvPr/>
        </p:nvSpPr>
        <p:spPr>
          <a:xfrm>
            <a:off x="7134425" y="4090356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37DA9-B9AB-7702-3150-7CE57B679A96}"/>
              </a:ext>
            </a:extLst>
          </p:cNvPr>
          <p:cNvSpPr txBox="1"/>
          <p:nvPr/>
        </p:nvSpPr>
        <p:spPr>
          <a:xfrm>
            <a:off x="6801916" y="584772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Residual plot is a useful graphical tool for identifying non-linearity.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E4465-456B-054F-62F7-C5D4C3F0D532}"/>
              </a:ext>
            </a:extLst>
          </p:cNvPr>
          <p:cNvSpPr txBox="1"/>
          <p:nvPr/>
        </p:nvSpPr>
        <p:spPr>
          <a:xfrm>
            <a:off x="2943692" y="2635951"/>
            <a:ext cx="27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Non-linearity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21297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16893-A4B0-9C50-1ACD-759EE81E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44" y="2049199"/>
            <a:ext cx="8804033" cy="47012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732861-182C-D127-76CF-9D7D95740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identical distribution, with constant variance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732861-182C-D127-76CF-9D7D95740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3"/>
                <a:stretch>
                  <a:fillRect l="-1105" r="-331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36464" y="1864533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non-constant variance of Error Terms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4448" y="1864533"/>
            <a:ext cx="3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constant variance of Error Terms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source: https://www.bookdown.org/rwnahhas/RMPH/mlr-constant-variance.html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0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38090-F4B3-ED6B-9CC0-2EF2B391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A6C427-DB09-AB68-1E16-9B026CAC5392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lang="en-US" sz="2800" dirty="0"/>
              <a:t>. Error are assumed to be independent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DE37-FF5F-938C-D385-14142335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796" y="1957775"/>
            <a:ext cx="3856408" cy="4569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10100" y="167895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of correlated Error</a:t>
            </a:r>
          </a:p>
        </p:txBody>
      </p:sp>
    </p:spTree>
    <p:extLst>
      <p:ext uri="{BB962C8B-B14F-4D97-AF65-F5344CB8AC3E}">
        <p14:creationId xmlns:p14="http://schemas.microsoft.com/office/powerpoint/2010/main" val="81355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9F26-CB4C-0DC4-65EA-468DA4AE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36180-841C-A70E-5057-216C17E6F8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BBCF7-54A0-BFE5-DD80-BB3DF49ECA63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states that the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disturbances (errors) in a regression model are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Independently and identically distributed (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i.i.d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important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because it allows for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valid hypothesis testing and confidence intervals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even when the sample size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very small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70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en-US" dirty="0"/>
              <a:t>4. Outlier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66" y="1248508"/>
            <a:ext cx="7520811" cy="3542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399" y="4790648"/>
                <a:ext cx="6312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If we drop outlier, 20, the RSE decrease from 1.09 to 0.77.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increase from 0.805 to 0.892.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790648"/>
                <a:ext cx="6312877" cy="646331"/>
              </a:xfrm>
              <a:prstGeom prst="rect">
                <a:avLst/>
              </a:prstGeom>
              <a:blipFill>
                <a:blip r:embed="rId3"/>
                <a:stretch>
                  <a:fillRect l="-77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50327" y="5657671"/>
                <a:ext cx="98913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If we believe the outlier is due to an error in data collection, we can simply remove the observation.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However, care should be taken ,since an outlier may indicate a deficiency in the model, such as missing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variables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27" y="5657671"/>
                <a:ext cx="9891346" cy="1200329"/>
              </a:xfrm>
              <a:prstGeom prst="rect">
                <a:avLst/>
              </a:prstGeom>
              <a:blipFill>
                <a:blip r:embed="rId4"/>
                <a:stretch>
                  <a:fillRect l="-55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77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581B-03E7-47B0-CBB9-7B491B3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35594"/>
            <a:ext cx="11029615" cy="3207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transformation is needed for the dependent and independent variable is able to: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Fix a curvilinear relationship and making relationship linear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Make the distribution of error to a normal distribution or close to the normal distribution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arenR"/>
            </a:pPr>
            <a:r>
              <a:rPr lang="en-US" sz="2000" dirty="0"/>
              <a:t>To stabilize the variability of the regression residuals by a transformation of the dependent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924F-2094-5034-FD8F-2F5391C9263A}"/>
              </a:ext>
            </a:extLst>
          </p:cNvPr>
          <p:cNvSpPr txBox="1"/>
          <p:nvPr/>
        </p:nvSpPr>
        <p:spPr>
          <a:xfrm>
            <a:off x="702251" y="527339"/>
            <a:ext cx="970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Transformation of dependent and independent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58926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904F-1DAE-CF26-A304-836A88A3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39C0BA-E29D-1E58-582D-C9CF306E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851" y="755940"/>
            <a:ext cx="5956623" cy="5967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E9457-A940-6857-A696-905F0A9C32E6}"/>
                  </a:ext>
                </a:extLst>
              </p:cNvPr>
              <p:cNvSpPr txBox="1"/>
              <p:nvPr/>
            </p:nvSpPr>
            <p:spPr>
              <a:xfrm>
                <a:off x="522772" y="134771"/>
                <a:ext cx="98404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Assess the univariate distribution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variables: scatterplot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4E9457-A940-6857-A696-905F0A9C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2" y="134771"/>
                <a:ext cx="9840428" cy="523220"/>
              </a:xfrm>
              <a:prstGeom prst="rect">
                <a:avLst/>
              </a:prstGeom>
              <a:blipFill>
                <a:blip r:embed="rId3"/>
                <a:stretch>
                  <a:fillRect l="-1301" t="-10465" r="-74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4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864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ElsevierGulliver</vt:lpstr>
      <vt:lpstr>Aptos</vt:lpstr>
      <vt:lpstr>Arial</vt:lpstr>
      <vt:lpstr>Arial Black</vt:lpstr>
      <vt:lpstr>Calibri</vt:lpstr>
      <vt:lpstr>Calibri Light</vt:lpstr>
      <vt:lpstr>Cambria Math</vt:lpstr>
      <vt:lpstr>Times New Roman</vt:lpstr>
      <vt:lpstr>Wingdings 2</vt:lpstr>
      <vt:lpstr>Office Theme</vt:lpstr>
      <vt:lpstr>1_DividendVTI</vt:lpstr>
      <vt:lpstr>DividendVTI</vt:lpstr>
      <vt:lpstr>WEEK 04 PART 02</vt:lpstr>
      <vt:lpstr>4.1  KEY ASSUMPTION</vt:lpstr>
      <vt:lpstr>PowerPoint Presentation</vt:lpstr>
      <vt:lpstr>PowerPoint Presentation</vt:lpstr>
      <vt:lpstr>PowerPoint Presentation</vt:lpstr>
      <vt:lpstr>PowerPoint Presentation</vt:lpstr>
      <vt:lpstr>4. Outlier</vt:lpstr>
      <vt:lpstr>PowerPoint Presentation</vt:lpstr>
      <vt:lpstr>PowerPoint Presentation</vt:lpstr>
      <vt:lpstr>PowerPoint Presentation</vt:lpstr>
      <vt:lpstr>PowerPoint Presentation</vt:lpstr>
      <vt:lpstr>Box-Cox Transformation </vt:lpstr>
      <vt:lpstr>PowerPoint Presentation</vt:lpstr>
      <vt:lpstr>Impact of λ on Transformation </vt:lpstr>
      <vt:lpstr>PowerPoint Presentation</vt:lpstr>
      <vt:lpstr>Elasticity</vt:lpstr>
      <vt:lpstr>Log-log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Yanan Wu</dc:creator>
  <cp:lastModifiedBy>Yanan Wu</cp:lastModifiedBy>
  <cp:revision>7</cp:revision>
  <dcterms:created xsi:type="dcterms:W3CDTF">2025-02-03T18:01:06Z</dcterms:created>
  <dcterms:modified xsi:type="dcterms:W3CDTF">2025-02-06T19:15:47Z</dcterms:modified>
</cp:coreProperties>
</file>