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34"/>
  </p:notesMasterIdLst>
  <p:sldIdLst>
    <p:sldId id="256" r:id="rId3"/>
    <p:sldId id="323" r:id="rId4"/>
    <p:sldId id="854" r:id="rId5"/>
    <p:sldId id="858" r:id="rId6"/>
    <p:sldId id="849" r:id="rId7"/>
    <p:sldId id="860" r:id="rId8"/>
    <p:sldId id="861" r:id="rId9"/>
    <p:sldId id="867" r:id="rId10"/>
    <p:sldId id="853" r:id="rId11"/>
    <p:sldId id="859" r:id="rId12"/>
    <p:sldId id="862" r:id="rId13"/>
    <p:sldId id="863" r:id="rId14"/>
    <p:sldId id="864" r:id="rId15"/>
    <p:sldId id="857" r:id="rId16"/>
    <p:sldId id="856" r:id="rId17"/>
    <p:sldId id="855" r:id="rId18"/>
    <p:sldId id="865" r:id="rId19"/>
    <p:sldId id="866" r:id="rId20"/>
    <p:sldId id="868" r:id="rId21"/>
    <p:sldId id="873" r:id="rId22"/>
    <p:sldId id="871" r:id="rId23"/>
    <p:sldId id="874" r:id="rId24"/>
    <p:sldId id="875" r:id="rId25"/>
    <p:sldId id="876" r:id="rId26"/>
    <p:sldId id="877" r:id="rId27"/>
    <p:sldId id="878" r:id="rId28"/>
    <p:sldId id="879" r:id="rId29"/>
    <p:sldId id="880" r:id="rId30"/>
    <p:sldId id="870" r:id="rId31"/>
    <p:sldId id="869" r:id="rId32"/>
    <p:sldId id="26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89CC-098B-88C7-F7A3-21722C98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7A1FA-1398-0F3A-B122-EEDC59F2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98" y="2421848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DC08-B60D-02FF-C0DA-F1E6FC32492F}"/>
              </a:ext>
            </a:extLst>
          </p:cNvPr>
          <p:cNvSpPr txBox="1"/>
          <p:nvPr/>
        </p:nvSpPr>
        <p:spPr>
          <a:xfrm>
            <a:off x="6096000" y="3574473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51CA1-7393-1814-70C1-661DB9323FB2}"/>
              </a:ext>
            </a:extLst>
          </p:cNvPr>
          <p:cNvSpPr txBox="1"/>
          <p:nvPr/>
        </p:nvSpPr>
        <p:spPr>
          <a:xfrm>
            <a:off x="6096000" y="5389417"/>
            <a:ext cx="565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 is a useful graphical tool for identifying non-linearity. </a:t>
            </a:r>
          </a:p>
        </p:txBody>
      </p:sp>
    </p:spTree>
    <p:extLst>
      <p:ext uri="{BB962C8B-B14F-4D97-AF65-F5344CB8AC3E}">
        <p14:creationId xmlns:p14="http://schemas.microsoft.com/office/powerpoint/2010/main" val="387114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</a:t>
                </a:r>
                <a:r>
                  <a:rPr lang="en-US" sz="2800" b="1" dirty="0"/>
                  <a:t>identical distribution</a:t>
                </a:r>
                <a:r>
                  <a:rPr lang="en-US" sz="2800" dirty="0"/>
                  <a:t>,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constant variance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2"/>
                <a:stretch>
                  <a:fillRect l="-1105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67965D-E40D-0ECB-0467-650522F0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28" y="1880177"/>
            <a:ext cx="3637846" cy="43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FE02D-589F-5E45-F643-1EE2A14985E6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3. Error are assumed to be </a:t>
            </a:r>
            <a:r>
              <a:rPr lang="en-US" sz="2800" b="1" dirty="0"/>
              <a:t>independent</a:t>
            </a:r>
            <a:r>
              <a:rPr lang="en-US" sz="2800" dirty="0"/>
              <a:t>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B4EA1-6675-0A79-98DE-8E9E3F2B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39" y="1434633"/>
            <a:ext cx="3856408" cy="45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F7DE77-FDC6-7FC0-6C17-FB6917252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This assumption states that the </a:t>
                </a:r>
                <a:r>
                  <a:rPr lang="en-US" sz="2000" b="1" dirty="0"/>
                  <a:t>disturbances (errors) in a regression model are</a:t>
                </a:r>
                <a:r>
                  <a:rPr lang="en-US" sz="2000" dirty="0"/>
                  <a:t>:</a:t>
                </a:r>
              </a:p>
              <a:p>
                <a:endParaRPr lang="en-US" sz="2000" b="1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Independently and identically distributed (</a:t>
                </a:r>
                <a:r>
                  <a:rPr lang="en-US" sz="2000" dirty="0" err="1"/>
                  <a:t>i.i.d</a:t>
                </a:r>
                <a:r>
                  <a:rPr lang="en-US" sz="2000" dirty="0"/>
                  <a:t>)</a:t>
                </a:r>
              </a:p>
              <a:p>
                <a:pPr marL="342900" indent="-342900">
                  <a:buFont typeface="+mj-lt"/>
                  <a:buAutoNum type="arabicParenR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This assumption is </a:t>
                </a:r>
                <a:r>
                  <a:rPr lang="en-US" sz="2000" b="1" dirty="0"/>
                  <a:t>important</a:t>
                </a:r>
                <a:r>
                  <a:rPr lang="en-US" sz="2000" dirty="0"/>
                  <a:t> because it allows for </a:t>
                </a:r>
                <a:r>
                  <a:rPr lang="en-US" sz="2000" b="1" dirty="0"/>
                  <a:t>valid hypothesis testing and confidence intervals</a:t>
                </a:r>
                <a:r>
                  <a:rPr lang="en-US" sz="2000" dirty="0"/>
                  <a:t>, even when the sample size is </a:t>
                </a:r>
                <a:r>
                  <a:rPr lang="en-US" sz="2000" b="1" dirty="0"/>
                  <a:t>very small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5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6DEF9-1B70-64C9-8BF3-6CE9752DA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8049" y="654636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Ordinary Least Squares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52173-E19C-C319-6EB2-7FB3A596C83F}"/>
              </a:ext>
            </a:extLst>
          </p:cNvPr>
          <p:cNvSpPr txBox="1"/>
          <p:nvPr/>
        </p:nvSpPr>
        <p:spPr>
          <a:xfrm>
            <a:off x="755073" y="1614055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 straight line can minimize the residual sum of squares (RSS)</a:t>
            </a:r>
          </a:p>
        </p:txBody>
      </p:sp>
      <p:pic>
        <p:nvPicPr>
          <p:cNvPr id="8" name="Google Shape;149;p29">
            <a:extLst>
              <a:ext uri="{FF2B5EF4-FFF2-40B4-BE49-F238E27FC236}">
                <a16:creationId xmlns:a16="http://schemas.microsoft.com/office/drawing/2014/main" id="{5A6E4142-EACD-1F62-F90D-8559A3C4A9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4461" y="2667001"/>
            <a:ext cx="5079117" cy="380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/>
              <p:nvPr/>
            </p:nvSpPr>
            <p:spPr>
              <a:xfrm>
                <a:off x="7155873" y="2860964"/>
                <a:ext cx="2265218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73" y="2860964"/>
                <a:ext cx="2265218" cy="374654"/>
              </a:xfrm>
              <a:prstGeom prst="rect">
                <a:avLst/>
              </a:prstGeom>
              <a:blipFill>
                <a:blip r:embed="rId3"/>
                <a:stretch>
                  <a:fillRect t="-645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/>
              <p:nvPr/>
            </p:nvSpPr>
            <p:spPr>
              <a:xfrm>
                <a:off x="581192" y="651817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Regression line go through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651817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DB04C957-8E70-2F0B-B927-44345823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0" y="1584350"/>
            <a:ext cx="7491847" cy="4329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9C0E5-EFBF-7FED-A262-5B06C6506A09}"/>
              </a:ext>
            </a:extLst>
          </p:cNvPr>
          <p:cNvSpPr txBox="1"/>
          <p:nvPr/>
        </p:nvSpPr>
        <p:spPr>
          <a:xfrm>
            <a:off x="6366163" y="4498522"/>
            <a:ext cx="47036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long as the linear model has an intercept, the regression line always goes through means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i.e., the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(𝑥̅,𝑦̅)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on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B4231-161C-83B8-A8F2-98E265C46E68}"/>
              </a:ext>
            </a:extLst>
          </p:cNvPr>
          <p:cNvSpPr txBox="1"/>
          <p:nvPr/>
        </p:nvSpPr>
        <p:spPr>
          <a:xfrm>
            <a:off x="581192" y="651817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TSS, RSS, ESS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BB2074B5-2988-83D2-EDA2-785803A4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9" y="1825397"/>
            <a:ext cx="6381317" cy="3688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/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blipFill>
                <a:blip r:embed="rId3"/>
                <a:stretch>
                  <a:fillRect t="-17711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9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2B3-DD2E-8915-B496-3E67CA5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606573"/>
                <a:ext cx="11029615" cy="31922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lest square approach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to minimize the RSS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some calculus,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606573"/>
                <a:ext cx="11029615" cy="3192255"/>
              </a:xfrm>
              <a:blipFill>
                <a:blip r:embed="rId2"/>
                <a:stretch>
                  <a:fillRect l="-718" t="-4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24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  <a:blipFill>
                <a:blip r:embed="rId2"/>
                <a:stretch>
                  <a:fillRect l="-1105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E1765-00A4-7EDC-62A8-65E46185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3330" y="1473720"/>
            <a:ext cx="6284851" cy="36337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/>
              <p:nvPr/>
            </p:nvSpPr>
            <p:spPr>
              <a:xfrm>
                <a:off x="4704424" y="5384280"/>
                <a:ext cx="360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0475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24" y="5384280"/>
                <a:ext cx="36013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6A59-5803-97C4-395F-452E24D6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E8C8A6-AA72-6E5B-2967-6240E98C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2D6896-7F87-AA61-3291-D40743EAD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6D585-7278-AD71-F69E-E773B71D7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E503D-13D9-F020-9BD2-0633CA015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8172A6-9CA6-42D6-8048-1640D322E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F277E-8E68-494E-BC7F-7FE80E8D8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BE53-67CD-8E25-95B9-B603366F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34155F7-FB93-3E03-6F7D-5365B7EB2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707650"/>
                <a:ext cx="11029615" cy="8456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estimated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differ from sample to sample and therefore will have a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707650"/>
                <a:ext cx="11029615" cy="845637"/>
              </a:xfrm>
              <a:blipFill>
                <a:blip r:embed="rId2"/>
                <a:stretch>
                  <a:fillRect l="-829" t="-4317" b="-1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6EE2B-FF0E-2869-D7D3-8E7192AA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" y="2393442"/>
            <a:ext cx="8250189" cy="429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8BEA-14D3-883C-9E2A-38FA55676E00}"/>
              </a:ext>
            </a:extLst>
          </p:cNvPr>
          <p:cNvSpPr txBox="1"/>
          <p:nvPr/>
        </p:nvSpPr>
        <p:spPr>
          <a:xfrm>
            <a:off x="1012991" y="1700243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line: population regression line</a:t>
            </a:r>
          </a:p>
          <a:p>
            <a:r>
              <a:rPr lang="en-US" dirty="0"/>
              <a:t>Dark blue: sample regression 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A67FA-395B-CC20-6132-A826D1C7081A}"/>
              </a:ext>
            </a:extLst>
          </p:cNvPr>
          <p:cNvSpPr txBox="1"/>
          <p:nvPr/>
        </p:nvSpPr>
        <p:spPr>
          <a:xfrm>
            <a:off x="5066573" y="1670936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blue: sample regression line based on different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/>
              <p:nvPr/>
            </p:nvSpPr>
            <p:spPr>
              <a:xfrm>
                <a:off x="8499912" y="3062514"/>
                <a:ext cx="31108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accuracy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912" y="3062514"/>
                <a:ext cx="3110895" cy="646331"/>
              </a:xfrm>
              <a:prstGeom prst="rect">
                <a:avLst/>
              </a:prstGeom>
              <a:blipFill>
                <a:blip r:embed="rId4"/>
                <a:stretch>
                  <a:fillRect l="-1566" t="-4717" r="-97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1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D36-B548-42C5-C1BF-0D50320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263"/>
          </a:xfrm>
        </p:spPr>
        <p:txBody>
          <a:bodyPr>
            <a:normAutofit/>
          </a:bodyPr>
          <a:lstStyle/>
          <a:p>
            <a:r>
              <a:rPr lang="en-US" dirty="0"/>
              <a:t>Standard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16787"/>
                <a:ext cx="11029615" cy="262302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measure the uncertainty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16787"/>
                <a:ext cx="11029615" cy="2623022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4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AF00C-B33B-F62E-1C0C-7FC9F1938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84" y="2120500"/>
            <a:ext cx="8256431" cy="434059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1BB266-307F-2692-2FF4-2B9B5017DF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7650"/>
                <a:ext cx="11029615" cy="84563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:r>
                  <a:rPr lang="en-US" sz="2400" dirty="0"/>
                  <a:t>Influence of Dispersion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31BB266-307F-2692-2FF4-2B9B5017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7650"/>
                <a:ext cx="11029615" cy="845637"/>
              </a:xfrm>
              <a:prstGeom prst="rect">
                <a:avLst/>
              </a:prstGeo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0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3316-F9B0-CB00-4B27-035E0583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9F08-31B7-4EB4-056C-61536BBA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8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FF0D9-9DDD-0845-B919-42E20BC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2272F1-D2E6-309A-7927-AE9F48FDA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965267-B781-6F73-FC37-3D3B4E4AD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934458-E4D3-AF20-96A0-27A057CD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328CE8-FE64-A0AD-BDE5-C7C36106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B4E5CE-9EC1-1907-D6EF-DCDF87B75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511468-446B-DB7A-929A-0E4F824F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F3AE38-FFD1-9C19-700D-AA4A1E20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9A2B-5554-1EBD-BE9A-856330E1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C7B9C9-B376-12DE-B600-5380FE931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</p:spPr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39339"/>
                <a:ext cx="11029615" cy="3584667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39339"/>
                <a:ext cx="11029615" cy="3584667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53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F682-7347-D560-359C-7937B93F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/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/>
                        <m:t>[</m:t>
                      </m:r>
                      <m:sSub>
                        <m:sSubPr>
                          <m:ctrlPr>
                            <a:rPr lang="en-US" sz="24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/>
                        <m:t>+2∗</m:t>
                      </m:r>
                      <m:r>
                        <a:rPr lang="en-US" sz="2400" b="0" i="1" smtClean="0"/>
                        <m:t>𝑆𝐸</m:t>
                      </m:r>
                      <m:d>
                        <m:dPr>
                          <m:ctrlPr>
                            <a:rPr lang="en-US" sz="2400" b="0" i="1" smtClean="0"/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/>
                              </m:ctrlPr>
                            </m:sSubPr>
                            <m:e>
                              <m:r>
                                <a:rPr lang="en-US" sz="2400" b="0" i="1" smtClean="0"/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/>
                        <m:t>,</m:t>
                      </m:r>
                      <m:sSub>
                        <m:sSubPr>
                          <m:ctrlPr>
                            <a:rPr lang="en-US" sz="2400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/>
                            <m:t>b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/>
                        <m:t>−</m:t>
                      </m:r>
                      <m:r>
                        <a:rPr lang="en-US" sz="2400"/>
                        <m:t>2∗</m:t>
                      </m:r>
                      <m:r>
                        <a:rPr lang="en-US" sz="2400" i="1"/>
                        <m:t>𝑆𝐸</m:t>
                      </m:r>
                      <m:d>
                        <m:dPr>
                          <m:ctrlPr>
                            <a:rPr lang="en-US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/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blipFill>
                <a:blip r:embed="rId3"/>
                <a:stretch>
                  <a:fillRect l="-873" t="-3101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7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02A7-9647-11A1-CA3E-1865B740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671863"/>
          </a:xfrm>
        </p:spPr>
        <p:txBody>
          <a:bodyPr/>
          <a:lstStyle/>
          <a:p>
            <a:r>
              <a:rPr lang="en-US" dirty="0"/>
              <a:t>Two confidence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ED69-34E6-BA95-2080-80FD088F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02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8531F-D407-71AE-69C2-5CADFACE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FA4B71-6634-AE2F-4E8B-4C00ACD0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A08AC-1F89-A2E2-CD6D-6E0238811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011FC-01CD-55C9-3F67-E4D7BA8F3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68BE3-F71E-6154-5337-F38BA6A82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51CE8F-371F-0C7D-2F55-D1ECB3F37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9D07A7-9A8A-A7D9-0549-237E3477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3B84A0-69E6-07B1-8D95-987DC0653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𝐴𝑁𝐷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Sup>
                      <m:sSub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𝑎𝑑𝑗𝑢𝑠𝑡𝑒𝑑</m:t>
                        </m:r>
                      </m:sub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77FBC85-D9A6-42B7-C4B3-47E46B5B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6"/>
            <a:ext cx="11029615" cy="27562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ElsevierGulliver"/>
              </a:rPr>
              <a:t>The change in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</a:t>
            </a: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F44A-378A-C765-167D-DAA63B7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/>
              <p:nvPr/>
            </p:nvSpPr>
            <p:spPr>
              <a:xfrm>
                <a:off x="2758009" y="1630438"/>
                <a:ext cx="7841080" cy="3403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goodness of fit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The adjusted goodness of fit</a:t>
                </a:r>
              </a:p>
              <a:p>
                <a:endParaRPr lang="en-US" dirty="0"/>
              </a:p>
              <a:p>
                <a:r>
                  <a:rPr lang="en-US" dirty="0"/>
                  <a:t>More variables are considered into the regression equation, the better the fit of the model will be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009" y="1630438"/>
                <a:ext cx="7841080" cy="3403047"/>
              </a:xfrm>
              <a:prstGeom prst="rect">
                <a:avLst/>
              </a:prstGeom>
              <a:blipFill>
                <a:blip r:embed="rId2"/>
                <a:stretch>
                  <a:fillRect l="-622" t="-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52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76" y="2332654"/>
            <a:ext cx="5833267" cy="4025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FD3-9F9D-783C-2CA3-FDE96C95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3737"/>
            <a:ext cx="11029616" cy="537826"/>
          </a:xfrm>
        </p:spPr>
        <p:txBody>
          <a:bodyPr/>
          <a:lstStyle/>
          <a:p>
            <a:r>
              <a:rPr lang="en-US" dirty="0"/>
              <a:t>Population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46355"/>
                <a:ext cx="11029615" cy="7417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46355"/>
                <a:ext cx="11029615" cy="7417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13B425-F6F5-2465-52E1-B91452217E92}"/>
                  </a:ext>
                </a:extLst>
              </p:cNvPr>
              <p:cNvSpPr txBox="1"/>
              <p:nvPr/>
            </p:nvSpPr>
            <p:spPr>
              <a:xfrm>
                <a:off x="935182" y="2105706"/>
                <a:ext cx="847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</m:oMath>
                </a14:m>
                <a:r>
                  <a:rPr lang="en-US" dirty="0"/>
                  <a:t>: The mean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when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zero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13B425-F6F5-2465-52E1-B91452217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2" y="2105706"/>
                <a:ext cx="8478982" cy="369332"/>
              </a:xfrm>
              <a:prstGeom prst="rect">
                <a:avLst/>
              </a:prstGeom>
              <a:blipFill>
                <a:blip r:embed="rId3"/>
                <a:stretch>
                  <a:fillRect l="-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2B0B81-BB49-3657-2333-AA797A71374F}"/>
                  </a:ext>
                </a:extLst>
              </p:cNvPr>
              <p:cNvSpPr txBox="1"/>
              <p:nvPr/>
            </p:nvSpPr>
            <p:spPr>
              <a:xfrm>
                <a:off x="1295397" y="5242313"/>
                <a:ext cx="847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2B0B81-BB49-3657-2333-AA797A71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7" y="5242313"/>
                <a:ext cx="8478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467C8-90C2-0CA8-B7FA-E28E294F0CBC}"/>
                  </a:ext>
                </a:extLst>
              </p:cNvPr>
              <p:cNvSpPr txBox="1"/>
              <p:nvPr/>
            </p:nvSpPr>
            <p:spPr>
              <a:xfrm>
                <a:off x="1018309" y="3969515"/>
                <a:ext cx="847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</m:oMath>
                </a14:m>
                <a:r>
                  <a:rPr lang="en-US" dirty="0"/>
                  <a:t>: How much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for every one unit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467C8-90C2-0CA8-B7FA-E28E294F0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9" y="3969515"/>
                <a:ext cx="8478982" cy="369332"/>
              </a:xfrm>
              <a:prstGeom prst="rect">
                <a:avLst/>
              </a:prstGeom>
              <a:blipFill>
                <a:blip r:embed="rId5"/>
                <a:stretch>
                  <a:fillRect l="-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6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D02D-5BFE-E909-C22F-976A87A3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8717"/>
          </a:xfrm>
        </p:spPr>
        <p:txBody>
          <a:bodyPr/>
          <a:lstStyle/>
          <a:p>
            <a:r>
              <a:rPr lang="en-US" dirty="0"/>
              <a:t>Estimated model based on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B9402-DBFC-1422-287B-C49630BF3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02147"/>
                <a:ext cx="11029615" cy="5824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B9402-DBFC-1422-287B-C49630BF3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02147"/>
                <a:ext cx="11029615" cy="582445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47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73-2CFF-839C-6BCE-5CB58B7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928"/>
          </a:xfrm>
        </p:spPr>
        <p:txBody>
          <a:bodyPr/>
          <a:lstStyle/>
          <a:p>
            <a:r>
              <a:rPr lang="en-US" dirty="0"/>
              <a:t>POPULATION REGRESSION LINE VS SAMPLE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C5DCA-4D06-0644-A9F8-67B7056A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84" y="2176131"/>
            <a:ext cx="8602029" cy="447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320-D385-FEF4-80B6-02F66F92249B}"/>
              </a:ext>
            </a:extLst>
          </p:cNvPr>
          <p:cNvSpPr txBox="1"/>
          <p:nvPr/>
        </p:nvSpPr>
        <p:spPr>
          <a:xfrm>
            <a:off x="2204482" y="1670510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line: population regression line</a:t>
            </a:r>
          </a:p>
          <a:p>
            <a:r>
              <a:rPr lang="en-US" dirty="0"/>
              <a:t>Dark blue: sample regression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5FF6-77D5-B975-9B7C-1554DA8365E7}"/>
              </a:ext>
            </a:extLst>
          </p:cNvPr>
          <p:cNvSpPr txBox="1"/>
          <p:nvPr/>
        </p:nvSpPr>
        <p:spPr>
          <a:xfrm>
            <a:off x="6368900" y="1600155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blue: 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277201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key assumption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5591</TotalTime>
  <Words>740</Words>
  <Application>Microsoft Office PowerPoint</Application>
  <PresentationFormat>Widescreen</PresentationFormat>
  <Paragraphs>100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</vt:lpstr>
      <vt:lpstr>Population model</vt:lpstr>
      <vt:lpstr>Estimated model based on sample</vt:lpstr>
      <vt:lpstr>POPULATION REGRESSION LINE VS SAMPLE REGRESSION LINE</vt:lpstr>
      <vt:lpstr>2.1.3 key assumption</vt:lpstr>
      <vt:lpstr>PowerPoint Presentation</vt:lpstr>
      <vt:lpstr>PowerPoint Presentation</vt:lpstr>
      <vt:lpstr>PowerPoint Presentation</vt:lpstr>
      <vt:lpstr>PowerPoint Presentation</vt:lpstr>
      <vt:lpstr>2.1.3 ordinary least squares estimation</vt:lpstr>
      <vt:lpstr>PowerPoint Presentation</vt:lpstr>
      <vt:lpstr>PowerPoint Presentation</vt:lpstr>
      <vt:lpstr>PowerPoint Presentation</vt:lpstr>
      <vt:lpstr>Slope and intercept</vt:lpstr>
      <vt:lpstr>Explanation on b_0 &amp; b_1</vt:lpstr>
      <vt:lpstr>2.1.3 Standard error of b_0 &amp; b_1</vt:lpstr>
      <vt:lpstr>PowerPoint Presentation</vt:lpstr>
      <vt:lpstr>Standard error</vt:lpstr>
      <vt:lpstr>PowerPoint Presentation</vt:lpstr>
      <vt:lpstr>PowerPoint Presentation</vt:lpstr>
      <vt:lpstr>2.1.3confidence interval</vt:lpstr>
      <vt:lpstr>Confidence interval for b_0</vt:lpstr>
      <vt:lpstr>PowerPoint Presentation</vt:lpstr>
      <vt:lpstr>Two confidence interval</vt:lpstr>
      <vt:lpstr>2.1.3 R^2  AND R_adjusted^2</vt:lpstr>
      <vt:lpstr>PowerPoint Presentation</vt:lpstr>
      <vt:lpstr>WEEK 03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24</cp:revision>
  <dcterms:created xsi:type="dcterms:W3CDTF">2024-12-11T19:51:45Z</dcterms:created>
  <dcterms:modified xsi:type="dcterms:W3CDTF">2025-01-30T20:28:39Z</dcterms:modified>
</cp:coreProperties>
</file>