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686" r:id="rId5"/>
  </p:sldMasterIdLst>
  <p:notesMasterIdLst>
    <p:notesMasterId r:id="rId21"/>
  </p:notesMasterIdLst>
  <p:sldIdLst>
    <p:sldId id="256" r:id="rId6"/>
    <p:sldId id="323" r:id="rId7"/>
    <p:sldId id="920" r:id="rId8"/>
    <p:sldId id="905" r:id="rId9"/>
    <p:sldId id="936" r:id="rId10"/>
    <p:sldId id="947" r:id="rId11"/>
    <p:sldId id="948" r:id="rId12"/>
    <p:sldId id="937" r:id="rId13"/>
    <p:sldId id="952" r:id="rId14"/>
    <p:sldId id="950" r:id="rId15"/>
    <p:sldId id="949" r:id="rId16"/>
    <p:sldId id="938" r:id="rId17"/>
    <p:sldId id="953" r:id="rId18"/>
    <p:sldId id="951"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89" autoAdjust="0"/>
  </p:normalViewPr>
  <p:slideViewPr>
    <p:cSldViewPr snapToGrid="0">
      <p:cViewPr varScale="1">
        <p:scale>
          <a:sx n="95" d="100"/>
          <a:sy n="95" d="100"/>
        </p:scale>
        <p:origin x="115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6F2DA-24C0-4B85-B3DC-FA6F4BB684E2}"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B42E0-62EF-42B0-8031-05992D750B6D}" type="slidenum">
              <a:rPr lang="en-US" smtClean="0"/>
              <a:t>‹#›</a:t>
            </a:fld>
            <a:endParaRPr lang="en-US"/>
          </a:p>
        </p:txBody>
      </p:sp>
    </p:spTree>
    <p:extLst>
      <p:ext uri="{BB962C8B-B14F-4D97-AF65-F5344CB8AC3E}">
        <p14:creationId xmlns:p14="http://schemas.microsoft.com/office/powerpoint/2010/main" val="193274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is spatial autocorrelation? Simply put, it's a measure of how similar (or dissimilar) things are based on their geographic location. It builds on Tobler's First Law of Geography, a fundamental concept stating that proximity often implies similarity. For instance, you usually find similar house prices in the same neighborhood, or similar temperatures in adjacent areas.</a:t>
            </a:r>
          </a:p>
        </p:txBody>
      </p:sp>
      <p:sp>
        <p:nvSpPr>
          <p:cNvPr id="4" name="Slide Number Placeholder 3"/>
          <p:cNvSpPr>
            <a:spLocks noGrp="1"/>
          </p:cNvSpPr>
          <p:nvPr>
            <p:ph type="sldNum" sz="quarter" idx="5"/>
          </p:nvPr>
        </p:nvSpPr>
        <p:spPr/>
        <p:txBody>
          <a:bodyPr/>
          <a:lstStyle/>
          <a:p>
            <a:fld id="{CB7B42E0-62EF-42B0-8031-05992D750B6D}" type="slidenum">
              <a:rPr lang="en-US" smtClean="0"/>
              <a:t>3</a:t>
            </a:fld>
            <a:endParaRPr lang="en-US"/>
          </a:p>
        </p:txBody>
      </p:sp>
    </p:spTree>
    <p:extLst>
      <p:ext uri="{BB962C8B-B14F-4D97-AF65-F5344CB8AC3E}">
        <p14:creationId xmlns:p14="http://schemas.microsoft.com/office/powerpoint/2010/main" val="256458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722FE-31A7-A2F4-50B0-4C74BCE48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E21B4-78CB-4D80-C7D1-0755A0C47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9CCB5-6DBE-8700-B50C-E211C11C1DD0}"/>
              </a:ext>
            </a:extLst>
          </p:cNvPr>
          <p:cNvSpPr>
            <a:spLocks noGrp="1"/>
          </p:cNvSpPr>
          <p:nvPr>
            <p:ph type="body" idx="1"/>
          </p:nvPr>
        </p:nvSpPr>
        <p:spPr/>
        <p:txBody>
          <a:bodyPr/>
          <a:lstStyle/>
          <a:p>
            <a:r>
              <a:rPr lang="en-US" dirty="0"/>
              <a:t>The most intuitive way to show LISA results is a cluster map. We classify each neighborhood based on its own value and its neighbors' values, but only if the local Moran's I is statistically significant. This reveals 'High-High' clusters or hotspots (high crime areas next to other high crime areas), 'Low-Low' clusters or </a:t>
            </a:r>
            <a:r>
              <a:rPr lang="en-US" dirty="0" err="1"/>
              <a:t>coldspots</a:t>
            </a:r>
            <a:r>
              <a:rPr lang="en-US" dirty="0"/>
              <a:t>, and spatial outliers ('High-Low' or 'Low-High'). Areas where the pattern isn't significant are also shown. This map is powerful for targeting interventions.</a:t>
            </a:r>
          </a:p>
        </p:txBody>
      </p:sp>
      <p:sp>
        <p:nvSpPr>
          <p:cNvPr id="4" name="Slide Number Placeholder 3">
            <a:extLst>
              <a:ext uri="{FF2B5EF4-FFF2-40B4-BE49-F238E27FC236}">
                <a16:creationId xmlns:a16="http://schemas.microsoft.com/office/drawing/2014/main" id="{C111CE95-5D4C-8257-860B-8B6AFCCC3891}"/>
              </a:ext>
            </a:extLst>
          </p:cNvPr>
          <p:cNvSpPr>
            <a:spLocks noGrp="1"/>
          </p:cNvSpPr>
          <p:nvPr>
            <p:ph type="sldNum" sz="quarter" idx="5"/>
          </p:nvPr>
        </p:nvSpPr>
        <p:spPr/>
        <p:txBody>
          <a:bodyPr/>
          <a:lstStyle/>
          <a:p>
            <a:fld id="{CB7B42E0-62EF-42B0-8031-05992D750B6D}" type="slidenum">
              <a:rPr lang="en-US" smtClean="0"/>
              <a:t>14</a:t>
            </a:fld>
            <a:endParaRPr lang="en-US"/>
          </a:p>
        </p:txBody>
      </p:sp>
    </p:spTree>
    <p:extLst>
      <p:ext uri="{BB962C8B-B14F-4D97-AF65-F5344CB8AC3E}">
        <p14:creationId xmlns:p14="http://schemas.microsoft.com/office/powerpoint/2010/main" val="243830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 we care about spatial autocorrelation? Firstly, it signals spatial dependence – meaning the location of an observation influences its value. This can reveal underlying processes driving the patterns we see. Crucially, many standard statistical methods assume data points are independent; if spatial autocorrelation exists, those assumptions are broken, and our results could be misleading. Finally, it's key for identifying significant spatial clusters, like crime hotspots or areas with low vaccination rates.</a:t>
            </a:r>
          </a:p>
        </p:txBody>
      </p:sp>
      <p:sp>
        <p:nvSpPr>
          <p:cNvPr id="4" name="Slide Number Placeholder 3"/>
          <p:cNvSpPr>
            <a:spLocks noGrp="1"/>
          </p:cNvSpPr>
          <p:nvPr>
            <p:ph type="sldNum" sz="quarter" idx="5"/>
          </p:nvPr>
        </p:nvSpPr>
        <p:spPr/>
        <p:txBody>
          <a:bodyPr/>
          <a:lstStyle/>
          <a:p>
            <a:fld id="{CB7B42E0-62EF-42B0-8031-05992D750B6D}" type="slidenum">
              <a:rPr lang="en-US" smtClean="0"/>
              <a:t>4</a:t>
            </a:fld>
            <a:endParaRPr lang="en-US"/>
          </a:p>
        </p:txBody>
      </p:sp>
    </p:spTree>
    <p:extLst>
      <p:ext uri="{BB962C8B-B14F-4D97-AF65-F5344CB8AC3E}">
        <p14:creationId xmlns:p14="http://schemas.microsoft.com/office/powerpoint/2010/main" val="275069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D0544-9E21-A6D2-459D-4943DFCE48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F0498-14BC-EF7F-178A-55B07B861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808EA2-F059-05AC-099F-87EDBE477786}"/>
              </a:ext>
            </a:extLst>
          </p:cNvPr>
          <p:cNvSpPr>
            <a:spLocks noGrp="1"/>
          </p:cNvSpPr>
          <p:nvPr>
            <p:ph type="body" idx="1"/>
          </p:nvPr>
        </p:nvSpPr>
        <p:spPr/>
        <p:txBody>
          <a:bodyPr/>
          <a:lstStyle/>
          <a:p>
            <a:r>
              <a:rPr lang="en-US" dirty="0"/>
              <a:t>Spatial autocorrelation can manifest in three main ways. Positive autocorrelation is when similar values group together – high-income households next to other high-income households, for example. Negative autocorrelation is less common, where dissimilar values are neighbors, like a checkerboard. Zero autocorrelation means there's no discernible spatial pattern; values are randomly scattered.</a:t>
            </a:r>
          </a:p>
        </p:txBody>
      </p:sp>
      <p:sp>
        <p:nvSpPr>
          <p:cNvPr id="4" name="Slide Number Placeholder 3">
            <a:extLst>
              <a:ext uri="{FF2B5EF4-FFF2-40B4-BE49-F238E27FC236}">
                <a16:creationId xmlns:a16="http://schemas.microsoft.com/office/drawing/2014/main" id="{3F223273-AB66-AE6E-1192-2DCB3C96A5A1}"/>
              </a:ext>
            </a:extLst>
          </p:cNvPr>
          <p:cNvSpPr>
            <a:spLocks noGrp="1"/>
          </p:cNvSpPr>
          <p:nvPr>
            <p:ph type="sldNum" sz="quarter" idx="5"/>
          </p:nvPr>
        </p:nvSpPr>
        <p:spPr/>
        <p:txBody>
          <a:bodyPr/>
          <a:lstStyle/>
          <a:p>
            <a:fld id="{CB7B42E0-62EF-42B0-8031-05992D750B6D}" type="slidenum">
              <a:rPr lang="en-US" smtClean="0"/>
              <a:t>5</a:t>
            </a:fld>
            <a:endParaRPr lang="en-US"/>
          </a:p>
        </p:txBody>
      </p:sp>
    </p:spTree>
    <p:extLst>
      <p:ext uri="{BB962C8B-B14F-4D97-AF65-F5344CB8AC3E}">
        <p14:creationId xmlns:p14="http://schemas.microsoft.com/office/powerpoint/2010/main" val="374314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E43C8-4371-C4A0-B0FC-3134CF99D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FB5AD0-90B6-4D31-29EC-C1D9509CF9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E2D78-EFCE-A145-5B38-4791C7CAAF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38FEA0-CE10-BFEB-7331-E6A75FCB8744}"/>
              </a:ext>
            </a:extLst>
          </p:cNvPr>
          <p:cNvSpPr>
            <a:spLocks noGrp="1"/>
          </p:cNvSpPr>
          <p:nvPr>
            <p:ph type="sldNum" sz="quarter" idx="5"/>
          </p:nvPr>
        </p:nvSpPr>
        <p:spPr/>
        <p:txBody>
          <a:bodyPr/>
          <a:lstStyle/>
          <a:p>
            <a:fld id="{CB7B42E0-62EF-42B0-8031-05992D750B6D}" type="slidenum">
              <a:rPr lang="en-US" smtClean="0"/>
              <a:t>6</a:t>
            </a:fld>
            <a:endParaRPr lang="en-US"/>
          </a:p>
        </p:txBody>
      </p:sp>
    </p:spTree>
    <p:extLst>
      <p:ext uri="{BB962C8B-B14F-4D97-AF65-F5344CB8AC3E}">
        <p14:creationId xmlns:p14="http://schemas.microsoft.com/office/powerpoint/2010/main" val="384385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FC33-7F13-121D-ED1F-2DE2690347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864C7-B877-7FE3-EAB0-9F57EC44AF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28010-5DFB-05F6-AD11-6B225E707A50}"/>
              </a:ext>
            </a:extLst>
          </p:cNvPr>
          <p:cNvSpPr>
            <a:spLocks noGrp="1"/>
          </p:cNvSpPr>
          <p:nvPr>
            <p:ph type="body" idx="1"/>
          </p:nvPr>
        </p:nvSpPr>
        <p:spPr/>
        <p:txBody>
          <a:bodyPr/>
          <a:lstStyle/>
          <a:p>
            <a:r>
              <a:rPr lang="en-US" dirty="0"/>
              <a:t>Before we can calculate autocorrelation, we need to tell R how areas are related spatially – who counts as a neighbor? We do this using a spatial weights matrix. Common ways to define neighbors include contiguity (sharing a boundary, like Queen or Rook chess moves), being within a certain distance, or being one of the 'k' nearest neighbors.</a:t>
            </a:r>
          </a:p>
        </p:txBody>
      </p:sp>
      <p:sp>
        <p:nvSpPr>
          <p:cNvPr id="4" name="Slide Number Placeholder 3">
            <a:extLst>
              <a:ext uri="{FF2B5EF4-FFF2-40B4-BE49-F238E27FC236}">
                <a16:creationId xmlns:a16="http://schemas.microsoft.com/office/drawing/2014/main" id="{49343147-18A9-4556-A543-439368ED50A5}"/>
              </a:ext>
            </a:extLst>
          </p:cNvPr>
          <p:cNvSpPr>
            <a:spLocks noGrp="1"/>
          </p:cNvSpPr>
          <p:nvPr>
            <p:ph type="sldNum" sz="quarter" idx="5"/>
          </p:nvPr>
        </p:nvSpPr>
        <p:spPr/>
        <p:txBody>
          <a:bodyPr/>
          <a:lstStyle/>
          <a:p>
            <a:fld id="{CB7B42E0-62EF-42B0-8031-05992D750B6D}" type="slidenum">
              <a:rPr lang="en-US" smtClean="0"/>
              <a:t>7</a:t>
            </a:fld>
            <a:endParaRPr lang="en-US"/>
          </a:p>
        </p:txBody>
      </p:sp>
    </p:spTree>
    <p:extLst>
      <p:ext uri="{BB962C8B-B14F-4D97-AF65-F5344CB8AC3E}">
        <p14:creationId xmlns:p14="http://schemas.microsoft.com/office/powerpoint/2010/main" val="373604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B82EF-8E2E-BC34-551B-4628897F5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FD9EE-D8D9-E617-2C0C-5AA9F8F69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26B79-5983-9C2F-A89D-59798785DD37}"/>
              </a:ext>
            </a:extLst>
          </p:cNvPr>
          <p:cNvSpPr>
            <a:spLocks noGrp="1"/>
          </p:cNvSpPr>
          <p:nvPr>
            <p:ph type="body" idx="1"/>
          </p:nvPr>
        </p:nvSpPr>
        <p:spPr/>
        <p:txBody>
          <a:bodyPr/>
          <a:lstStyle/>
          <a:p>
            <a:r>
              <a:rPr lang="en-US" dirty="0"/>
              <a:t>"In R, we use poly2nb from the </a:t>
            </a:r>
            <a:r>
              <a:rPr lang="en-US" dirty="0" err="1"/>
              <a:t>spdep</a:t>
            </a:r>
            <a:r>
              <a:rPr lang="en-US" dirty="0"/>
              <a:t> package to create a list of neighbors. Here, we're creating 'Queen' contiguity neighbors, meaning polygons are neighbors if they touch at corners or borders. Then, nb2listw converts this list into a format needed for the analysis, often standardizing the weights. We can even plot these neighbor connections on the map."</a:t>
            </a:r>
          </a:p>
        </p:txBody>
      </p:sp>
      <p:sp>
        <p:nvSpPr>
          <p:cNvPr id="4" name="Slide Number Placeholder 3">
            <a:extLst>
              <a:ext uri="{FF2B5EF4-FFF2-40B4-BE49-F238E27FC236}">
                <a16:creationId xmlns:a16="http://schemas.microsoft.com/office/drawing/2014/main" id="{B31D8ABA-C4B5-2972-CC00-445DD0A32427}"/>
              </a:ext>
            </a:extLst>
          </p:cNvPr>
          <p:cNvSpPr>
            <a:spLocks noGrp="1"/>
          </p:cNvSpPr>
          <p:nvPr>
            <p:ph type="sldNum" sz="quarter" idx="5"/>
          </p:nvPr>
        </p:nvSpPr>
        <p:spPr/>
        <p:txBody>
          <a:bodyPr/>
          <a:lstStyle/>
          <a:p>
            <a:fld id="{CB7B42E0-62EF-42B0-8031-05992D750B6D}" type="slidenum">
              <a:rPr lang="en-US" smtClean="0"/>
              <a:t>8</a:t>
            </a:fld>
            <a:endParaRPr lang="en-US"/>
          </a:p>
        </p:txBody>
      </p:sp>
    </p:spTree>
    <p:extLst>
      <p:ext uri="{BB962C8B-B14F-4D97-AF65-F5344CB8AC3E}">
        <p14:creationId xmlns:p14="http://schemas.microsoft.com/office/powerpoint/2010/main" val="47588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A3F68-1A6D-2921-A199-77E6EE856B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30D84-4DC0-A907-76C8-57DA8522F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B2EA5-B0FC-A6E0-C00F-136086653F8A}"/>
              </a:ext>
            </a:extLst>
          </p:cNvPr>
          <p:cNvSpPr>
            <a:spLocks noGrp="1"/>
          </p:cNvSpPr>
          <p:nvPr>
            <p:ph type="body" idx="1"/>
          </p:nvPr>
        </p:nvSpPr>
        <p:spPr/>
        <p:txBody>
          <a:bodyPr/>
          <a:lstStyle/>
          <a:p>
            <a:r>
              <a:rPr lang="en-US" dirty="0"/>
              <a:t>When we run </a:t>
            </a:r>
            <a:r>
              <a:rPr lang="en-US" dirty="0" err="1"/>
              <a:t>moran.test</a:t>
            </a:r>
            <a:r>
              <a:rPr lang="en-US" dirty="0"/>
              <a:t>, we look at the Moran I statistic itself and the p-value. A small p-value tells us the observed pattern is unlikely to be random chance.</a:t>
            </a:r>
          </a:p>
        </p:txBody>
      </p:sp>
      <p:sp>
        <p:nvSpPr>
          <p:cNvPr id="4" name="Slide Number Placeholder 3">
            <a:extLst>
              <a:ext uri="{FF2B5EF4-FFF2-40B4-BE49-F238E27FC236}">
                <a16:creationId xmlns:a16="http://schemas.microsoft.com/office/drawing/2014/main" id="{BB3F8D60-35EA-AE83-B877-4AACDC9CD975}"/>
              </a:ext>
            </a:extLst>
          </p:cNvPr>
          <p:cNvSpPr>
            <a:spLocks noGrp="1"/>
          </p:cNvSpPr>
          <p:nvPr>
            <p:ph type="sldNum" sz="quarter" idx="5"/>
          </p:nvPr>
        </p:nvSpPr>
        <p:spPr/>
        <p:txBody>
          <a:bodyPr/>
          <a:lstStyle/>
          <a:p>
            <a:fld id="{CB7B42E0-62EF-42B0-8031-05992D750B6D}" type="slidenum">
              <a:rPr lang="en-US" smtClean="0"/>
              <a:t>10</a:t>
            </a:fld>
            <a:endParaRPr lang="en-US"/>
          </a:p>
        </p:txBody>
      </p:sp>
    </p:spTree>
    <p:extLst>
      <p:ext uri="{BB962C8B-B14F-4D97-AF65-F5344CB8AC3E}">
        <p14:creationId xmlns:p14="http://schemas.microsoft.com/office/powerpoint/2010/main" val="177187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D821D-72A4-1784-D290-DC65D60266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7A7A2-F31E-496F-B142-6B4793695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9DF9D-0C49-BB0E-FBB7-15595D32EDAB}"/>
              </a:ext>
            </a:extLst>
          </p:cNvPr>
          <p:cNvSpPr>
            <a:spLocks noGrp="1"/>
          </p:cNvSpPr>
          <p:nvPr>
            <p:ph type="body" idx="1"/>
          </p:nvPr>
        </p:nvSpPr>
        <p:spPr/>
        <p:txBody>
          <a:bodyPr/>
          <a:lstStyle/>
          <a:p>
            <a:r>
              <a:rPr lang="en-US" dirty="0"/>
              <a:t>A useful visualization is the Moran Scatterplot, created with </a:t>
            </a:r>
            <a:r>
              <a:rPr lang="en-US" dirty="0" err="1"/>
              <a:t>moran.plot</a:t>
            </a:r>
            <a:r>
              <a:rPr lang="en-US" dirty="0"/>
              <a:t>. It plots each location's value against the average value of its neighbors. The overall slope represents Moran's I, and the points falling in different quadrants help us see the types of spatial relationships present.</a:t>
            </a:r>
          </a:p>
        </p:txBody>
      </p:sp>
      <p:sp>
        <p:nvSpPr>
          <p:cNvPr id="4" name="Slide Number Placeholder 3">
            <a:extLst>
              <a:ext uri="{FF2B5EF4-FFF2-40B4-BE49-F238E27FC236}">
                <a16:creationId xmlns:a16="http://schemas.microsoft.com/office/drawing/2014/main" id="{9AEA930A-243B-1CF1-204A-AE360BE0C062}"/>
              </a:ext>
            </a:extLst>
          </p:cNvPr>
          <p:cNvSpPr>
            <a:spLocks noGrp="1"/>
          </p:cNvSpPr>
          <p:nvPr>
            <p:ph type="sldNum" sz="quarter" idx="5"/>
          </p:nvPr>
        </p:nvSpPr>
        <p:spPr/>
        <p:txBody>
          <a:bodyPr/>
          <a:lstStyle/>
          <a:p>
            <a:fld id="{CB7B42E0-62EF-42B0-8031-05992D750B6D}" type="slidenum">
              <a:rPr lang="en-US" smtClean="0"/>
              <a:t>11</a:t>
            </a:fld>
            <a:endParaRPr lang="en-US"/>
          </a:p>
        </p:txBody>
      </p:sp>
    </p:spTree>
    <p:extLst>
      <p:ext uri="{BB962C8B-B14F-4D97-AF65-F5344CB8AC3E}">
        <p14:creationId xmlns:p14="http://schemas.microsoft.com/office/powerpoint/2010/main" val="81914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405B7-1381-D542-3B8C-122F1F74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15B95-1385-F891-C3C3-0B77E0EA9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8E975-DB0A-761D-8452-2F31E261398A}"/>
              </a:ext>
            </a:extLst>
          </p:cNvPr>
          <p:cNvSpPr>
            <a:spLocks noGrp="1"/>
          </p:cNvSpPr>
          <p:nvPr>
            <p:ph type="body" idx="1"/>
          </p:nvPr>
        </p:nvSpPr>
        <p:spPr/>
        <p:txBody>
          <a:bodyPr/>
          <a:lstStyle/>
          <a:p>
            <a:r>
              <a:rPr lang="en-US" dirty="0"/>
              <a:t>Global Moran's I tells us </a:t>
            </a:r>
            <a:r>
              <a:rPr lang="en-US" i="1" dirty="0"/>
              <a:t>if</a:t>
            </a:r>
            <a:r>
              <a:rPr lang="en-US" dirty="0"/>
              <a:t> there's clustering overall, but not </a:t>
            </a:r>
            <a:r>
              <a:rPr lang="en-US" i="1" dirty="0"/>
              <a:t>where</a:t>
            </a:r>
            <a:r>
              <a:rPr lang="en-US" dirty="0"/>
              <a:t>. For that, we need local statistics. Local Indicators of Spatial Association, or LISA, developed by Luc </a:t>
            </a:r>
            <a:r>
              <a:rPr lang="en-US" dirty="0" err="1"/>
              <a:t>Anselin</a:t>
            </a:r>
            <a:r>
              <a:rPr lang="en-US" dirty="0"/>
              <a:t>, break down the global pattern to show each location's contribution. We use the </a:t>
            </a:r>
            <a:r>
              <a:rPr lang="en-US" dirty="0" err="1"/>
              <a:t>localmoran</a:t>
            </a:r>
            <a:r>
              <a:rPr lang="en-US" dirty="0"/>
              <a:t> function in R. This gives us a local Moran's I value and a p-value for every single neighborhood, indicating if its local pattern is significant.</a:t>
            </a:r>
          </a:p>
        </p:txBody>
      </p:sp>
      <p:sp>
        <p:nvSpPr>
          <p:cNvPr id="4" name="Slide Number Placeholder 3">
            <a:extLst>
              <a:ext uri="{FF2B5EF4-FFF2-40B4-BE49-F238E27FC236}">
                <a16:creationId xmlns:a16="http://schemas.microsoft.com/office/drawing/2014/main" id="{4823C99A-DD0F-076B-9F75-AA15F238FD6B}"/>
              </a:ext>
            </a:extLst>
          </p:cNvPr>
          <p:cNvSpPr>
            <a:spLocks noGrp="1"/>
          </p:cNvSpPr>
          <p:nvPr>
            <p:ph type="sldNum" sz="quarter" idx="5"/>
          </p:nvPr>
        </p:nvSpPr>
        <p:spPr/>
        <p:txBody>
          <a:bodyPr/>
          <a:lstStyle/>
          <a:p>
            <a:fld id="{CB7B42E0-62EF-42B0-8031-05992D750B6D}" type="slidenum">
              <a:rPr lang="en-US" smtClean="0"/>
              <a:t>12</a:t>
            </a:fld>
            <a:endParaRPr lang="en-US"/>
          </a:p>
        </p:txBody>
      </p:sp>
    </p:spTree>
    <p:extLst>
      <p:ext uri="{BB962C8B-B14F-4D97-AF65-F5344CB8AC3E}">
        <p14:creationId xmlns:p14="http://schemas.microsoft.com/office/powerpoint/2010/main" val="23075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4C4989A-474C-40DE-95B9-011C28B71673}" type="datetime1">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hyperlink" Target="https://pro.arcgis.com/en/pro-app/latest/tool-reference/spatial-statistics/h-how-cluster-and-outlier-analysis-anselin-local-m.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hyperlink" Target="https://pro.arcgis.com/en/pro-app/latest/tool-reference/spatial-statistics/h-how-spatial-autocorrelation-moran-s-i-spatial-st.h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14</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54AE7-D8DF-E22A-331F-188E322B6CE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F732609C-CD22-AC64-6E76-5C825C18FE73}"/>
              </a:ext>
            </a:extLst>
          </p:cNvPr>
          <p:cNvPicPr>
            <a:picLocks noChangeAspect="1"/>
          </p:cNvPicPr>
          <p:nvPr/>
        </p:nvPicPr>
        <p:blipFill>
          <a:blip r:embed="rId3"/>
          <a:stretch>
            <a:fillRect/>
          </a:stretch>
        </p:blipFill>
        <p:spPr>
          <a:xfrm>
            <a:off x="609905" y="3028252"/>
            <a:ext cx="5639871" cy="3500138"/>
          </a:xfrm>
          <a:prstGeom prst="rect">
            <a:avLst/>
          </a:prstGeom>
          <a:ln>
            <a:noFill/>
          </a:ln>
        </p:spPr>
      </p:pic>
      <p:sp>
        <p:nvSpPr>
          <p:cNvPr id="2" name="Title 1">
            <a:extLst>
              <a:ext uri="{FF2B5EF4-FFF2-40B4-BE49-F238E27FC236}">
                <a16:creationId xmlns:a16="http://schemas.microsoft.com/office/drawing/2014/main" id="{1D3C6461-3703-AF5E-6215-82E407E34BAB}"/>
              </a:ext>
            </a:extLst>
          </p:cNvPr>
          <p:cNvSpPr>
            <a:spLocks noGrp="1"/>
          </p:cNvSpPr>
          <p:nvPr>
            <p:ph type="title"/>
          </p:nvPr>
        </p:nvSpPr>
        <p:spPr>
          <a:xfrm>
            <a:off x="609905" y="114037"/>
            <a:ext cx="10286112" cy="1269713"/>
          </a:xfrm>
        </p:spPr>
        <p:txBody>
          <a:bodyPr vert="horz" lIns="91440" tIns="45720" rIns="91440" bIns="45720" rtlCol="0" anchor="b">
            <a:normAutofit/>
          </a:bodyPr>
          <a:lstStyle/>
          <a:p>
            <a:pPr>
              <a:lnSpc>
                <a:spcPct val="90000"/>
              </a:lnSpc>
            </a:pPr>
            <a:r>
              <a:rPr lang="en-US" dirty="0">
                <a:latin typeface="Times New Roman" panose="02020603050405020304" pitchFamily="18" charset="0"/>
                <a:cs typeface="Times New Roman" panose="02020603050405020304" pitchFamily="18" charset="0"/>
              </a:rPr>
              <a:t>Interpreting Moran's I &amp; Scatterplot in r</a:t>
            </a:r>
          </a:p>
        </p:txBody>
      </p:sp>
      <p:sp>
        <p:nvSpPr>
          <p:cNvPr id="4" name="Rectangle 1">
            <a:extLst>
              <a:ext uri="{FF2B5EF4-FFF2-40B4-BE49-F238E27FC236}">
                <a16:creationId xmlns:a16="http://schemas.microsoft.com/office/drawing/2014/main" id="{2372EA6A-69D4-AE3B-2AA2-47AB08682642}"/>
              </a:ext>
            </a:extLst>
          </p:cNvPr>
          <p:cNvSpPr>
            <a:spLocks noChangeArrowheads="1"/>
          </p:cNvSpPr>
          <p:nvPr/>
        </p:nvSpPr>
        <p:spPr bwMode="auto">
          <a:xfrm>
            <a:off x="1325979" y="1527196"/>
            <a:ext cx="3969356" cy="115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Global Moran’s I</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 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moran.test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spdep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moran.test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(variable,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weights_object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7" name="Oval 6">
            <a:extLst>
              <a:ext uri="{FF2B5EF4-FFF2-40B4-BE49-F238E27FC236}">
                <a16:creationId xmlns:a16="http://schemas.microsoft.com/office/drawing/2014/main" id="{5298512E-4C7C-99D8-E612-1F15A03C3294}"/>
              </a:ext>
            </a:extLst>
          </p:cNvPr>
          <p:cNvSpPr/>
          <p:nvPr/>
        </p:nvSpPr>
        <p:spPr>
          <a:xfrm>
            <a:off x="4340895" y="5122619"/>
            <a:ext cx="1908881" cy="61896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A22750F-ACBD-DABA-04AE-F7363D64F5D7}"/>
              </a:ext>
            </a:extLst>
          </p:cNvPr>
          <p:cNvSpPr/>
          <p:nvPr/>
        </p:nvSpPr>
        <p:spPr>
          <a:xfrm>
            <a:off x="765544" y="5833730"/>
            <a:ext cx="1863509" cy="56999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a:extLst>
              <a:ext uri="{FF2B5EF4-FFF2-40B4-BE49-F238E27FC236}">
                <a16:creationId xmlns:a16="http://schemas.microsoft.com/office/drawing/2014/main" id="{4E154CC9-6461-1E3A-98ED-084076E3A8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4" t="13747" r="2454" b="13798"/>
          <a:stretch/>
        </p:blipFill>
        <p:spPr bwMode="auto">
          <a:xfrm>
            <a:off x="6462122" y="3429000"/>
            <a:ext cx="5656701" cy="30409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91433AB-EF59-6628-B481-91F9C3C38533}"/>
              </a:ext>
            </a:extLst>
          </p:cNvPr>
          <p:cNvSpPr txBox="1"/>
          <p:nvPr/>
        </p:nvSpPr>
        <p:spPr>
          <a:xfrm>
            <a:off x="7021314" y="3028252"/>
            <a:ext cx="42400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Significant Positive Spatial Autocorrelation</a:t>
            </a:r>
          </a:p>
        </p:txBody>
      </p:sp>
      <p:sp>
        <p:nvSpPr>
          <p:cNvPr id="3" name="Rectangle 1">
            <a:extLst>
              <a:ext uri="{FF2B5EF4-FFF2-40B4-BE49-F238E27FC236}">
                <a16:creationId xmlns:a16="http://schemas.microsoft.com/office/drawing/2014/main" id="{3C73A625-A011-7135-DD7A-377ECF2F45FB}"/>
              </a:ext>
            </a:extLst>
          </p:cNvPr>
          <p:cNvSpPr>
            <a:spLocks noChangeArrowheads="1"/>
          </p:cNvSpPr>
          <p:nvPr/>
        </p:nvSpPr>
        <p:spPr bwMode="auto">
          <a:xfrm>
            <a:off x="6462122" y="1415166"/>
            <a:ext cx="5835432" cy="189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Moran's I Test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Moran I statistic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calculated I value.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p-value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Probability of seeing this pattern by chance. </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p-value (&lt;0.05) suggests significance.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8A069148-1AE2-9D5B-0124-9A48A018A13A}"/>
              </a:ext>
            </a:extLst>
          </p:cNvPr>
          <p:cNvCxnSpPr/>
          <p:nvPr/>
        </p:nvCxnSpPr>
        <p:spPr>
          <a:xfrm flipV="1">
            <a:off x="2417135" y="2105239"/>
            <a:ext cx="4044987" cy="363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FC5C21D-AD50-A276-0591-B78D88DE8618}"/>
              </a:ext>
            </a:extLst>
          </p:cNvPr>
          <p:cNvCxnSpPr>
            <a:cxnSpLocks/>
          </p:cNvCxnSpPr>
          <p:nvPr/>
        </p:nvCxnSpPr>
        <p:spPr>
          <a:xfrm flipV="1">
            <a:off x="5295335" y="2551814"/>
            <a:ext cx="1513633" cy="250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7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A1D5-49B1-0090-D611-D8AD89139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E2F5A-FD73-CF4D-899C-791F2A20C437}"/>
              </a:ext>
            </a:extLst>
          </p:cNvPr>
          <p:cNvSpPr>
            <a:spLocks noGrp="1"/>
          </p:cNvSpPr>
          <p:nvPr>
            <p:ph type="title"/>
          </p:nvPr>
        </p:nvSpPr>
        <p:spPr>
          <a:xfrm>
            <a:off x="609905" y="114037"/>
            <a:ext cx="10286112" cy="1269713"/>
          </a:xfrm>
        </p:spPr>
        <p:txBody>
          <a:bodyPr vert="horz" lIns="91440" tIns="45720" rIns="91440" bIns="45720" rtlCol="0" anchor="b">
            <a:normAutofit/>
          </a:bodyPr>
          <a:lstStyle/>
          <a:p>
            <a:pPr>
              <a:lnSpc>
                <a:spcPct val="90000"/>
              </a:lnSpc>
            </a:pPr>
            <a:r>
              <a:rPr lang="en-US" dirty="0">
                <a:latin typeface="Times New Roman" panose="02020603050405020304" pitchFamily="18" charset="0"/>
                <a:cs typeface="Times New Roman" panose="02020603050405020304" pitchFamily="18" charset="0"/>
              </a:rPr>
              <a:t>Interpreting Moran's I &amp; Scatterplot in r</a:t>
            </a:r>
          </a:p>
        </p:txBody>
      </p:sp>
      <p:sp>
        <p:nvSpPr>
          <p:cNvPr id="13" name="Rectangle 5">
            <a:extLst>
              <a:ext uri="{FF2B5EF4-FFF2-40B4-BE49-F238E27FC236}">
                <a16:creationId xmlns:a16="http://schemas.microsoft.com/office/drawing/2014/main" id="{4F06D74D-6A14-DD7E-A45B-7A7C0A8937EE}"/>
              </a:ext>
            </a:extLst>
          </p:cNvPr>
          <p:cNvSpPr>
            <a:spLocks noChangeArrowheads="1"/>
          </p:cNvSpPr>
          <p:nvPr/>
        </p:nvSpPr>
        <p:spPr bwMode="auto">
          <a:xfrm>
            <a:off x="521300" y="1617666"/>
            <a:ext cx="4394485" cy="3372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Moran Scatterplot: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Visualizes the relationship.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moran.plot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(variable,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weights_object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X-axis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 at location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(standardized).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Y-axis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value of neighbors of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(standardized).   </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the line = Moran's I. </a:t>
            </a:r>
          </a:p>
          <a:p>
            <a:pPr marL="742950" lvl="1" indent="-285750" defTabSz="914400" eaLnBrk="0" fontAlgn="base" hangingPunct="0">
              <a:lnSpc>
                <a:spcPct val="15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Quadrants show High-High, Low-Low, High-Low, Low-High relationships.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75" name="Picture 7">
            <a:extLst>
              <a:ext uri="{FF2B5EF4-FFF2-40B4-BE49-F238E27FC236}">
                <a16:creationId xmlns:a16="http://schemas.microsoft.com/office/drawing/2014/main" id="{6E73D77C-9D68-A07D-12BF-41E1ADA7A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9194" y="1617666"/>
            <a:ext cx="6889899" cy="492135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7BD751B-C0BD-18BF-923C-4700A964BBE4}"/>
              </a:ext>
            </a:extLst>
          </p:cNvPr>
          <p:cNvSpPr txBox="1"/>
          <p:nvPr/>
        </p:nvSpPr>
        <p:spPr>
          <a:xfrm>
            <a:off x="10504968" y="3536106"/>
            <a:ext cx="1389320" cy="369332"/>
          </a:xfrm>
          <a:prstGeom prst="rect">
            <a:avLst/>
          </a:prstGeom>
          <a:noFill/>
        </p:spPr>
        <p:txBody>
          <a:bodyPr wrap="square" rtlCol="0">
            <a:spAutoFit/>
          </a:bodyPr>
          <a:lstStyle/>
          <a:p>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High-High</a:t>
            </a:r>
            <a:endParaRPr lang="en-US" dirty="0">
              <a:solidFill>
                <a:srgbClr val="FF0000"/>
              </a:solidFill>
            </a:endParaRPr>
          </a:p>
        </p:txBody>
      </p:sp>
      <p:sp>
        <p:nvSpPr>
          <p:cNvPr id="16" name="TextBox 15">
            <a:extLst>
              <a:ext uri="{FF2B5EF4-FFF2-40B4-BE49-F238E27FC236}">
                <a16:creationId xmlns:a16="http://schemas.microsoft.com/office/drawing/2014/main" id="{EF08F04E-1544-18E4-EE5A-5860791B5E6D}"/>
              </a:ext>
            </a:extLst>
          </p:cNvPr>
          <p:cNvSpPr txBox="1"/>
          <p:nvPr/>
        </p:nvSpPr>
        <p:spPr>
          <a:xfrm>
            <a:off x="7783033" y="5185185"/>
            <a:ext cx="1297172" cy="369332"/>
          </a:xfrm>
          <a:prstGeom prst="rect">
            <a:avLst/>
          </a:prstGeom>
          <a:noFill/>
        </p:spPr>
        <p:txBody>
          <a:bodyPr wrap="square">
            <a:spAutoFit/>
          </a:bodyPr>
          <a:lstStyle/>
          <a:p>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Low-Low</a:t>
            </a:r>
            <a:endParaRPr lang="en-US" dirty="0">
              <a:solidFill>
                <a:srgbClr val="FF0000"/>
              </a:solidFill>
            </a:endParaRPr>
          </a:p>
        </p:txBody>
      </p:sp>
      <p:sp>
        <p:nvSpPr>
          <p:cNvPr id="18" name="TextBox 17">
            <a:extLst>
              <a:ext uri="{FF2B5EF4-FFF2-40B4-BE49-F238E27FC236}">
                <a16:creationId xmlns:a16="http://schemas.microsoft.com/office/drawing/2014/main" id="{B49968DC-7BCA-3250-3A5D-7002B18F3B4A}"/>
              </a:ext>
            </a:extLst>
          </p:cNvPr>
          <p:cNvSpPr txBox="1"/>
          <p:nvPr/>
        </p:nvSpPr>
        <p:spPr>
          <a:xfrm>
            <a:off x="10593572" y="5185185"/>
            <a:ext cx="1212112" cy="369332"/>
          </a:xfrm>
          <a:prstGeom prst="rect">
            <a:avLst/>
          </a:prstGeom>
          <a:noFill/>
        </p:spPr>
        <p:txBody>
          <a:bodyPr wrap="square">
            <a:spAutoFit/>
          </a:bodyPr>
          <a:lstStyle/>
          <a:p>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High-Low</a:t>
            </a:r>
            <a:endParaRPr lang="en-US" dirty="0">
              <a:solidFill>
                <a:srgbClr val="FF0000"/>
              </a:solidFill>
            </a:endParaRPr>
          </a:p>
        </p:txBody>
      </p:sp>
      <p:sp>
        <p:nvSpPr>
          <p:cNvPr id="20" name="TextBox 19">
            <a:extLst>
              <a:ext uri="{FF2B5EF4-FFF2-40B4-BE49-F238E27FC236}">
                <a16:creationId xmlns:a16="http://schemas.microsoft.com/office/drawing/2014/main" id="{B0C75F90-6276-F06A-1273-1F88852B6923}"/>
              </a:ext>
            </a:extLst>
          </p:cNvPr>
          <p:cNvSpPr txBox="1"/>
          <p:nvPr/>
        </p:nvSpPr>
        <p:spPr>
          <a:xfrm>
            <a:off x="7783033" y="2459297"/>
            <a:ext cx="1183758" cy="369332"/>
          </a:xfrm>
          <a:prstGeom prst="rect">
            <a:avLst/>
          </a:prstGeom>
          <a:noFill/>
        </p:spPr>
        <p:txBody>
          <a:bodyPr wrap="square">
            <a:spAutoFit/>
          </a:bodyPr>
          <a:lstStyle/>
          <a:p>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Low-High</a:t>
            </a:r>
            <a:endParaRPr lang="en-US" dirty="0">
              <a:solidFill>
                <a:srgbClr val="FF0000"/>
              </a:solidFill>
            </a:endParaRPr>
          </a:p>
        </p:txBody>
      </p:sp>
      <p:pic>
        <p:nvPicPr>
          <p:cNvPr id="22" name="Picture 21">
            <a:extLst>
              <a:ext uri="{FF2B5EF4-FFF2-40B4-BE49-F238E27FC236}">
                <a16:creationId xmlns:a16="http://schemas.microsoft.com/office/drawing/2014/main" id="{36F548DE-178E-0333-0DF4-CF70A101F8FB}"/>
              </a:ext>
            </a:extLst>
          </p:cNvPr>
          <p:cNvPicPr>
            <a:picLocks noChangeAspect="1"/>
          </p:cNvPicPr>
          <p:nvPr/>
        </p:nvPicPr>
        <p:blipFill>
          <a:blip r:embed="rId4"/>
          <a:stretch>
            <a:fillRect/>
          </a:stretch>
        </p:blipFill>
        <p:spPr>
          <a:xfrm>
            <a:off x="489582" y="4996426"/>
            <a:ext cx="4457919" cy="1116181"/>
          </a:xfrm>
          <a:prstGeom prst="rect">
            <a:avLst/>
          </a:prstGeom>
        </p:spPr>
      </p:pic>
    </p:spTree>
    <p:extLst>
      <p:ext uri="{BB962C8B-B14F-4D97-AF65-F5344CB8AC3E}">
        <p14:creationId xmlns:p14="http://schemas.microsoft.com/office/powerpoint/2010/main" val="210789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B6B62-C6F7-D33A-219C-2F996736D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D0996-8AA3-C989-64C3-D43BCB863F66}"/>
              </a:ext>
            </a:extLst>
          </p:cNvPr>
          <p:cNvSpPr>
            <a:spLocks noGrp="1"/>
          </p:cNvSpPr>
          <p:nvPr>
            <p:ph type="title"/>
          </p:nvPr>
        </p:nvSpPr>
        <p:spPr>
          <a:xfrm>
            <a:off x="609905" y="114037"/>
            <a:ext cx="10286112" cy="1269713"/>
          </a:xfrm>
        </p:spPr>
        <p:txBody>
          <a:bodyPr vert="horz" lIns="91440" tIns="45720" rIns="91440" bIns="45720" rtlCol="0" anchor="b">
            <a:normAutofit/>
          </a:bodyPr>
          <a:lstStyle/>
          <a:p>
            <a:pPr>
              <a:lnSpc>
                <a:spcPct val="90000"/>
              </a:lnSpc>
            </a:pPr>
            <a:r>
              <a:rPr lang="en-US" dirty="0"/>
              <a:t>Local Indicators of Spatial Association (LISA)</a:t>
            </a:r>
          </a:p>
        </p:txBody>
      </p:sp>
      <p:sp>
        <p:nvSpPr>
          <p:cNvPr id="3" name="Rectangle 1">
            <a:extLst>
              <a:ext uri="{FF2B5EF4-FFF2-40B4-BE49-F238E27FC236}">
                <a16:creationId xmlns:a16="http://schemas.microsoft.com/office/drawing/2014/main" id="{8CD8995D-E2A4-C778-C9D8-EA8C18B2F481}"/>
              </a:ext>
            </a:extLst>
          </p:cNvPr>
          <p:cNvSpPr>
            <a:spLocks noChangeArrowheads="1"/>
          </p:cNvSpPr>
          <p:nvPr/>
        </p:nvSpPr>
        <p:spPr bwMode="auto">
          <a:xfrm>
            <a:off x="545804" y="1449601"/>
            <a:ext cx="11100391" cy="78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Global Moran's I gives one value for the whole map. Local measures identify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 clusters or outliers exist.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Local Indicators of Spatial Association. Decomposes the global Moran's I into location-specific values. </a:t>
            </a:r>
          </a:p>
        </p:txBody>
      </p:sp>
      <p:pic>
        <p:nvPicPr>
          <p:cNvPr id="5" name="Picture 4">
            <a:extLst>
              <a:ext uri="{FF2B5EF4-FFF2-40B4-BE49-F238E27FC236}">
                <a16:creationId xmlns:a16="http://schemas.microsoft.com/office/drawing/2014/main" id="{8E9C6520-89F4-3751-D8E6-CD504823BB26}"/>
              </a:ext>
            </a:extLst>
          </p:cNvPr>
          <p:cNvPicPr>
            <a:picLocks noChangeAspect="1"/>
          </p:cNvPicPr>
          <p:nvPr/>
        </p:nvPicPr>
        <p:blipFill>
          <a:blip r:embed="rId3"/>
          <a:stretch>
            <a:fillRect/>
          </a:stretch>
        </p:blipFill>
        <p:spPr>
          <a:xfrm>
            <a:off x="723900" y="3574934"/>
            <a:ext cx="4004044" cy="941812"/>
          </a:xfrm>
          <a:prstGeom prst="rect">
            <a:avLst/>
          </a:prstGeom>
        </p:spPr>
      </p:pic>
      <p:sp>
        <p:nvSpPr>
          <p:cNvPr id="6" name="TextBox 5">
            <a:extLst>
              <a:ext uri="{FF2B5EF4-FFF2-40B4-BE49-F238E27FC236}">
                <a16:creationId xmlns:a16="http://schemas.microsoft.com/office/drawing/2014/main" id="{D1D76312-4056-9BB6-ED51-28938F72830A}"/>
              </a:ext>
            </a:extLst>
          </p:cNvPr>
          <p:cNvSpPr txBox="1"/>
          <p:nvPr/>
        </p:nvSpPr>
        <p:spPr>
          <a:xfrm>
            <a:off x="609905" y="2374605"/>
            <a:ext cx="8796365" cy="1200329"/>
          </a:xfrm>
          <a:prstGeom prst="rect">
            <a:avLst/>
          </a:prstGeom>
          <a:noFill/>
        </p:spPr>
        <p:txBody>
          <a:bodyPr wrap="square" rtlCol="0">
            <a:spAutoFit/>
          </a:bodyPr>
          <a:lstStyle/>
          <a:p>
            <a:r>
              <a:rPr lang="en-US" b="1" i="0" dirty="0">
                <a:solidFill>
                  <a:srgbClr val="4C4C4C"/>
                </a:solidFill>
                <a:effectLst/>
                <a:latin typeface="Times New Roman" panose="02020603050405020304" pitchFamily="18" charset="0"/>
                <a:cs typeface="Times New Roman" panose="02020603050405020304" pitchFamily="18" charset="0"/>
              </a:rPr>
              <a:t>Local Moran’s I (Most Common)</a:t>
            </a:r>
          </a:p>
          <a:p>
            <a:pPr marL="285750" indent="-285750">
              <a:buFont typeface="Arial" panose="020B0604020202020204" pitchFamily="34" charset="0"/>
              <a:buChar char="•"/>
            </a:pPr>
            <a:r>
              <a:rPr lang="en-US" i="0" dirty="0">
                <a:solidFill>
                  <a:srgbClr val="4C4C4C"/>
                </a:solidFill>
                <a:effectLst/>
                <a:latin typeface="Times New Roman" panose="02020603050405020304" pitchFamily="18" charset="0"/>
                <a:cs typeface="Times New Roman" panose="02020603050405020304" pitchFamily="18" charset="0"/>
              </a:rPr>
              <a:t>Local version of Global Moran’s I, you can think </a:t>
            </a:r>
            <a:r>
              <a:rPr lang="en-US" dirty="0">
                <a:solidFill>
                  <a:srgbClr val="4C4C4C"/>
                </a:solidFill>
                <a:latin typeface="Times New Roman" panose="02020603050405020304" pitchFamily="18" charset="0"/>
                <a:cs typeface="Times New Roman" panose="02020603050405020304" pitchFamily="18" charset="0"/>
              </a:rPr>
              <a:t>of it like only focus on one feature and its neighbors </a:t>
            </a:r>
            <a:endParaRPr lang="en-US" i="0" dirty="0">
              <a:solidFill>
                <a:srgbClr val="4C4C4C"/>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0ADAEE-9FE8-9948-5B0F-EA72F1A17B5A}"/>
              </a:ext>
            </a:extLst>
          </p:cNvPr>
          <p:cNvSpPr txBox="1"/>
          <p:nvPr/>
        </p:nvSpPr>
        <p:spPr>
          <a:xfrm>
            <a:off x="10129337" y="6155844"/>
            <a:ext cx="1481470"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hlinkClick r:id="rId4"/>
              </a:rPr>
              <a:t>M</a:t>
            </a:r>
            <a:r>
              <a:rPr lang="en-US" altLang="zh-CN" dirty="0">
                <a:latin typeface="Times New Roman" panose="02020603050405020304" pitchFamily="18" charset="0"/>
                <a:cs typeface="Times New Roman" panose="02020603050405020304" pitchFamily="18" charset="0"/>
                <a:hlinkClick r:id="rId4"/>
              </a:rPr>
              <a:t>ore Details</a:t>
            </a:r>
            <a:endParaRPr lang="en-US"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83398170-7293-0278-DA8B-5D3F15EA52E9}"/>
              </a:ext>
            </a:extLst>
          </p:cNvPr>
          <p:cNvSpPr>
            <a:spLocks noChangeArrowheads="1"/>
          </p:cNvSpPr>
          <p:nvPr/>
        </p:nvSpPr>
        <p:spPr bwMode="auto">
          <a:xfrm>
            <a:off x="609905" y="4677457"/>
            <a:ext cx="5968410" cy="1156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 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localmoran</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spdep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lisa_crime</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localmoran</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(variable,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weights_object</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Gives a local I statistic and p-value for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location. </a:t>
            </a:r>
          </a:p>
        </p:txBody>
      </p:sp>
      <p:pic>
        <p:nvPicPr>
          <p:cNvPr id="9220" name="Picture 4">
            <a:extLst>
              <a:ext uri="{FF2B5EF4-FFF2-40B4-BE49-F238E27FC236}">
                <a16:creationId xmlns:a16="http://schemas.microsoft.com/office/drawing/2014/main" id="{F699500C-F010-3247-BA96-CABDD4DA6D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52" t="12816" r="2971" b="14005"/>
          <a:stretch/>
        </p:blipFill>
        <p:spPr bwMode="auto">
          <a:xfrm>
            <a:off x="6395969" y="3222770"/>
            <a:ext cx="5342069" cy="2909374"/>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01967AFA-AE66-E163-CCD8-CB2C42141911}"/>
              </a:ext>
            </a:extLst>
          </p:cNvPr>
          <p:cNvSpPr/>
          <p:nvPr/>
        </p:nvSpPr>
        <p:spPr>
          <a:xfrm>
            <a:off x="7669619" y="3962400"/>
            <a:ext cx="576721" cy="71505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E07D2AD-C0C1-B533-F422-5665996D6131}"/>
              </a:ext>
            </a:extLst>
          </p:cNvPr>
          <p:cNvSpPr txBox="1"/>
          <p:nvPr/>
        </p:nvSpPr>
        <p:spPr>
          <a:xfrm>
            <a:off x="4276522" y="3145768"/>
            <a:ext cx="368145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Negative correlated to its neighbors</a:t>
            </a:r>
          </a:p>
        </p:txBody>
      </p:sp>
      <p:cxnSp>
        <p:nvCxnSpPr>
          <p:cNvPr id="15" name="Straight Arrow Connector 14">
            <a:extLst>
              <a:ext uri="{FF2B5EF4-FFF2-40B4-BE49-F238E27FC236}">
                <a16:creationId xmlns:a16="http://schemas.microsoft.com/office/drawing/2014/main" id="{765F2828-09EA-7F0D-2747-544FA627557F}"/>
              </a:ext>
            </a:extLst>
          </p:cNvPr>
          <p:cNvCxnSpPr/>
          <p:nvPr/>
        </p:nvCxnSpPr>
        <p:spPr>
          <a:xfrm>
            <a:off x="7038754" y="3551327"/>
            <a:ext cx="630865" cy="4607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665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D76-74C9-F282-4E84-2124647F81AF}"/>
              </a:ext>
            </a:extLst>
          </p:cNvPr>
          <p:cNvSpPr>
            <a:spLocks noGrp="1"/>
          </p:cNvSpPr>
          <p:nvPr>
            <p:ph type="title"/>
          </p:nvPr>
        </p:nvSpPr>
        <p:spPr>
          <a:xfrm>
            <a:off x="581192" y="672011"/>
            <a:ext cx="11029616" cy="584033"/>
          </a:xfrm>
        </p:spPr>
        <p:txBody>
          <a:bodyPr/>
          <a:lstStyle/>
          <a:p>
            <a:r>
              <a:rPr lang="en-US" altLang="zh-CN" dirty="0"/>
              <a:t>Local Moran's I and significance</a:t>
            </a:r>
            <a:endParaRPr lang="zh-CN" altLang="en-US" dirty="0"/>
          </a:p>
        </p:txBody>
      </p:sp>
      <p:pic>
        <p:nvPicPr>
          <p:cNvPr id="5" name="Picture 4">
            <a:extLst>
              <a:ext uri="{FF2B5EF4-FFF2-40B4-BE49-F238E27FC236}">
                <a16:creationId xmlns:a16="http://schemas.microsoft.com/office/drawing/2014/main" id="{4050CD39-47D2-9A0C-0DEB-F7EF88FBE476}"/>
              </a:ext>
            </a:extLst>
          </p:cNvPr>
          <p:cNvPicPr>
            <a:picLocks noChangeAspect="1"/>
          </p:cNvPicPr>
          <p:nvPr/>
        </p:nvPicPr>
        <p:blipFill>
          <a:blip r:embed="rId2"/>
          <a:stretch>
            <a:fillRect/>
          </a:stretch>
        </p:blipFill>
        <p:spPr>
          <a:xfrm>
            <a:off x="0" y="2213088"/>
            <a:ext cx="5806804" cy="3872285"/>
          </a:xfrm>
          <a:prstGeom prst="rect">
            <a:avLst/>
          </a:prstGeom>
        </p:spPr>
      </p:pic>
      <p:pic>
        <p:nvPicPr>
          <p:cNvPr id="7" name="Picture 6">
            <a:extLst>
              <a:ext uri="{FF2B5EF4-FFF2-40B4-BE49-F238E27FC236}">
                <a16:creationId xmlns:a16="http://schemas.microsoft.com/office/drawing/2014/main" id="{8FB6621B-5746-07D0-BD24-B9334DA8A7B6}"/>
              </a:ext>
            </a:extLst>
          </p:cNvPr>
          <p:cNvPicPr>
            <a:picLocks noChangeAspect="1"/>
          </p:cNvPicPr>
          <p:nvPr/>
        </p:nvPicPr>
        <p:blipFill>
          <a:blip r:embed="rId3"/>
          <a:stretch>
            <a:fillRect/>
          </a:stretch>
        </p:blipFill>
        <p:spPr>
          <a:xfrm>
            <a:off x="6096000" y="2213087"/>
            <a:ext cx="6040196" cy="3872286"/>
          </a:xfrm>
          <a:prstGeom prst="rect">
            <a:avLst/>
          </a:prstGeom>
        </p:spPr>
      </p:pic>
    </p:spTree>
    <p:extLst>
      <p:ext uri="{BB962C8B-B14F-4D97-AF65-F5344CB8AC3E}">
        <p14:creationId xmlns:p14="http://schemas.microsoft.com/office/powerpoint/2010/main" val="50565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10DC-6D7B-6AC6-5178-38A9B8DE8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D2A6D-FA77-F40E-D846-1B833CFEA2A4}"/>
              </a:ext>
            </a:extLst>
          </p:cNvPr>
          <p:cNvSpPr>
            <a:spLocks noGrp="1"/>
          </p:cNvSpPr>
          <p:nvPr>
            <p:ph type="title"/>
          </p:nvPr>
        </p:nvSpPr>
        <p:spPr>
          <a:xfrm>
            <a:off x="609905" y="114037"/>
            <a:ext cx="10286112" cy="1269713"/>
          </a:xfrm>
        </p:spPr>
        <p:txBody>
          <a:bodyPr vert="horz" lIns="91440" tIns="45720" rIns="91440" bIns="45720" rtlCol="0" anchor="b">
            <a:normAutofit/>
          </a:bodyPr>
          <a:lstStyle/>
          <a:p>
            <a:pPr>
              <a:lnSpc>
                <a:spcPct val="90000"/>
              </a:lnSpc>
            </a:pPr>
            <a:r>
              <a:rPr lang="en-US" dirty="0"/>
              <a:t>LISA Cluster Map</a:t>
            </a:r>
          </a:p>
        </p:txBody>
      </p:sp>
      <p:sp>
        <p:nvSpPr>
          <p:cNvPr id="4" name="Rectangle 1">
            <a:extLst>
              <a:ext uri="{FF2B5EF4-FFF2-40B4-BE49-F238E27FC236}">
                <a16:creationId xmlns:a16="http://schemas.microsoft.com/office/drawing/2014/main" id="{ABD6EB7F-F7EB-1EA3-CB89-B1A4C61EAB6A}"/>
              </a:ext>
            </a:extLst>
          </p:cNvPr>
          <p:cNvSpPr>
            <a:spLocks noChangeArrowheads="1"/>
          </p:cNvSpPr>
          <p:nvPr/>
        </p:nvSpPr>
        <p:spPr bwMode="auto">
          <a:xfrm>
            <a:off x="97031" y="1476938"/>
            <a:ext cx="5998969" cy="46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ts val="2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 significant local patterns identified by LISA. </a:t>
            </a:r>
          </a:p>
          <a:p>
            <a:pPr marR="0" lvl="0" algn="l" defTabSz="914400" rtl="0" eaLnBrk="0" fontAlgn="base" latinLnBrk="0" hangingPunct="0">
              <a:lnSpc>
                <a:spcPts val="2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the local Moran's I value, its p-value, and the location's value relative to the mean to classify areas.   </a:t>
            </a:r>
          </a:p>
          <a:p>
            <a:pPr marL="285750" marR="0" lvl="0"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High-High (Hotspot):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value surrounded by high values (Significant positive local I). </a:t>
            </a:r>
          </a:p>
          <a:p>
            <a:pPr marL="742950" marR="0" lvl="1"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Low-Low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Coldspot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 value surrounded by low values (Significant positive local I). </a:t>
            </a:r>
          </a:p>
          <a:p>
            <a:pPr marL="742950" marR="0" lvl="1"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High-Low (Outlier):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value surrounded by low values (Significant negative local I). </a:t>
            </a:r>
          </a:p>
          <a:p>
            <a:pPr marL="742950" marR="0" lvl="1"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Low-High (Outlier):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 value surrounded by high values (Significant negative local I). </a:t>
            </a:r>
          </a:p>
          <a:p>
            <a:pPr marL="742950" marR="0" lvl="1"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Significant: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Pattern isn't statistically significant. </a:t>
            </a:r>
          </a:p>
          <a:p>
            <a:pPr marL="285750" marR="0" lvl="0" indent="-285750" algn="l" defTabSz="914400" rtl="0" eaLnBrk="0" fontAlgn="base" latinLnBrk="0" hangingPunct="0">
              <a:lnSpc>
                <a:spcPts val="2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tmap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map these categories.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158E374-3D14-826A-9FE4-9E7B9FD948BB}"/>
              </a:ext>
            </a:extLst>
          </p:cNvPr>
          <p:cNvPicPr>
            <a:picLocks noChangeAspect="1"/>
          </p:cNvPicPr>
          <p:nvPr/>
        </p:nvPicPr>
        <p:blipFill>
          <a:blip r:embed="rId3"/>
          <a:stretch>
            <a:fillRect/>
          </a:stretch>
        </p:blipFill>
        <p:spPr>
          <a:xfrm>
            <a:off x="6443331" y="748893"/>
            <a:ext cx="5353383" cy="1797630"/>
          </a:xfrm>
          <a:prstGeom prst="rect">
            <a:avLst/>
          </a:prstGeom>
        </p:spPr>
      </p:pic>
      <p:pic>
        <p:nvPicPr>
          <p:cNvPr id="14" name="Picture 13">
            <a:extLst>
              <a:ext uri="{FF2B5EF4-FFF2-40B4-BE49-F238E27FC236}">
                <a16:creationId xmlns:a16="http://schemas.microsoft.com/office/drawing/2014/main" id="{2856AF73-277F-3E80-F05C-94489F86077E}"/>
              </a:ext>
            </a:extLst>
          </p:cNvPr>
          <p:cNvPicPr>
            <a:picLocks noChangeAspect="1"/>
          </p:cNvPicPr>
          <p:nvPr/>
        </p:nvPicPr>
        <p:blipFill>
          <a:blip r:embed="rId4"/>
          <a:stretch>
            <a:fillRect/>
          </a:stretch>
        </p:blipFill>
        <p:spPr>
          <a:xfrm>
            <a:off x="6204395" y="3181379"/>
            <a:ext cx="5890574" cy="3084742"/>
          </a:xfrm>
          <a:prstGeom prst="rect">
            <a:avLst/>
          </a:prstGeom>
        </p:spPr>
      </p:pic>
    </p:spTree>
    <p:extLst>
      <p:ext uri="{BB962C8B-B14F-4D97-AF65-F5344CB8AC3E}">
        <p14:creationId xmlns:p14="http://schemas.microsoft.com/office/powerpoint/2010/main" val="228507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fontScale="90000"/>
          </a:bodyPr>
          <a:lstStyle/>
          <a:p>
            <a:r>
              <a:rPr lang="en-US" sz="4000" dirty="0">
                <a:solidFill>
                  <a:srgbClr val="FFFFFF"/>
                </a:solidFill>
              </a:rPr>
              <a:t>WEEK 12</a:t>
            </a:r>
            <a:br>
              <a:rPr lang="en-US" sz="4000" dirty="0">
                <a:solidFill>
                  <a:srgbClr val="FFFFFF"/>
                </a:solidFill>
              </a:rPr>
            </a:br>
            <a:br>
              <a:rPr lang="en-US" sz="4000" dirty="0">
                <a:solidFill>
                  <a:srgbClr val="FFFFFF"/>
                </a:solidFill>
              </a:rPr>
            </a:br>
            <a:r>
              <a:rPr lang="en-US" sz="4000" dirty="0">
                <a:solidFill>
                  <a:srgbClr val="FFFFFF"/>
                </a:solidFill>
              </a:rPr>
              <a:t>CODE DEMO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 </a:t>
            </a: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 </a:t>
            </a:r>
            <a:br>
              <a:rPr lang="en-US" sz="6000" dirty="0">
                <a:solidFill>
                  <a:srgbClr val="FFFFFF"/>
                </a:solidFill>
              </a:rPr>
            </a:br>
            <a:r>
              <a:rPr lang="en-US" sz="4400" dirty="0">
                <a:solidFill>
                  <a:srgbClr val="FFFFFF"/>
                </a:solidFill>
              </a:rPr>
              <a:t>Understanding Spatial Patterns</a:t>
            </a:r>
            <a:br>
              <a:rPr lang="en-US" sz="4400" dirty="0">
                <a:solidFill>
                  <a:srgbClr val="FFFFFF"/>
                </a:solidFill>
              </a:rPr>
            </a:br>
            <a:r>
              <a:rPr lang="en-US" sz="2400" dirty="0">
                <a:solidFill>
                  <a:srgbClr val="FFFFFF"/>
                </a:solidFill>
              </a:rPr>
              <a:t>An Introduction to Spatial Autocorrelation Analysis</a:t>
            </a:r>
            <a:endParaRPr lang="en-US" sz="6000" b="0" kern="1200" cap="all" dirty="0">
              <a:solidFill>
                <a:srgbClr val="FFFFFF"/>
              </a:solidFill>
              <a:latin typeface="+mj-lt"/>
              <a:ea typeface="+mj-ea"/>
              <a:cs typeface="+mj-cs"/>
            </a:endParaRP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xploratory Spatial Data Analysis: Spatial Autocorrelation ...">
            <a:extLst>
              <a:ext uri="{FF2B5EF4-FFF2-40B4-BE49-F238E27FC236}">
                <a16:creationId xmlns:a16="http://schemas.microsoft.com/office/drawing/2014/main" id="{139A95C6-7D79-B029-09F2-42764E9149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969"/>
          <a:stretch/>
        </p:blipFill>
        <p:spPr bwMode="auto">
          <a:xfrm>
            <a:off x="2914375" y="3687118"/>
            <a:ext cx="6363248" cy="29719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94A3C2-9735-0AD9-DE6C-45EE73281DC5}"/>
              </a:ext>
            </a:extLst>
          </p:cNvPr>
          <p:cNvSpPr>
            <a:spLocks noGrp="1"/>
          </p:cNvSpPr>
          <p:nvPr>
            <p:ph type="title"/>
          </p:nvPr>
        </p:nvSpPr>
        <p:spPr>
          <a:xfrm>
            <a:off x="581192" y="702156"/>
            <a:ext cx="11029615" cy="672687"/>
          </a:xfrm>
        </p:spPr>
        <p:txBody>
          <a:bodyPr/>
          <a:lstStyle/>
          <a:p>
            <a:r>
              <a:rPr lang="en-US" dirty="0"/>
              <a:t>What is Spatial Autocorrelation?</a:t>
            </a:r>
          </a:p>
        </p:txBody>
      </p:sp>
      <p:sp>
        <p:nvSpPr>
          <p:cNvPr id="4" name="Rectangle 2">
            <a:extLst>
              <a:ext uri="{FF2B5EF4-FFF2-40B4-BE49-F238E27FC236}">
                <a16:creationId xmlns:a16="http://schemas.microsoft.com/office/drawing/2014/main" id="{FDC08E92-C737-2A74-2B76-AF770367316B}"/>
              </a:ext>
            </a:extLst>
          </p:cNvPr>
          <p:cNvSpPr>
            <a:spLocks noChangeArrowheads="1"/>
          </p:cNvSpPr>
          <p:nvPr/>
        </p:nvSpPr>
        <p:spPr bwMode="auto">
          <a:xfrm>
            <a:off x="726060" y="1489651"/>
            <a:ext cx="9993271" cy="277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degree to which a variable is correlated with itself across space. Are nearby things similar or different?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Tobler's First Law of Geography: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"Everything is related to everything else, but near things are more related than distant things." This is the core idea!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Think about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prices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places close together often have similar values. </a:t>
            </a:r>
          </a:p>
        </p:txBody>
      </p:sp>
    </p:spTree>
    <p:extLst>
      <p:ext uri="{BB962C8B-B14F-4D97-AF65-F5344CB8AC3E}">
        <p14:creationId xmlns:p14="http://schemas.microsoft.com/office/powerpoint/2010/main" val="72488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69CC85-ED5B-C30D-C5F7-CD20BC06033A}"/>
              </a:ext>
            </a:extLst>
          </p:cNvPr>
          <p:cNvSpPr>
            <a:spLocks noGrp="1"/>
          </p:cNvSpPr>
          <p:nvPr>
            <p:ph type="title"/>
          </p:nvPr>
        </p:nvSpPr>
        <p:spPr>
          <a:xfrm>
            <a:off x="581192" y="702156"/>
            <a:ext cx="11029616" cy="586317"/>
          </a:xfrm>
        </p:spPr>
        <p:txBody>
          <a:bodyPr/>
          <a:lstStyle/>
          <a:p>
            <a:r>
              <a:rPr lang="en-US" dirty="0">
                <a:latin typeface="Times New Roman" panose="02020603050405020304" pitchFamily="18" charset="0"/>
                <a:cs typeface="Times New Roman" panose="02020603050405020304" pitchFamily="18" charset="0"/>
              </a:rPr>
              <a:t>Why is Spatial Autocorrelation Important?</a:t>
            </a:r>
          </a:p>
        </p:txBody>
      </p:sp>
      <p:sp>
        <p:nvSpPr>
          <p:cNvPr id="2" name="Rectangle 1">
            <a:extLst>
              <a:ext uri="{FF2B5EF4-FFF2-40B4-BE49-F238E27FC236}">
                <a16:creationId xmlns:a16="http://schemas.microsoft.com/office/drawing/2014/main" id="{A7FB516F-D8C8-0C11-04D4-082AA33B572C}"/>
              </a:ext>
            </a:extLst>
          </p:cNvPr>
          <p:cNvSpPr>
            <a:spLocks noChangeArrowheads="1"/>
          </p:cNvSpPr>
          <p:nvPr/>
        </p:nvSpPr>
        <p:spPr bwMode="auto">
          <a:xfrm>
            <a:off x="581192" y="1614175"/>
            <a:ext cx="10547909"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Reveals Spatial Dependence: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Tells us if our observations are truly independent or influenced by location.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Uncovers Spatial Processes: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understand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patterns exist (e.g., disease spread, diffusion of ideas).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Impacts Statistical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Standard statistics often assume independence. Spatial autocorrelation violates this, potentially </a:t>
            </a:r>
            <a:r>
              <a:rPr kumimoji="0" lang="en-US" altLang="en-US" sz="1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biasing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Clusters: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 to find hotspots (high values clustered),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coldspots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 values clustered), or spatial outliers. </a:t>
            </a:r>
          </a:p>
        </p:txBody>
      </p:sp>
      <p:pic>
        <p:nvPicPr>
          <p:cNvPr id="2051" name="Picture 3" descr="Spatial Autocorrelation (Global Moran's I) (Spatial Statistics)—ArcMap |  Documentation">
            <a:extLst>
              <a:ext uri="{FF2B5EF4-FFF2-40B4-BE49-F238E27FC236}">
                <a16:creationId xmlns:a16="http://schemas.microsoft.com/office/drawing/2014/main" id="{88B1453E-2522-42BA-65D6-FE12B3D00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777" y="5040785"/>
            <a:ext cx="6372446" cy="17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6BD6-7377-44A3-8C21-71C0D8D8D12A}"/>
            </a:ext>
          </a:extLst>
        </p:cNvPr>
        <p:cNvGrpSpPr/>
        <p:nvPr/>
      </p:nvGrpSpPr>
      <p:grpSpPr>
        <a:xfrm>
          <a:off x="0" y="0"/>
          <a:ext cx="0" cy="0"/>
          <a:chOff x="0" y="0"/>
          <a:chExt cx="0" cy="0"/>
        </a:xfrm>
      </p:grpSpPr>
      <p:pic>
        <p:nvPicPr>
          <p:cNvPr id="5" name="Picture 4" descr="Exploratory Spatial Data Analysis: Spatial Autocorrelation ...">
            <a:extLst>
              <a:ext uri="{FF2B5EF4-FFF2-40B4-BE49-F238E27FC236}">
                <a16:creationId xmlns:a16="http://schemas.microsoft.com/office/drawing/2014/main" id="{36406614-BF94-D649-5B39-EF337C61AE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969"/>
          <a:stretch/>
        </p:blipFill>
        <p:spPr bwMode="auto">
          <a:xfrm>
            <a:off x="2796891" y="3577376"/>
            <a:ext cx="6598218" cy="30816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D73CAC4-46FD-59D6-BA2A-F30D96E97B26}"/>
              </a:ext>
            </a:extLst>
          </p:cNvPr>
          <p:cNvSpPr>
            <a:spLocks noGrp="1"/>
          </p:cNvSpPr>
          <p:nvPr>
            <p:ph type="title"/>
          </p:nvPr>
        </p:nvSpPr>
        <p:spPr>
          <a:xfrm>
            <a:off x="581192" y="702156"/>
            <a:ext cx="11029615" cy="672687"/>
          </a:xfrm>
        </p:spPr>
        <p:txBody>
          <a:bodyPr/>
          <a:lstStyle/>
          <a:p>
            <a:r>
              <a:rPr lang="en-US" dirty="0">
                <a:latin typeface="Times New Roman" panose="02020603050405020304" pitchFamily="18" charset="0"/>
                <a:cs typeface="Times New Roman" panose="02020603050405020304" pitchFamily="18" charset="0"/>
              </a:rPr>
              <a:t>Types of Spatial Autocorrelation</a:t>
            </a:r>
          </a:p>
        </p:txBody>
      </p:sp>
      <p:sp>
        <p:nvSpPr>
          <p:cNvPr id="3" name="Rectangle 1">
            <a:extLst>
              <a:ext uri="{FF2B5EF4-FFF2-40B4-BE49-F238E27FC236}">
                <a16:creationId xmlns:a16="http://schemas.microsoft.com/office/drawing/2014/main" id="{3927C368-CAE2-5C5B-E964-D790E0EFAD11}"/>
              </a:ext>
            </a:extLst>
          </p:cNvPr>
          <p:cNvSpPr>
            <a:spLocks noChangeArrowheads="1"/>
          </p:cNvSpPr>
          <p:nvPr/>
        </p:nvSpPr>
        <p:spPr bwMode="auto">
          <a:xfrm>
            <a:off x="429858" y="1587854"/>
            <a:ext cx="11332281" cy="222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Similar values cluster together (High near High, Low near Low). </a:t>
            </a:r>
          </a:p>
          <a:p>
            <a:pPr marL="742950" lvl="1" indent="-285750" defTabSz="914400" eaLnBrk="0" fontAlgn="base" hangingPunct="0">
              <a:lnSpc>
                <a:spcPct val="2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the most common type, aligning with Tobler's Law.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Negative: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Dissimilar values cluster together (High near Low, Low near High). Think of a checkerboard pattern.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Zero (Random):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spatial effect. Values are randomly distributed across the study area. </a:t>
            </a:r>
          </a:p>
        </p:txBody>
      </p:sp>
    </p:spTree>
    <p:extLst>
      <p:ext uri="{BB962C8B-B14F-4D97-AF65-F5344CB8AC3E}">
        <p14:creationId xmlns:p14="http://schemas.microsoft.com/office/powerpoint/2010/main" val="235922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DA831-FCFB-5F91-0C69-00FCAF8BF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837F2-BE85-E138-6139-25CE8A31425E}"/>
              </a:ext>
            </a:extLst>
          </p:cNvPr>
          <p:cNvSpPr>
            <a:spLocks noGrp="1"/>
          </p:cNvSpPr>
          <p:nvPr>
            <p:ph type="title"/>
          </p:nvPr>
        </p:nvSpPr>
        <p:spPr>
          <a:xfrm>
            <a:off x="581192" y="702156"/>
            <a:ext cx="11029615" cy="672687"/>
          </a:xfrm>
        </p:spPr>
        <p:txBody>
          <a:bodyPr/>
          <a:lstStyle/>
          <a:p>
            <a:r>
              <a:rPr lang="en-US" dirty="0">
                <a:latin typeface="Times New Roman" panose="02020603050405020304" pitchFamily="18" charset="0"/>
                <a:cs typeface="Times New Roman" panose="02020603050405020304" pitchFamily="18" charset="0"/>
              </a:rPr>
              <a:t>Global Autocorrelation: Moran's I</a:t>
            </a:r>
          </a:p>
        </p:txBody>
      </p:sp>
      <p:sp>
        <p:nvSpPr>
          <p:cNvPr id="4" name="Rectangle 1">
            <a:extLst>
              <a:ext uri="{FF2B5EF4-FFF2-40B4-BE49-F238E27FC236}">
                <a16:creationId xmlns:a16="http://schemas.microsoft.com/office/drawing/2014/main" id="{2F74B2BB-62FD-F1FA-7114-FF691F022B9A}"/>
              </a:ext>
            </a:extLst>
          </p:cNvPr>
          <p:cNvSpPr>
            <a:spLocks noChangeArrowheads="1"/>
          </p:cNvSpPr>
          <p:nvPr/>
        </p:nvSpPr>
        <p:spPr bwMode="auto">
          <a:xfrm>
            <a:off x="306166" y="1600290"/>
            <a:ext cx="5311500"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a:t>
            </a:r>
            <a:r>
              <a:rPr kumimoji="0" lang="en-US" altLang="en-US" sz="1800" b="1" i="1"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overall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spatial pattern in the entire dataset. </a:t>
            </a:r>
          </a:p>
          <a:p>
            <a:pPr marL="742950" lvl="1" indent="-285750" defTabSz="914400" eaLnBrk="0" fontAlgn="base" hangingPunct="0">
              <a:lnSpc>
                <a:spcPct val="20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there clustering, dispersion, or randomness?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Moran's I is the most common measure.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Ranges from -1 (perfect dispersion) to +1 (perfect clustering). 0 means random.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9" name="Picture 3" descr="2. Tumor spatial autocorrelation and clinical prognosis •  BIRSBIO2020.scProteomics.exploratory">
            <a:extLst>
              <a:ext uri="{FF2B5EF4-FFF2-40B4-BE49-F238E27FC236}">
                <a16:creationId xmlns:a16="http://schemas.microsoft.com/office/drawing/2014/main" id="{45667BC0-93A4-3BA9-1B1B-2D557EDCB7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19"/>
          <a:stretch/>
        </p:blipFill>
        <p:spPr bwMode="auto">
          <a:xfrm>
            <a:off x="5648420" y="1600290"/>
            <a:ext cx="6433693" cy="37984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352AA48-1174-11F7-4463-3274BD3D2800}"/>
              </a:ext>
            </a:extLst>
          </p:cNvPr>
          <p:cNvSpPr txBox="1"/>
          <p:nvPr/>
        </p:nvSpPr>
        <p:spPr>
          <a:xfrm>
            <a:off x="10129337" y="6155844"/>
            <a:ext cx="1481470" cy="369332"/>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hlinkClick r:id="rId4"/>
              </a:rPr>
              <a:t>M</a:t>
            </a:r>
            <a:r>
              <a:rPr lang="en-US" altLang="zh-CN" dirty="0">
                <a:latin typeface="Times New Roman" panose="02020603050405020304" pitchFamily="18" charset="0"/>
                <a:cs typeface="Times New Roman" panose="02020603050405020304" pitchFamily="18" charset="0"/>
                <a:hlinkClick r:id="rId4"/>
              </a:rPr>
              <a:t>ore Details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53EFB93-63EB-D2C6-F709-D34616AA9457}"/>
              </a:ext>
            </a:extLst>
          </p:cNvPr>
          <p:cNvPicPr>
            <a:picLocks noChangeAspect="1"/>
          </p:cNvPicPr>
          <p:nvPr/>
        </p:nvPicPr>
        <p:blipFill>
          <a:blip r:embed="rId5"/>
          <a:stretch>
            <a:fillRect/>
          </a:stretch>
        </p:blipFill>
        <p:spPr>
          <a:xfrm>
            <a:off x="1332393" y="5241942"/>
            <a:ext cx="3076575" cy="1337411"/>
          </a:xfrm>
          <a:prstGeom prst="rect">
            <a:avLst/>
          </a:prstGeom>
        </p:spPr>
      </p:pic>
      <p:sp>
        <p:nvSpPr>
          <p:cNvPr id="10" name="Oval 9">
            <a:extLst>
              <a:ext uri="{FF2B5EF4-FFF2-40B4-BE49-F238E27FC236}">
                <a16:creationId xmlns:a16="http://schemas.microsoft.com/office/drawing/2014/main" id="{E0756E69-D69E-9894-2B9E-70B2B5E58FDC}"/>
              </a:ext>
            </a:extLst>
          </p:cNvPr>
          <p:cNvSpPr/>
          <p:nvPr/>
        </p:nvSpPr>
        <p:spPr>
          <a:xfrm>
            <a:off x="3066864" y="5398764"/>
            <a:ext cx="531628" cy="4420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1C61203-3110-AA80-F8B6-0929C2F89FAE}"/>
              </a:ext>
            </a:extLst>
          </p:cNvPr>
          <p:cNvCxnSpPr/>
          <p:nvPr/>
        </p:nvCxnSpPr>
        <p:spPr>
          <a:xfrm>
            <a:off x="3598492" y="5762847"/>
            <a:ext cx="1207424" cy="262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BB2A4D-99E4-57C2-C3A1-206DA3D61031}"/>
              </a:ext>
            </a:extLst>
          </p:cNvPr>
          <p:cNvSpPr txBox="1"/>
          <p:nvPr/>
        </p:nvSpPr>
        <p:spPr>
          <a:xfrm>
            <a:off x="5032744" y="6096000"/>
            <a:ext cx="22056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patial Weight Matrix</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48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5A565-2614-94B5-439B-A526A79A0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4BE0F-788B-5CC7-F463-60FA8124F426}"/>
              </a:ext>
            </a:extLst>
          </p:cNvPr>
          <p:cNvSpPr>
            <a:spLocks noGrp="1"/>
          </p:cNvSpPr>
          <p:nvPr>
            <p:ph type="title"/>
          </p:nvPr>
        </p:nvSpPr>
        <p:spPr>
          <a:xfrm>
            <a:off x="581192" y="702156"/>
            <a:ext cx="11029615" cy="672687"/>
          </a:xfrm>
        </p:spPr>
        <p:txBody>
          <a:bodyPr/>
          <a:lstStyle/>
          <a:p>
            <a:r>
              <a:rPr lang="en-US" dirty="0">
                <a:latin typeface="Times New Roman" panose="02020603050405020304" pitchFamily="18" charset="0"/>
                <a:cs typeface="Times New Roman" panose="02020603050405020304" pitchFamily="18" charset="0"/>
              </a:rPr>
              <a:t>Defining Neighbors: Spatial Weights</a:t>
            </a:r>
          </a:p>
        </p:txBody>
      </p:sp>
      <p:sp>
        <p:nvSpPr>
          <p:cNvPr id="3" name="Rectangle 1">
            <a:extLst>
              <a:ext uri="{FF2B5EF4-FFF2-40B4-BE49-F238E27FC236}">
                <a16:creationId xmlns:a16="http://schemas.microsoft.com/office/drawing/2014/main" id="{147331C2-3C9E-AFC4-24AE-19395ABF8900}"/>
              </a:ext>
            </a:extLst>
          </p:cNvPr>
          <p:cNvSpPr>
            <a:spLocks noChangeArrowheads="1"/>
          </p:cNvSpPr>
          <p:nvPr/>
        </p:nvSpPr>
        <p:spPr bwMode="auto">
          <a:xfrm>
            <a:off x="581192" y="1566229"/>
            <a:ext cx="10260561" cy="499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Concept: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need to formally define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neighbor to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whom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testing autocorrelation.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Spatial Weights Matrix: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these </a:t>
            </a:r>
            <a:r>
              <a:rPr kumimoji="0" lang="en-US" altLang="en-US" sz="1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neighborhood relationships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Types: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800100" lvl="1" indent="-342900" defTabSz="914400" eaLnBrk="0" fontAlgn="base" hangingPunct="0">
              <a:lnSpc>
                <a:spcPct val="2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Contiguity: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Neighbors share a boundary. </a:t>
            </a:r>
          </a:p>
          <a:p>
            <a:pPr marL="1257300" lvl="2" indent="-342900" defTabSz="914400" eaLnBrk="0" fontAlgn="base" hangingPunct="0">
              <a:lnSpc>
                <a:spcPct val="200000"/>
              </a:lnSpc>
              <a:spcBef>
                <a:spcPct val="0"/>
              </a:spcBef>
              <a:spcAft>
                <a:spcPct val="0"/>
              </a:spcAft>
              <a:buFont typeface="+mj-lt"/>
              <a:buAutoNum type="arabicPeriod"/>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 border or corner.  (Most Common)</a:t>
            </a:r>
          </a:p>
          <a:p>
            <a:pPr marL="1257300" lvl="2" indent="-342900" defTabSz="914400" eaLnBrk="0" fontAlgn="base" hangingPunct="0">
              <a:lnSpc>
                <a:spcPct val="200000"/>
              </a:lnSpc>
              <a:spcBef>
                <a:spcPct val="0"/>
              </a:spcBef>
              <a:spcAft>
                <a:spcPct val="0"/>
              </a:spcAft>
              <a:buFont typeface="+mj-lt"/>
              <a:buAutoNum type="arabicPeriod"/>
            </a:pP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 border only. </a:t>
            </a:r>
          </a:p>
          <a:p>
            <a:pPr marL="800100" lvl="1" indent="-342900" defTabSz="914400" eaLnBrk="0" fontAlgn="base" hangingPunct="0">
              <a:lnSpc>
                <a:spcPct val="2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Neighbors are within a certain distance. </a:t>
            </a:r>
          </a:p>
          <a:p>
            <a:pPr marL="800100" lvl="1" indent="-342900" defTabSz="914400" eaLnBrk="0" fontAlgn="base" hangingPunct="0">
              <a:lnSpc>
                <a:spcPct val="20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K-Nearest Neighbors (KNN):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area's k closest neighbors.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3" name="Picture 3" descr="A typical spatial weights matrix. Note that A and E do not share a... |  Download Scientific Diagram">
            <a:extLst>
              <a:ext uri="{FF2B5EF4-FFF2-40B4-BE49-F238E27FC236}">
                <a16:creationId xmlns:a16="http://schemas.microsoft.com/office/drawing/2014/main" id="{4C3A4288-54F8-71F4-EEE2-2101328C9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4426" y="3261678"/>
            <a:ext cx="3793253" cy="2030093"/>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4BDE5974-4E7D-5F7E-0832-36802C6B200C}"/>
              </a:ext>
            </a:extLst>
          </p:cNvPr>
          <p:cNvSpPr/>
          <p:nvPr/>
        </p:nvSpPr>
        <p:spPr>
          <a:xfrm>
            <a:off x="6847367" y="4104167"/>
            <a:ext cx="645042" cy="14176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80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6E9939-9FA1-4D87-4A6E-1979B05A931E}"/>
            </a:ext>
          </a:extLst>
        </p:cNvPr>
        <p:cNvGrpSpPr/>
        <p:nvPr/>
      </p:nvGrpSpPr>
      <p:grpSpPr>
        <a:xfrm>
          <a:off x="0" y="0"/>
          <a:ext cx="0" cy="0"/>
          <a:chOff x="0" y="0"/>
          <a:chExt cx="0" cy="0"/>
        </a:xfrm>
      </p:grpSpPr>
      <p:sp>
        <p:nvSpPr>
          <p:cNvPr id="4118" name="Rectangle 4117">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66DA0AA-379E-9DB2-C0C9-926F17D912E7}"/>
              </a:ext>
            </a:extLst>
          </p:cNvPr>
          <p:cNvSpPr>
            <a:spLocks noGrp="1"/>
          </p:cNvSpPr>
          <p:nvPr>
            <p:ph type="title"/>
          </p:nvPr>
        </p:nvSpPr>
        <p:spPr>
          <a:xfrm>
            <a:off x="609905" y="114037"/>
            <a:ext cx="10286112" cy="1269713"/>
          </a:xfrm>
        </p:spPr>
        <p:txBody>
          <a:bodyPr vert="horz" lIns="91440" tIns="45720" rIns="91440" bIns="45720" rtlCol="0" anchor="b">
            <a:normAutofit/>
          </a:bodyPr>
          <a:lstStyle/>
          <a:p>
            <a:pPr>
              <a:lnSpc>
                <a:spcPct val="90000"/>
              </a:lnSpc>
            </a:pPr>
            <a:r>
              <a:rPr lang="en-US" dirty="0">
                <a:latin typeface="Times New Roman" panose="02020603050405020304" pitchFamily="18" charset="0"/>
                <a:cs typeface="Times New Roman" panose="02020603050405020304" pitchFamily="18" charset="0"/>
              </a:rPr>
              <a:t>Creating Spatial Weights in R (Queen Example)</a:t>
            </a:r>
          </a:p>
        </p:txBody>
      </p:sp>
      <p:sp>
        <p:nvSpPr>
          <p:cNvPr id="4120" name="Rectangle 4119">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Rectangle 1">
            <a:extLst>
              <a:ext uri="{FF2B5EF4-FFF2-40B4-BE49-F238E27FC236}">
                <a16:creationId xmlns:a16="http://schemas.microsoft.com/office/drawing/2014/main" id="{A18C35CB-F101-302D-E4C9-473B21F6AA4B}"/>
              </a:ext>
            </a:extLst>
          </p:cNvPr>
          <p:cNvSpPr>
            <a:spLocks noChangeArrowheads="1"/>
          </p:cNvSpPr>
          <p:nvPr/>
        </p:nvSpPr>
        <p:spPr bwMode="auto">
          <a:xfrm>
            <a:off x="676156" y="1829169"/>
            <a:ext cx="5209954"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poly2nb()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spdep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a neighbor list based on </a:t>
            </a:r>
            <a:r>
              <a:rPr kumimoji="0" lang="en-US" altLang="en-US" sz="16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polygons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queen_nb</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poly2nb(</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columbus_poly</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queen = TRUE)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to Weights: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nb2listw()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the neighbor list into a weights object R can use for tests.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queen_weights</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nb2listw(</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queen_nb</a:t>
            </a:r>
            <a:r>
              <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style = "W")</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Plot the network to see the connections.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47" name="Picture 3">
            <a:extLst>
              <a:ext uri="{FF2B5EF4-FFF2-40B4-BE49-F238E27FC236}">
                <a16:creationId xmlns:a16="http://schemas.microsoft.com/office/drawing/2014/main" id="{B066BA92-5ED1-6F54-3AFB-1E5249220A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49" t="5788" r="17294" b="21447"/>
          <a:stretch/>
        </p:blipFill>
        <p:spPr bwMode="auto">
          <a:xfrm>
            <a:off x="6305891" y="1644503"/>
            <a:ext cx="5048658" cy="442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9026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06348F-5FCE-BA84-D0B0-7E27C041C5A8}"/>
              </a:ext>
            </a:extLst>
          </p:cNvPr>
          <p:cNvSpPr txBox="1">
            <a:spLocks/>
          </p:cNvSpPr>
          <p:nvPr/>
        </p:nvSpPr>
        <p:spPr>
          <a:xfrm>
            <a:off x="348648" y="537443"/>
            <a:ext cx="10286112" cy="69041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dirty="0">
                <a:latin typeface="Times New Roman" panose="02020603050405020304" pitchFamily="18" charset="0"/>
                <a:cs typeface="Times New Roman" panose="02020603050405020304" pitchFamily="18" charset="0"/>
              </a:rPr>
              <a:t>Creating Spatial Weights in R (Queen Example)</a:t>
            </a:r>
          </a:p>
        </p:txBody>
      </p:sp>
      <p:pic>
        <p:nvPicPr>
          <p:cNvPr id="6" name="Picture 5">
            <a:extLst>
              <a:ext uri="{FF2B5EF4-FFF2-40B4-BE49-F238E27FC236}">
                <a16:creationId xmlns:a16="http://schemas.microsoft.com/office/drawing/2014/main" id="{793E4C4A-3C7D-C671-8C82-9F1D68383C19}"/>
              </a:ext>
            </a:extLst>
          </p:cNvPr>
          <p:cNvPicPr>
            <a:picLocks noChangeAspect="1"/>
          </p:cNvPicPr>
          <p:nvPr/>
        </p:nvPicPr>
        <p:blipFill>
          <a:blip r:embed="rId2"/>
          <a:stretch>
            <a:fillRect/>
          </a:stretch>
        </p:blipFill>
        <p:spPr>
          <a:xfrm>
            <a:off x="1139179" y="1925182"/>
            <a:ext cx="4156302" cy="4787535"/>
          </a:xfrm>
          <a:prstGeom prst="rect">
            <a:avLst/>
          </a:prstGeom>
        </p:spPr>
      </p:pic>
      <p:sp>
        <p:nvSpPr>
          <p:cNvPr id="7" name="TextBox 6">
            <a:extLst>
              <a:ext uri="{FF2B5EF4-FFF2-40B4-BE49-F238E27FC236}">
                <a16:creationId xmlns:a16="http://schemas.microsoft.com/office/drawing/2014/main" id="{702E6767-3FA1-F407-B320-51726C32114B}"/>
              </a:ext>
            </a:extLst>
          </p:cNvPr>
          <p:cNvSpPr txBox="1"/>
          <p:nvPr/>
        </p:nvSpPr>
        <p:spPr>
          <a:xfrm>
            <a:off x="2401556" y="1391853"/>
            <a:ext cx="2267212" cy="369332"/>
          </a:xfrm>
          <a:prstGeom prst="rect">
            <a:avLst/>
          </a:prstGeom>
          <a:noFill/>
        </p:spPr>
        <p:txBody>
          <a:bodyPr wrap="square" rtlCol="0">
            <a:spAutoFit/>
          </a:bodyPr>
          <a:lstStyle/>
          <a:p>
            <a:r>
              <a:rPr lang="en-US" altLang="zh-CN" dirty="0"/>
              <a:t>Neighborhood List</a:t>
            </a:r>
            <a:endParaRPr lang="zh-CN" altLang="en-US" dirty="0"/>
          </a:p>
        </p:txBody>
      </p:sp>
      <p:pic>
        <p:nvPicPr>
          <p:cNvPr id="9" name="Picture 8">
            <a:extLst>
              <a:ext uri="{FF2B5EF4-FFF2-40B4-BE49-F238E27FC236}">
                <a16:creationId xmlns:a16="http://schemas.microsoft.com/office/drawing/2014/main" id="{1A5EE33F-A5C6-59E2-BDA6-5FD92E45BDF5}"/>
              </a:ext>
            </a:extLst>
          </p:cNvPr>
          <p:cNvPicPr>
            <a:picLocks noChangeAspect="1"/>
          </p:cNvPicPr>
          <p:nvPr/>
        </p:nvPicPr>
        <p:blipFill>
          <a:blip r:embed="rId3"/>
          <a:stretch>
            <a:fillRect/>
          </a:stretch>
        </p:blipFill>
        <p:spPr>
          <a:xfrm>
            <a:off x="5530147" y="1761185"/>
            <a:ext cx="5522674" cy="4067017"/>
          </a:xfrm>
          <a:prstGeom prst="rect">
            <a:avLst/>
          </a:prstGeom>
        </p:spPr>
      </p:pic>
      <p:sp>
        <p:nvSpPr>
          <p:cNvPr id="10" name="TextBox 9">
            <a:extLst>
              <a:ext uri="{FF2B5EF4-FFF2-40B4-BE49-F238E27FC236}">
                <a16:creationId xmlns:a16="http://schemas.microsoft.com/office/drawing/2014/main" id="{AEB30F3C-3E35-5E1C-D990-8918FAF04987}"/>
              </a:ext>
            </a:extLst>
          </p:cNvPr>
          <p:cNvSpPr txBox="1"/>
          <p:nvPr/>
        </p:nvSpPr>
        <p:spPr>
          <a:xfrm>
            <a:off x="7523232" y="1387750"/>
            <a:ext cx="3111528" cy="369332"/>
          </a:xfrm>
          <a:prstGeom prst="rect">
            <a:avLst/>
          </a:prstGeom>
          <a:noFill/>
        </p:spPr>
        <p:txBody>
          <a:bodyPr wrap="square" rtlCol="0">
            <a:spAutoFit/>
          </a:bodyPr>
          <a:lstStyle/>
          <a:p>
            <a:r>
              <a:rPr lang="en-US" altLang="zh-CN" dirty="0"/>
              <a:t>Weighted Neighborhood List</a:t>
            </a:r>
            <a:endParaRPr lang="zh-CN" altLang="en-US" dirty="0"/>
          </a:p>
        </p:txBody>
      </p:sp>
      <p:sp>
        <p:nvSpPr>
          <p:cNvPr id="11" name="Rectangle: Rounded Corners 10">
            <a:extLst>
              <a:ext uri="{FF2B5EF4-FFF2-40B4-BE49-F238E27FC236}">
                <a16:creationId xmlns:a16="http://schemas.microsoft.com/office/drawing/2014/main" id="{FD13BFBD-F571-20B5-423A-7D7E2CA62D28}"/>
              </a:ext>
            </a:extLst>
          </p:cNvPr>
          <p:cNvSpPr/>
          <p:nvPr/>
        </p:nvSpPr>
        <p:spPr>
          <a:xfrm>
            <a:off x="1477108" y="2160396"/>
            <a:ext cx="1909187"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Rounded Corners 11">
            <a:extLst>
              <a:ext uri="{FF2B5EF4-FFF2-40B4-BE49-F238E27FC236}">
                <a16:creationId xmlns:a16="http://schemas.microsoft.com/office/drawing/2014/main" id="{AA4017EE-5945-9F82-4275-44FFAB6FC537}"/>
              </a:ext>
            </a:extLst>
          </p:cNvPr>
          <p:cNvSpPr/>
          <p:nvPr/>
        </p:nvSpPr>
        <p:spPr>
          <a:xfrm>
            <a:off x="6261798" y="1925182"/>
            <a:ext cx="1909187"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Rounded Corners 12">
            <a:extLst>
              <a:ext uri="{FF2B5EF4-FFF2-40B4-BE49-F238E27FC236}">
                <a16:creationId xmlns:a16="http://schemas.microsoft.com/office/drawing/2014/main" id="{8D3F53B0-A2E0-1774-E722-F3AE62601F02}"/>
              </a:ext>
            </a:extLst>
          </p:cNvPr>
          <p:cNvSpPr/>
          <p:nvPr/>
        </p:nvSpPr>
        <p:spPr>
          <a:xfrm>
            <a:off x="1477109" y="2329437"/>
            <a:ext cx="2026520"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Rounded Corners 13">
            <a:extLst>
              <a:ext uri="{FF2B5EF4-FFF2-40B4-BE49-F238E27FC236}">
                <a16:creationId xmlns:a16="http://schemas.microsoft.com/office/drawing/2014/main" id="{D48C612D-0306-E6C0-8C50-80CE52406657}"/>
              </a:ext>
            </a:extLst>
          </p:cNvPr>
          <p:cNvSpPr/>
          <p:nvPr/>
        </p:nvSpPr>
        <p:spPr>
          <a:xfrm>
            <a:off x="6261798" y="2180380"/>
            <a:ext cx="2641042"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Rounded Corners 14">
            <a:extLst>
              <a:ext uri="{FF2B5EF4-FFF2-40B4-BE49-F238E27FC236}">
                <a16:creationId xmlns:a16="http://schemas.microsoft.com/office/drawing/2014/main" id="{A5320596-B309-B90D-4D28-76DCE73B5844}"/>
              </a:ext>
            </a:extLst>
          </p:cNvPr>
          <p:cNvSpPr/>
          <p:nvPr/>
        </p:nvSpPr>
        <p:spPr>
          <a:xfrm>
            <a:off x="6261798" y="2369405"/>
            <a:ext cx="2641042"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Rounded Corners 15">
            <a:extLst>
              <a:ext uri="{FF2B5EF4-FFF2-40B4-BE49-F238E27FC236}">
                <a16:creationId xmlns:a16="http://schemas.microsoft.com/office/drawing/2014/main" id="{2B395093-3427-8A30-103F-FF94ADFCCDF7}"/>
              </a:ext>
            </a:extLst>
          </p:cNvPr>
          <p:cNvSpPr/>
          <p:nvPr/>
        </p:nvSpPr>
        <p:spPr>
          <a:xfrm>
            <a:off x="1319684" y="2531322"/>
            <a:ext cx="2641042" cy="298114"/>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17">
            <a:extLst>
              <a:ext uri="{FF2B5EF4-FFF2-40B4-BE49-F238E27FC236}">
                <a16:creationId xmlns:a16="http://schemas.microsoft.com/office/drawing/2014/main" id="{03CF96A2-315B-7D26-EA4A-22FC609B68A4}"/>
              </a:ext>
            </a:extLst>
          </p:cNvPr>
          <p:cNvPicPr>
            <a:picLocks noChangeAspect="1"/>
          </p:cNvPicPr>
          <p:nvPr/>
        </p:nvPicPr>
        <p:blipFill>
          <a:blip r:embed="rId4"/>
          <a:stretch>
            <a:fillRect/>
          </a:stretch>
        </p:blipFill>
        <p:spPr>
          <a:xfrm>
            <a:off x="8655969" y="4698401"/>
            <a:ext cx="3258231" cy="2014316"/>
          </a:xfrm>
          <a:prstGeom prst="rect">
            <a:avLst/>
          </a:prstGeom>
        </p:spPr>
      </p:pic>
      <p:pic>
        <p:nvPicPr>
          <p:cNvPr id="20" name="Picture 19">
            <a:extLst>
              <a:ext uri="{FF2B5EF4-FFF2-40B4-BE49-F238E27FC236}">
                <a16:creationId xmlns:a16="http://schemas.microsoft.com/office/drawing/2014/main" id="{16573127-28FF-A5AE-BD08-098C63971BDB}"/>
              </a:ext>
            </a:extLst>
          </p:cNvPr>
          <p:cNvPicPr>
            <a:picLocks noChangeAspect="1"/>
          </p:cNvPicPr>
          <p:nvPr/>
        </p:nvPicPr>
        <p:blipFill>
          <a:blip r:embed="rId5"/>
          <a:stretch>
            <a:fillRect/>
          </a:stretch>
        </p:blipFill>
        <p:spPr>
          <a:xfrm>
            <a:off x="8482035" y="4692695"/>
            <a:ext cx="3606097" cy="2165305"/>
          </a:xfrm>
          <a:prstGeom prst="rect">
            <a:avLst/>
          </a:prstGeom>
        </p:spPr>
      </p:pic>
      <p:pic>
        <p:nvPicPr>
          <p:cNvPr id="22" name="Picture 21">
            <a:extLst>
              <a:ext uri="{FF2B5EF4-FFF2-40B4-BE49-F238E27FC236}">
                <a16:creationId xmlns:a16="http://schemas.microsoft.com/office/drawing/2014/main" id="{F6ACAF05-C20C-2B82-F1B4-87CF2D56CC82}"/>
              </a:ext>
            </a:extLst>
          </p:cNvPr>
          <p:cNvPicPr>
            <a:picLocks noChangeAspect="1"/>
          </p:cNvPicPr>
          <p:nvPr/>
        </p:nvPicPr>
        <p:blipFill>
          <a:blip r:embed="rId6"/>
          <a:stretch>
            <a:fillRect/>
          </a:stretch>
        </p:blipFill>
        <p:spPr>
          <a:xfrm>
            <a:off x="8495306" y="4698401"/>
            <a:ext cx="3332153" cy="2096723"/>
          </a:xfrm>
          <a:prstGeom prst="rect">
            <a:avLst/>
          </a:prstGeom>
        </p:spPr>
      </p:pic>
    </p:spTree>
    <p:extLst>
      <p:ext uri="{BB962C8B-B14F-4D97-AF65-F5344CB8AC3E}">
        <p14:creationId xmlns:p14="http://schemas.microsoft.com/office/powerpoint/2010/main" val="21043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47223789A2B5459313374F6355700B" ma:contentTypeVersion="17" ma:contentTypeDescription="Create a new document." ma:contentTypeScope="" ma:versionID="392feb83960aeb7831dd884106571ec0">
  <xsd:schema xmlns:xsd="http://www.w3.org/2001/XMLSchema" xmlns:xs="http://www.w3.org/2001/XMLSchema" xmlns:p="http://schemas.microsoft.com/office/2006/metadata/properties" xmlns:ns3="8568f56f-95be-480d-9847-691e388c16c7" xmlns:ns4="55df151c-6499-4cc8-98d3-d565bf78f430" targetNamespace="http://schemas.microsoft.com/office/2006/metadata/properties" ma:root="true" ma:fieldsID="dc102bafde6d781d5dcf64ea7bbda52a" ns3:_="" ns4:_="">
    <xsd:import namespace="8568f56f-95be-480d-9847-691e388c16c7"/>
    <xsd:import namespace="55df151c-6499-4cc8-98d3-d565bf78f43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68f56f-95be-480d-9847-691e388c16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5df151c-6499-4cc8-98d3-d565bf78f43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568f56f-95be-480d-9847-691e388c16c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B71C5A-6A82-4048-A40A-CDCB24C256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68f56f-95be-480d-9847-691e388c16c7"/>
    <ds:schemaRef ds:uri="55df151c-6499-4cc8-98d3-d565bf78f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926E09-10F9-4908-B49D-70144A5FC6EA}">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55df151c-6499-4cc8-98d3-d565bf78f430"/>
    <ds:schemaRef ds:uri="http://schemas.openxmlformats.org/package/2006/metadata/core-properties"/>
    <ds:schemaRef ds:uri="http://purl.org/dc/terms/"/>
    <ds:schemaRef ds:uri="8568f56f-95be-480d-9847-691e388c16c7"/>
    <ds:schemaRef ds:uri="http://www.w3.org/XML/1998/namespace"/>
    <ds:schemaRef ds:uri="http://purl.org/dc/dcmitype/"/>
  </ds:schemaRefs>
</ds:datastoreItem>
</file>

<file path=customXml/itemProps3.xml><?xml version="1.0" encoding="utf-8"?>
<ds:datastoreItem xmlns:ds="http://schemas.openxmlformats.org/officeDocument/2006/customXml" ds:itemID="{DF77006A-693A-4CB1-AAAC-65D17757C7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11487</TotalTime>
  <Words>1494</Words>
  <Application>Microsoft Office PowerPoint</Application>
  <PresentationFormat>Widescreen</PresentationFormat>
  <Paragraphs>114</Paragraphs>
  <Slides>15</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Aptos</vt:lpstr>
      <vt:lpstr>Arial</vt:lpstr>
      <vt:lpstr>Arial Black</vt:lpstr>
      <vt:lpstr>Calibri</vt:lpstr>
      <vt:lpstr>Times New Roman</vt:lpstr>
      <vt:lpstr>Wingdings 2</vt:lpstr>
      <vt:lpstr>DividendVTI</vt:lpstr>
      <vt:lpstr>1_DividendVTI</vt:lpstr>
      <vt:lpstr>WEEK 14</vt:lpstr>
      <vt:lpstr>  Understanding Spatial Patterns An Introduction to Spatial Autocorrelation Analysis</vt:lpstr>
      <vt:lpstr>What is Spatial Autocorrelation?</vt:lpstr>
      <vt:lpstr>Why is Spatial Autocorrelation Important?</vt:lpstr>
      <vt:lpstr>Types of Spatial Autocorrelation</vt:lpstr>
      <vt:lpstr>Global Autocorrelation: Moran's I</vt:lpstr>
      <vt:lpstr>Defining Neighbors: Spatial Weights</vt:lpstr>
      <vt:lpstr>Creating Spatial Weights in R (Queen Example)</vt:lpstr>
      <vt:lpstr>PowerPoint Presentation</vt:lpstr>
      <vt:lpstr>Interpreting Moran's I &amp; Scatterplot in r</vt:lpstr>
      <vt:lpstr>Interpreting Moran's I &amp; Scatterplot in r</vt:lpstr>
      <vt:lpstr>Local Indicators of Spatial Association (LISA)</vt:lpstr>
      <vt:lpstr>Local Moran's I and significance</vt:lpstr>
      <vt:lpstr>LISA Cluster Map</vt:lpstr>
      <vt:lpstr>WEEK 12  CODE DEMO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04</dc:title>
  <dc:creator>Yanan Wu</dc:creator>
  <cp:lastModifiedBy>亚霖 杨</cp:lastModifiedBy>
  <cp:revision>93</cp:revision>
  <dcterms:created xsi:type="dcterms:W3CDTF">2024-12-11T19:51:45Z</dcterms:created>
  <dcterms:modified xsi:type="dcterms:W3CDTF">2025-04-14T17:44:47Z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0x0101000747223789A2B5459313374F6355700B</vt:lpwstr>
  </property>
</Properties>
</file>