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  <p:sldMasterId id="2147483686" r:id="rId2"/>
  </p:sldMasterIdLst>
  <p:notesMasterIdLst>
    <p:notesMasterId r:id="rId22"/>
  </p:notesMasterIdLst>
  <p:sldIdLst>
    <p:sldId id="256" r:id="rId3"/>
    <p:sldId id="323" r:id="rId4"/>
    <p:sldId id="903" r:id="rId5"/>
    <p:sldId id="905" r:id="rId6"/>
    <p:sldId id="909" r:id="rId7"/>
    <p:sldId id="906" r:id="rId8"/>
    <p:sldId id="918" r:id="rId9"/>
    <p:sldId id="910" r:id="rId10"/>
    <p:sldId id="908" r:id="rId11"/>
    <p:sldId id="907" r:id="rId12"/>
    <p:sldId id="911" r:id="rId13"/>
    <p:sldId id="912" r:id="rId14"/>
    <p:sldId id="913" r:id="rId15"/>
    <p:sldId id="914" r:id="rId16"/>
    <p:sldId id="915" r:id="rId17"/>
    <p:sldId id="916" r:id="rId18"/>
    <p:sldId id="917" r:id="rId19"/>
    <p:sldId id="919" r:id="rId20"/>
    <p:sldId id="26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95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96F2DA-24C0-4B85-B3DC-FA6F4BB684E2}" type="datetimeFigureOut">
              <a:rPr lang="en-US" smtClean="0"/>
              <a:t>2/12/2025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7B42E0-62EF-42B0-8031-05992D750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74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55790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074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338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07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4567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274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45538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570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2926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2285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20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0173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0641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5826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43179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 and body 1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415600" y="7965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Font typeface="Arial Black"/>
              <a:buNone/>
              <a:defRPr>
                <a:latin typeface="Arial Black"/>
                <a:ea typeface="Arial Black"/>
                <a:cs typeface="Arial Black"/>
                <a:sym typeface="Arial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17473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680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88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60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103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66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19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54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05265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78" r:id="rId6"/>
    <p:sldLayoutId id="2147483674" r:id="rId7"/>
    <p:sldLayoutId id="2147483675" r:id="rId8"/>
    <p:sldLayoutId id="2147483676" r:id="rId9"/>
    <p:sldLayoutId id="2147483677" r:id="rId10"/>
    <p:sldLayoutId id="2147483679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530183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75485B9-8EE1-447A-9C08-F7D6B532A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1734BD9E-DDD5-C150-8BA0-0B1B13AE06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0"/>
            <a:ext cx="12191980" cy="6857988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B963707F-B98C-4143-AFCF-D6B56C975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4059" y="457200"/>
            <a:ext cx="5010912" cy="9144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D2DFBB-460D-4ECB-BD76-509C99DAD6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5583" y="601197"/>
            <a:ext cx="5009388" cy="5789368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E3439C-E1CA-A039-1552-7B23AB7007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419226"/>
            <a:ext cx="4320227" cy="2009774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6AEC8-AD7D-2F2A-F638-325ACB8C9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7126" y="3979333"/>
            <a:ext cx="4320228" cy="2277470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Instructor: Yanan Wu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TA: Khadija Nisar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8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Spring 2025</a:t>
            </a:r>
          </a:p>
          <a:p>
            <a:endParaRPr lang="en-US" sz="2800" dirty="0">
              <a:solidFill>
                <a:srgbClr val="FFFFFF">
                  <a:alpha val="75000"/>
                </a:srgb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13013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4B1A7-466A-6232-EFB1-DBB053EF8D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793" y="2146900"/>
                <a:ext cx="5036826" cy="3634486"/>
              </a:xfrm>
            </p:spPr>
            <p:txBody>
              <a:bodyPr/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i="1" dirty="0"/>
                  <a:t>Income_ver </a:t>
                </a:r>
                <a:r>
                  <a:rPr lang="en-US" dirty="0"/>
                  <a:t>take a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𝑠𝑜𝑢𝑟𝑐𝑒𝑉𝑒𝑟𝑖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dirty="0"/>
                  <a:t>Income_ver </a:t>
                </a:r>
                <a:r>
                  <a:rPr lang="en-US" dirty="0"/>
                  <a:t>take a value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𝑉𝑒𝑟𝑖𝑓𝑖𝑒𝑑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i="1" dirty="0"/>
                  <a:t>Income_ver </a:t>
                </a:r>
                <a:r>
                  <a:rPr lang="en-US" dirty="0"/>
                  <a:t>take a value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𝑉𝑒𝑟𝑖𝑓𝑖𝑒𝑑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64B1A7-466A-6232-EFB1-DBB053EF8D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793" y="2146900"/>
                <a:ext cx="5036826" cy="3634486"/>
              </a:xfrm>
              <a:blipFill>
                <a:blip r:embed="rId2"/>
                <a:stretch>
                  <a:fillRect l="-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6994B0F-5342-B8A6-7DC9-4C0AE99A9EB3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655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regression model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4AF16B-78E6-035E-5C19-E2D1CFA47DEA}"/>
                  </a:ext>
                </a:extLst>
              </p:cNvPr>
              <p:cNvSpPr txBox="1"/>
              <p:nvPr/>
            </p:nvSpPr>
            <p:spPr>
              <a:xfrm>
                <a:off x="2847109" y="1752112"/>
                <a:ext cx="6809509" cy="3947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=11.075+1.44∗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𝑖𝑛𝑐𝑜𝑚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𝑠𝑜𝑢𝑟𝑐𝑒𝑉𝑒𝑟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+2.282∗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𝑖𝑛𝑐𝑜𝑚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𝑣𝑒𝑟𝑖𝑓𝑖𝑒𝑑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84AF16B-78E6-035E-5C19-E2D1CFA47D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7109" y="1752112"/>
                <a:ext cx="6809509" cy="394788"/>
              </a:xfrm>
              <a:prstGeom prst="rect">
                <a:avLst/>
              </a:prstGeom>
              <a:blipFill>
                <a:blip r:embed="rId3"/>
                <a:stretch>
                  <a:fillRect t="-10769"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62E73B-DD12-2C96-F3CF-1F3017A7C962}"/>
                  </a:ext>
                </a:extLst>
              </p:cNvPr>
              <p:cNvSpPr txBox="1"/>
              <p:nvPr/>
            </p:nvSpPr>
            <p:spPr>
              <a:xfrm>
                <a:off x="6622474" y="2783820"/>
                <a:ext cx="4502726" cy="236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lphaU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𝑟𝑎𝑡𝑒</m:t>
                        </m:r>
                      </m:e>
                    </m:acc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=11.075+1.44∗0+2.282∗0</m:t>
                    </m:r>
                  </m:oMath>
                </a14:m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lphaUcPeriod"/>
                </a:pPr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lphaU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𝑟𝑎𝑡𝑒</m:t>
                        </m:r>
                      </m:e>
                    </m:acc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=11.075+1.44∗1+2.282</m:t>
                    </m:r>
                    <m:r>
                      <a:rPr lang="en-US" b="0" i="1" smtClean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Cambria Math" panose="02040503050406030204" pitchFamily="18" charset="0"/>
                      </a:rPr>
                      <m:t>∗0</m:t>
                    </m:r>
                  </m:oMath>
                </a14:m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lphaUcPeriod"/>
                </a:pPr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pPr marL="342900" indent="-342900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+mj-lt"/>
                  <a:buAutoNum type="alphaU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</m:ctrlPr>
                      </m:accPr>
                      <m:e>
                        <m:r>
                          <a:rPr lang="en-US" i="1">
                            <a:solidFill>
                              <a:schemeClr val="tx1">
                                <a:lumMod val="75000"/>
                                <a:lumOff val="25000"/>
                              </a:schemeClr>
                            </a:solidFill>
                          </a:rPr>
                          <m:t>𝑟𝑎𝑡𝑒</m:t>
                        </m:r>
                      </m:e>
                    </m:acc>
                    <m:r>
                      <a:rPr lang="en-US" i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rPr>
                      <m:t>=11.075+1.44∗0+2.282∗1</m:t>
                    </m:r>
                  </m:oMath>
                </a14:m>
                <a:endParaRPr lang="en-US" i="1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62E73B-DD12-2C96-F3CF-1F3017A7C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2474" y="2783820"/>
                <a:ext cx="4502726" cy="2360646"/>
              </a:xfrm>
              <a:prstGeom prst="rect">
                <a:avLst/>
              </a:prstGeom>
              <a:blipFill>
                <a:blip r:embed="rId4"/>
                <a:stretch>
                  <a:fillRect l="-812" t="-2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FFC9B2B-1E08-3F8D-C9B6-E1D575C1B673}"/>
              </a:ext>
            </a:extLst>
          </p:cNvPr>
          <p:cNvSpPr txBox="1"/>
          <p:nvPr/>
        </p:nvSpPr>
        <p:spPr>
          <a:xfrm>
            <a:off x="1385453" y="5093492"/>
            <a:ext cx="97328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income verification approach has the highest interest rate?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Source verification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Verification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Not verification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Can not tell</a:t>
            </a:r>
          </a:p>
        </p:txBody>
      </p:sp>
    </p:spTree>
    <p:extLst>
      <p:ext uri="{BB962C8B-B14F-4D97-AF65-F5344CB8AC3E}">
        <p14:creationId xmlns:p14="http://schemas.microsoft.com/office/powerpoint/2010/main" val="29114414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A2E99B-D09A-CAC3-9736-27CB78939A5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600171"/>
              </a:xfrm>
            </p:spPr>
            <p:txBody>
              <a:bodyPr/>
              <a:lstStyle/>
              <a:p>
                <a:r>
                  <a:rPr lang="en-US" dirty="0"/>
                  <a:t>Assessing many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a model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4A2E99B-D09A-CAC3-9736-27CB78939A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600171"/>
              </a:xfrm>
              <a:blipFill>
                <a:blip r:embed="rId2"/>
                <a:stretch>
                  <a:fillRect l="-1105" b="-292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453E7-C97B-73FA-ED13-E095929E6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327"/>
            <a:ext cx="11029615" cy="1226681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1" u="none" strike="noStrike" baseline="0" dirty="0" err="1">
                <a:latin typeface="CMEX10"/>
              </a:rPr>
              <a:t>lm</a:t>
            </a:r>
            <a:r>
              <a:rPr lang="en-US" sz="1800" b="0" i="1" u="none" strike="noStrike" baseline="0" dirty="0">
                <a:latin typeface="CMEX10"/>
              </a:rPr>
              <a:t>(formula = </a:t>
            </a:r>
            <a:r>
              <a:rPr lang="en-US" sz="1800" b="0" i="1" u="none" strike="noStrike" baseline="0" dirty="0" err="1">
                <a:latin typeface="CMEX10"/>
              </a:rPr>
              <a:t>interest_rate</a:t>
            </a:r>
            <a:r>
              <a:rPr lang="en-US" sz="1800" b="0" i="1" u="none" strike="noStrike" baseline="0" dirty="0">
                <a:latin typeface="CMEX10"/>
              </a:rPr>
              <a:t> ~ </a:t>
            </a:r>
            <a:r>
              <a:rPr lang="en-US" sz="1800" b="0" i="1" u="none" strike="noStrike" baseline="0" dirty="0" err="1">
                <a:latin typeface="CMEX10"/>
              </a:rPr>
              <a:t>income_ver</a:t>
            </a:r>
            <a:r>
              <a:rPr lang="en-US" sz="1800" b="0" i="1" u="none" strike="noStrike" baseline="0" dirty="0">
                <a:latin typeface="CMEX10"/>
              </a:rPr>
              <a:t> + </a:t>
            </a:r>
            <a:r>
              <a:rPr lang="en-US" sz="1800" b="0" i="1" u="none" strike="noStrike" baseline="0" dirty="0" err="1">
                <a:latin typeface="CMEX10"/>
              </a:rPr>
              <a:t>debt_to_income</a:t>
            </a:r>
            <a:r>
              <a:rPr lang="en-US" sz="1800" b="0" i="1" u="none" strike="noStrike" baseline="0" dirty="0">
                <a:latin typeface="CMEX10"/>
              </a:rPr>
              <a:t> + </a:t>
            </a:r>
            <a:r>
              <a:rPr lang="en-US" sz="1800" b="0" i="1" u="none" strike="noStrike" baseline="0" dirty="0" err="1">
                <a:latin typeface="CMEX10"/>
              </a:rPr>
              <a:t>credit_util</a:t>
            </a:r>
            <a:r>
              <a:rPr lang="en-US" sz="1800" b="0" i="1" u="none" strike="noStrike" baseline="0" dirty="0">
                <a:latin typeface="CMEX10"/>
              </a:rPr>
              <a:t> + bankruptcy + issue + </a:t>
            </a:r>
            <a:r>
              <a:rPr lang="en-US" sz="1800" b="0" i="1" u="none" strike="noStrike" baseline="0" dirty="0" err="1">
                <a:latin typeface="CMEX10"/>
              </a:rPr>
              <a:t>credit_checks</a:t>
            </a:r>
            <a:r>
              <a:rPr lang="en-US" sz="1800" b="0" i="1" u="none" strike="noStrike" baseline="0" dirty="0">
                <a:latin typeface="CMEX10"/>
              </a:rPr>
              <a:t>, data = loans) </a:t>
            </a:r>
            <a:endParaRPr lang="en-US" i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DC7D5C-67A0-F21C-9DB9-276176C68E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121A3E-2766-0EF3-07B8-057625C59078}"/>
                  </a:ext>
                </a:extLst>
              </p:cNvPr>
              <p:cNvSpPr txBox="1"/>
              <p:nvPr/>
            </p:nvSpPr>
            <p:spPr>
              <a:xfrm>
                <a:off x="2486891" y="2529008"/>
                <a:ext cx="7058892" cy="11255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Multiple regression </a:t>
                </a:r>
                <a:r>
                  <a:rPr lang="en-US" dirty="0">
                    <a:latin typeface="Cambria Math" panose="02040503050406030204" pitchFamily="18" charset="0"/>
                  </a:rPr>
                  <a:t>aims to minimize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𝑆𝑆𝐸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: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B121A3E-2766-0EF3-07B8-057625C590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6891" y="2529008"/>
                <a:ext cx="7058892" cy="1125565"/>
              </a:xfrm>
              <a:prstGeom prst="rect">
                <a:avLst/>
              </a:prstGeom>
              <a:blipFill>
                <a:blip r:embed="rId3"/>
                <a:stretch>
                  <a:fillRect l="-777" t="-3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056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273CE3-0613-A2B8-032C-A096490C5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81" y="598247"/>
            <a:ext cx="11029616" cy="572462"/>
          </a:xfrm>
        </p:spPr>
        <p:txBody>
          <a:bodyPr/>
          <a:lstStyle/>
          <a:p>
            <a:r>
              <a:rPr lang="en-US" dirty="0"/>
              <a:t>Output for the regression model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1D26850-88ED-A759-82CF-7087F5F4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890" y="1170709"/>
            <a:ext cx="7296583" cy="525749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8C84127-F73A-656D-7251-CF1E32C62E61}"/>
              </a:ext>
            </a:extLst>
          </p:cNvPr>
          <p:cNvSpPr txBox="1"/>
          <p:nvPr/>
        </p:nvSpPr>
        <p:spPr>
          <a:xfrm>
            <a:off x="325581" y="2376054"/>
            <a:ext cx="3967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two variables are not important?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E8D7C-161E-E15D-67BE-4AC99835492B}"/>
                  </a:ext>
                </a:extLst>
              </p:cNvPr>
              <p:cNvSpPr txBox="1"/>
              <p:nvPr/>
            </p:nvSpPr>
            <p:spPr>
              <a:xfrm>
                <a:off x="235527" y="4219130"/>
                <a:ext cx="3967163" cy="20406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Interpretation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𝑐𝑟𝑒𝑑𝑖𝑡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𝑢𝑡𝑖𝑙</m:t>
                        </m:r>
                      </m:sub>
                    </m:sSub>
                  </m:oMath>
                </a14:m>
                <a:r>
                  <a:rPr lang="en-US" dirty="0"/>
                  <a:t>: </a:t>
                </a:r>
              </a:p>
              <a:p>
                <a:endParaRPr lang="en-US" dirty="0"/>
              </a:p>
              <a:p>
                <a:r>
                  <a:rPr lang="en-US" b="1" dirty="0"/>
                  <a:t>All other variables held constant, </a:t>
                </a:r>
                <a:r>
                  <a:rPr lang="en-US" dirty="0"/>
                  <a:t>if someone’s credit utilization increase 1 unit, the change in interest rate is 4.90.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BE8D7C-161E-E15D-67BE-4AC998354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7" y="4219130"/>
                <a:ext cx="3967163" cy="2040623"/>
              </a:xfrm>
              <a:prstGeom prst="rect">
                <a:avLst/>
              </a:prstGeom>
              <a:blipFill>
                <a:blip r:embed="rId3"/>
                <a:stretch>
                  <a:fillRect l="-1385" t="-1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AF55DF-B483-67C1-E73D-FDB765BC86FF}"/>
                  </a:ext>
                </a:extLst>
              </p:cNvPr>
              <p:cNvSpPr txBox="1"/>
              <p:nvPr/>
            </p:nvSpPr>
            <p:spPr>
              <a:xfrm>
                <a:off x="235527" y="3173102"/>
                <a:ext cx="3571876" cy="618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𝑐𝑟𝑒𝑑𝑖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𝑢𝑡𝑖𝑙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𝑐𝑟𝑒𝑑𝑖𝑡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𝑏𝑎𝑛𝑙𝑎𝑛𝑐𝑒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𝑐𝑟𝑒𝑑𝑖𝑡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𝑙𝑖𝑚𝑖𝑡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AF55DF-B483-67C1-E73D-FDB765BC86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27" y="3173102"/>
                <a:ext cx="3571876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82318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BA09-B5B2-7698-B359-FF1B3063C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527" y="639488"/>
            <a:ext cx="3700185" cy="531221"/>
          </a:xfrm>
        </p:spPr>
        <p:txBody>
          <a:bodyPr/>
          <a:lstStyle/>
          <a:p>
            <a:r>
              <a:rPr lang="en-US" dirty="0"/>
              <a:t>Interpretation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75AA75-FBCC-C1BA-FAC5-69048CAF3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9890" y="1170709"/>
            <a:ext cx="7296583" cy="5257496"/>
          </a:xfrm>
          <a:prstGeom prst="rect">
            <a:avLst/>
          </a:prstGeom>
        </p:spPr>
      </p:pic>
      <p:sp>
        <p:nvSpPr>
          <p:cNvPr id="5" name="Google Shape;444;p55">
            <a:extLst>
              <a:ext uri="{FF2B5EF4-FFF2-40B4-BE49-F238E27FC236}">
                <a16:creationId xmlns:a16="http://schemas.microsoft.com/office/drawing/2014/main" id="{0F8909C1-59B0-84BB-DAFC-668007E10BC5}"/>
              </a:ext>
            </a:extLst>
          </p:cNvPr>
          <p:cNvSpPr txBox="1"/>
          <p:nvPr/>
        </p:nvSpPr>
        <p:spPr>
          <a:xfrm>
            <a:off x="240977" y="2435528"/>
            <a:ext cx="4380614" cy="4041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5400" marR="12700" lvl="0" indent="0" algn="l" rtl="0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800" dirty="0">
                <a:solidFill>
                  <a:srgbClr val="22373A"/>
                </a:solidFill>
              </a:rPr>
              <a:t>All else being equal, borrower with bankruptcy record</a:t>
            </a:r>
          </a:p>
          <a:p>
            <a:pPr marL="25400" marR="12700" lvl="0" indent="0" algn="l" rtl="0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sz="1800" dirty="0">
              <a:solidFill>
                <a:srgbClr val="22373A"/>
              </a:solidFill>
            </a:endParaRPr>
          </a:p>
          <a:p>
            <a:pPr marL="342900" marR="12700" indent="-342900">
              <a:lnSpc>
                <a:spcPct val="1298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</a:rPr>
              <a:t>are estimated to have interest rate 0.39 lower</a:t>
            </a:r>
          </a:p>
          <a:p>
            <a:pPr marL="342900" marR="12700" lvl="0" indent="-342900">
              <a:lnSpc>
                <a:spcPct val="1298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+mj-lt"/>
              <a:buAutoNum type="alphaLcParenR"/>
            </a:pPr>
            <a:r>
              <a:rPr lang="en" dirty="0">
                <a:solidFill>
                  <a:schemeClr val="tx1">
                    <a:lumMod val="75000"/>
                    <a:lumOff val="25000"/>
                  </a:schemeClr>
                </a:solidFill>
                <a:latin typeface="Cambria Math" panose="02040503050406030204" pitchFamily="18" charset="0"/>
              </a:rPr>
              <a:t>are estimated to have interest rate 0.39 higher</a:t>
            </a:r>
          </a:p>
          <a:p>
            <a:pPr marL="25400" marR="12700" lvl="0" indent="0" algn="l" rtl="0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dirty="0">
                <a:solidFill>
                  <a:srgbClr val="22373A"/>
                </a:solidFill>
              </a:rPr>
              <a:t>than borrower without bankruptcy record</a:t>
            </a:r>
            <a:endParaRPr sz="1800" dirty="0">
              <a:solidFill>
                <a:srgbClr val="22373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4096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51448B-0148-DF82-BC3C-473B3ACA28B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63480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VS.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51448B-0148-DF82-BC3C-473B3ACA28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634808"/>
              </a:xfrm>
              <a:blipFill>
                <a:blip r:embed="rId2"/>
                <a:stretch>
                  <a:fillRect b="-27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Google Shape;722;p69">
            <a:extLst>
              <a:ext uri="{FF2B5EF4-FFF2-40B4-BE49-F238E27FC236}">
                <a16:creationId xmlns:a16="http://schemas.microsoft.com/office/drawing/2014/main" id="{FBC5A440-1C21-B36E-B46E-103DFE75480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t="17830"/>
          <a:stretch/>
        </p:blipFill>
        <p:spPr>
          <a:xfrm>
            <a:off x="2963951" y="2968883"/>
            <a:ext cx="6521100" cy="345715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21CB0B-5E4A-B4B8-9BE3-65CAB03292F7}"/>
                  </a:ext>
                </a:extLst>
              </p:cNvPr>
              <p:cNvSpPr txBox="1"/>
              <p:nvPr/>
            </p:nvSpPr>
            <p:spPr>
              <a:xfrm>
                <a:off x="4239491" y="1753465"/>
                <a:ext cx="3713018" cy="6655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𝑒𝑥𝑝𝑙𝑎𝑖𝑛𝑒𝑑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𝑣𝑎𝑟𝑖𝑎𝑏𝑖𝑙𝑖𝑡𝑦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𝑡𝑜𝑡𝑎𝑙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𝑣𝑎𝑟𝑖𝑎𝑏𝑖𝑙𝑖𝑡𝑦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21CB0B-5E4A-B4B8-9BE3-65CAB03292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9491" y="1753465"/>
                <a:ext cx="3713018" cy="6655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4724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FFB2B6-7372-ABC9-B249-894F7B7531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581192" y="702156"/>
                <a:ext cx="11029616" cy="63480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VS. 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FFB2B6-7372-ABC9-B249-894F7B7531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581192" y="702156"/>
                <a:ext cx="11029616" cy="634808"/>
              </a:xfrm>
              <a:blipFill>
                <a:blip r:embed="rId2"/>
                <a:stretch>
                  <a:fillRect b="-27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40C65B0-00F9-E82D-80AC-0D230C1CA8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04769" y="1628776"/>
            <a:ext cx="6100866" cy="4395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346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46664-40C7-48DF-7FC2-0C2B8EA6E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00171"/>
          </a:xfrm>
        </p:spPr>
        <p:txBody>
          <a:bodyPr/>
          <a:lstStyle/>
          <a:p>
            <a:r>
              <a:rPr lang="en-US" dirty="0"/>
              <a:t>COLLINEARITY BETWEEN INDEPENDENT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E9C26-DB7A-9E7B-9C06-3636B6154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1427018"/>
            <a:ext cx="11029615" cy="4395932"/>
          </a:xfrm>
        </p:spPr>
        <p:txBody>
          <a:bodyPr>
            <a:normAutofit/>
          </a:bodyPr>
          <a:lstStyle/>
          <a:p>
            <a:pPr marR="12700" lvl="0">
              <a:lnSpc>
                <a:spcPct val="1298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ambria Math" panose="02040503050406030204" pitchFamily="18" charset="0"/>
                <a:sym typeface="Arial"/>
              </a:rPr>
              <a:t>Two </a:t>
            </a:r>
            <a:r>
              <a:rPr lang="en-US" altLang="zh-CN" dirty="0">
                <a:latin typeface="Cambria Math" panose="02040503050406030204" pitchFamily="18" charset="0"/>
                <a:sym typeface="Arial"/>
              </a:rPr>
              <a:t>independent</a:t>
            </a:r>
            <a:r>
              <a:rPr lang="en-US" dirty="0">
                <a:latin typeface="Cambria Math" panose="02040503050406030204" pitchFamily="18" charset="0"/>
                <a:sym typeface="Arial"/>
              </a:rPr>
              <a:t> variables are said to be collinear when they are  correlated, and this collinearity complicates model estimation.</a:t>
            </a:r>
          </a:p>
          <a:p>
            <a:pPr marR="12700" lvl="0">
              <a:lnSpc>
                <a:spcPct val="1298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ambria Math" panose="02040503050406030204" pitchFamily="18" charset="0"/>
              </a:rPr>
              <a:t>We don’t like adding </a:t>
            </a:r>
            <a:r>
              <a:rPr lang="en-US" altLang="zh-CN" dirty="0">
                <a:latin typeface="Cambria Math" panose="02040503050406030204" pitchFamily="18" charset="0"/>
                <a:sym typeface="Arial"/>
              </a:rPr>
              <a:t>independent</a:t>
            </a:r>
            <a:r>
              <a:rPr lang="en-US" dirty="0">
                <a:latin typeface="Cambria Math" panose="02040503050406030204" pitchFamily="18" charset="0"/>
              </a:rPr>
              <a:t> that are associated with each  other to the model, because often times the addition of such  variable brings nothing to the table. Instead, we prefer the  simplest best model, i.e. </a:t>
            </a:r>
            <a:r>
              <a:rPr lang="en-US" b="1" dirty="0">
                <a:latin typeface="Cambria Math" panose="02040503050406030204" pitchFamily="18" charset="0"/>
              </a:rPr>
              <a:t>parsimonious</a:t>
            </a:r>
            <a:r>
              <a:rPr lang="en-US" dirty="0">
                <a:latin typeface="Cambria Math" panose="02040503050406030204" pitchFamily="18" charset="0"/>
              </a:rPr>
              <a:t> model.</a:t>
            </a:r>
          </a:p>
          <a:p>
            <a:pPr marR="12700" lvl="0">
              <a:lnSpc>
                <a:spcPct val="1298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Cambria Math" panose="02040503050406030204" pitchFamily="18" charset="0"/>
              </a:rPr>
              <a:t>While it’s impossible to avoid collinearity from arising in observational data, experiments are usually designed to prevent correlation among predictors.</a:t>
            </a:r>
          </a:p>
        </p:txBody>
      </p:sp>
    </p:spTree>
    <p:extLst>
      <p:ext uri="{BB962C8B-B14F-4D97-AF65-F5344CB8AC3E}">
        <p14:creationId xmlns:p14="http://schemas.microsoft.com/office/powerpoint/2010/main" val="4058820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6CBD1-51CF-D86F-B769-F95E47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49756"/>
            <a:ext cx="11029616" cy="558608"/>
          </a:xfrm>
        </p:spPr>
        <p:txBody>
          <a:bodyPr>
            <a:normAutofit/>
          </a:bodyPr>
          <a:lstStyle/>
          <a:p>
            <a:r>
              <a:rPr lang="en-US" dirty="0"/>
              <a:t>COLLINEARITY DIAGNOSTICS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8DD0E-0E1A-65EC-1B44-848FA4AABE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3537" y="1350818"/>
                <a:ext cx="11029615" cy="225915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400" dirty="0"/>
                  <a:t>VIF: </a:t>
                </a:r>
                <a:r>
                  <a:rPr lang="en-US" sz="2400" b="0" i="0" dirty="0">
                    <a:solidFill>
                      <a:srgbClr val="000000"/>
                    </a:solidFill>
                    <a:effectLst/>
                  </a:rPr>
                  <a:t>variance-inflation factor</a:t>
                </a:r>
                <a:endParaRPr lang="en-US" sz="2400" dirty="0"/>
              </a:p>
              <a:p>
                <a:r>
                  <a:rPr lang="en-US" b="0" i="0" dirty="0">
                    <a:solidFill>
                      <a:srgbClr val="000000"/>
                    </a:solidFill>
                    <a:effectLst/>
                  </a:rPr>
                  <a:t>Variance inflation factor measure the inflation in the variances of the parameter estimates due to collinearities that exist among the predictors.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𝑉𝐼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𝑇𝑜𝑙𝑒𝑟𝑎𝑛𝑐𝑒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68DD0E-0E1A-65EC-1B44-848FA4AABE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3537" y="1350818"/>
                <a:ext cx="11029615" cy="2259157"/>
              </a:xfrm>
              <a:blipFill>
                <a:blip r:embed="rId2"/>
                <a:stretch>
                  <a:fillRect l="-8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EC97A3-D2A1-4492-3E6C-F4C7F08021ED}"/>
                  </a:ext>
                </a:extLst>
              </p:cNvPr>
              <p:cNvSpPr txBox="1"/>
              <p:nvPr/>
            </p:nvSpPr>
            <p:spPr>
              <a:xfrm>
                <a:off x="809625" y="3885333"/>
                <a:ext cx="885825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:r>
                  <a:rPr lang="en-US" dirty="0"/>
                  <a:t>Step 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                                  </a:t>
                </a:r>
              </a:p>
              <a:p>
                <a:pPr/>
                <a:endParaRPr lang="en-US" dirty="0">
                  <a:solidFill>
                    <a:srgbClr val="000000"/>
                  </a:solidFill>
                  <a:ea typeface="Cambria Math" panose="02040503050406030204" pitchFamily="18" charset="0"/>
                </a:endParaRPr>
              </a:p>
              <a:p>
                <a:pPr/>
                <a:r>
                  <a:rPr lang="en-US" dirty="0">
                    <a:solidFill>
                      <a:srgbClr val="000000"/>
                    </a:solidFill>
                  </a:rPr>
                  <a:t>where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 is the coefficient of determination of the regression equation in step one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EC97A3-D2A1-4492-3E6C-F4C7F08021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625" y="3885333"/>
                <a:ext cx="8858250" cy="1200329"/>
              </a:xfrm>
              <a:prstGeom prst="rect">
                <a:avLst/>
              </a:prstGeom>
              <a:blipFill>
                <a:blip r:embed="rId3"/>
                <a:stretch>
                  <a:fillRect l="-619" t="-2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8404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E4CA3-2C95-51F1-34E4-6A92A3CF6E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193" y="1366620"/>
                <a:ext cx="11029615" cy="120513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/>
                      <m:t>𝑉𝐼𝐹</m:t>
                    </m:r>
                    <m:r>
                      <a:rPr lang="en-US" b="0" i="1" smtClean="0"/>
                      <m:t>&gt;5</m:t>
                    </m:r>
                  </m:oMath>
                </a14:m>
                <a:r>
                  <a:rPr lang="en-US" b="0" i="1" dirty="0"/>
                  <a:t> </a:t>
                </a:r>
                <a:r>
                  <a:rPr lang="en-US" b="0" dirty="0"/>
                  <a:t>: A cutoff of 5 is also commonly used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/>
                      <m:t>𝑉𝐼𝐹</m:t>
                    </m:r>
                  </m:oMath>
                </a14:m>
                <a:r>
                  <a:rPr lang="en-US" b="0" dirty="0"/>
                  <a:t> &gt; 10</a:t>
                </a:r>
                <a:r>
                  <a:rPr lang="en-US" dirty="0"/>
                  <a:t>: indicating multicollinearity is high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E4CA3-2C95-51F1-34E4-6A92A3CF6E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193" y="1366620"/>
                <a:ext cx="11029615" cy="1205130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F86EBD-44AA-66E9-D880-BFD1F6A35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400" y="2874937"/>
            <a:ext cx="5419725" cy="23241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B91E09C9-FD6F-E5DC-9C8E-D625BF94896D}"/>
              </a:ext>
            </a:extLst>
          </p:cNvPr>
          <p:cNvSpPr txBox="1">
            <a:spLocks/>
          </p:cNvSpPr>
          <p:nvPr/>
        </p:nvSpPr>
        <p:spPr>
          <a:xfrm>
            <a:off x="581192" y="616431"/>
            <a:ext cx="11029616" cy="5586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COLLINEARITY DIAGNOSTICS</a:t>
            </a:r>
          </a:p>
        </p:txBody>
      </p:sp>
    </p:spTree>
    <p:extLst>
      <p:ext uri="{BB962C8B-B14F-4D97-AF65-F5344CB8AC3E}">
        <p14:creationId xmlns:p14="http://schemas.microsoft.com/office/powerpoint/2010/main" val="4072537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E1A827-5F7B-1C9B-DFDA-1A7B41DDD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olorful background with waves&#10;&#10;Description automatically generated with medium confidence">
            <a:extLst>
              <a:ext uri="{FF2B5EF4-FFF2-40B4-BE49-F238E27FC236}">
                <a16:creationId xmlns:a16="http://schemas.microsoft.com/office/drawing/2014/main" id="{80B863BA-C9D0-A0B2-5422-A717FE65BEA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111"/>
          <a:stretch/>
        </p:blipFill>
        <p:spPr>
          <a:xfrm>
            <a:off x="20" y="12"/>
            <a:ext cx="12191980" cy="685798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25F13AC-84C1-CB46-6321-DCE685317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7126" y="1693546"/>
            <a:ext cx="4320227" cy="2009774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WEEK 03 </a:t>
            </a:r>
            <a:br>
              <a:rPr lang="en-US" sz="4000" dirty="0">
                <a:solidFill>
                  <a:srgbClr val="FFFFFF"/>
                </a:solidFill>
              </a:rPr>
            </a:br>
            <a:br>
              <a:rPr lang="en-US" sz="4000" dirty="0">
                <a:solidFill>
                  <a:srgbClr val="FFFFFF"/>
                </a:solidFill>
              </a:rPr>
            </a:br>
            <a:r>
              <a:rPr lang="en-US" sz="4000" dirty="0">
                <a:solidFill>
                  <a:srgbClr val="FFFFFF"/>
                </a:solidFill>
              </a:rPr>
              <a:t>CODE DEMO </a:t>
            </a:r>
            <a:r>
              <a:rPr lang="en-US" altLang="zh-CN" sz="4000" dirty="0">
                <a:solidFill>
                  <a:srgbClr val="FFFFFF"/>
                </a:solidFill>
              </a:rPr>
              <a:t>session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11D3B9-9728-4880-CDAB-01882AFA691F}"/>
              </a:ext>
            </a:extLst>
          </p:cNvPr>
          <p:cNvSpPr txBox="1"/>
          <p:nvPr/>
        </p:nvSpPr>
        <p:spPr>
          <a:xfrm>
            <a:off x="837126" y="4289196"/>
            <a:ext cx="39121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Instructor: Yanan Wu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TA: </a:t>
            </a:r>
            <a:r>
              <a:rPr lang="en-US" sz="3200" dirty="0">
                <a:solidFill>
                  <a:srgbClr val="FFFFFF">
                    <a:alpha val="75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Khadija Nisar 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5000"/>
                  </a:srgb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Spring 2025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5000"/>
                </a:srgb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643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DCF4EB5C-ED25-4675-8255-2F5B12CFFC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14EC6E-A557-42A2-BCDC-3ABFFC5E5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05482C9-EB42-4BFE-95BF-7FD661F07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539E646-A625-4A26-86ED-BD90EDD32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39171204-6A50-40E1-B631-84CEDFC93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6C973F6-5187-412F-AACC-6E3FF8A6A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9628" y="496959"/>
            <a:ext cx="1106164" cy="585973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D11AE14F-1B7E-41E6-B579-2F71D13503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856" y="496958"/>
            <a:ext cx="9961047" cy="367807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78BAB5-C1DE-8DAD-E76F-BECA6F24C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3715" y="708498"/>
            <a:ext cx="9618581" cy="333005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5.1 </a:t>
            </a:r>
            <a:b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6000" b="0" kern="1200" cap="all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regression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52BB805-F7B7-4B80-A1C5-385D4DAF7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12789" y="4284212"/>
            <a:ext cx="9961115" cy="2072481"/>
          </a:xfrm>
          <a:prstGeom prst="rect">
            <a:avLst/>
          </a:prstGeom>
          <a:solidFill>
            <a:srgbClr val="6C7781">
              <a:alpha val="8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883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2313E-2D4F-29E8-A3E3-74DD67DD5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025" y="701675"/>
            <a:ext cx="11029950" cy="566016"/>
          </a:xfrm>
        </p:spPr>
        <p:txBody>
          <a:bodyPr/>
          <a:lstStyle/>
          <a:p>
            <a:r>
              <a:rPr lang="en-US" dirty="0"/>
              <a:t>Multiple regression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E8EEE-BC27-5B60-E8C9-EEDCD7AC3C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1025" y="1350964"/>
                <a:ext cx="11029950" cy="1406092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en-US" dirty="0">
                    <a:sym typeface="Arial"/>
                  </a:rPr>
                  <a:t>Simple linear regression: Bivariate - two variables: </a:t>
                </a:r>
                <a:r>
                  <a:rPr lang="en-US" dirty="0">
                    <a:sym typeface="Times New Roman"/>
                  </a:rPr>
                  <a:t>y </a:t>
                </a:r>
                <a:r>
                  <a:rPr lang="en-US" dirty="0">
                    <a:sym typeface="Arial"/>
                  </a:rPr>
                  <a:t>and </a:t>
                </a:r>
                <a:r>
                  <a:rPr lang="en-US" dirty="0">
                    <a:sym typeface="Times New Roman"/>
                  </a:rPr>
                  <a:t>x</a:t>
                </a:r>
              </a:p>
              <a:p>
                <a:pPr lvl="0"/>
                <a:r>
                  <a:rPr lang="en-US" dirty="0">
                    <a:sym typeface="Arial"/>
                  </a:rPr>
                  <a:t>Multiple linear regression: Multiple variables: </a:t>
                </a:r>
                <a:r>
                  <a:rPr lang="en-US" dirty="0">
                    <a:sym typeface="Times New Roman"/>
                  </a:rPr>
                  <a:t>y </a:t>
                </a:r>
                <a:r>
                  <a:rPr lang="en-US" dirty="0">
                    <a:sym typeface="Arial"/>
                  </a:rPr>
                  <a:t>and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  <a:sym typeface="Arial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  <a:sym typeface="Arial"/>
                          </a:rPr>
                          <m:t>1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  <a:sym typeface="Arial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  <a:sym typeface="Arial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  <a:sym typeface="Arial"/>
                          </a:rPr>
                          <m:t>2</m:t>
                        </m:r>
                      </m:sub>
                    </m:sSub>
                    <m:r>
                      <a:rPr lang="en-US" smtClean="0">
                        <a:latin typeface="Cambria Math" panose="02040503050406030204" pitchFamily="18" charset="0"/>
                        <a:sym typeface="Arial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sym typeface="Arial"/>
                          </a:rPr>
                        </m:ctrlPr>
                      </m:sSubPr>
                      <m:e>
                        <m:r>
                          <a:rPr lang="en-US" smtClean="0">
                            <a:latin typeface="Cambria Math" panose="02040503050406030204" pitchFamily="18" charset="0"/>
                            <a:sym typeface="Arial"/>
                          </a:rPr>
                          <m:t>𝑥</m:t>
                        </m:r>
                      </m:e>
                      <m:sub>
                        <m:r>
                          <a:rPr lang="en-US" smtClean="0">
                            <a:latin typeface="Cambria Math" panose="02040503050406030204" pitchFamily="18" charset="0"/>
                            <a:sym typeface="Arial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dirty="0">
                    <a:sym typeface="Century Gothic"/>
                  </a:rPr>
                  <a:t>, </a:t>
                </a:r>
                <a:r>
                  <a:rPr lang="en-US" dirty="0">
                    <a:sym typeface="Rambla"/>
                  </a:rPr>
                  <a:t>· · ·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EE8EEE-BC27-5B60-E8C9-EEDCD7AC3C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1025" y="1350964"/>
                <a:ext cx="11029950" cy="1406092"/>
              </a:xfrm>
              <a:blipFill>
                <a:blip r:embed="rId2"/>
                <a:stretch>
                  <a:fillRect l="-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Google Shape;126;p28">
            <a:extLst>
              <a:ext uri="{FF2B5EF4-FFF2-40B4-BE49-F238E27FC236}">
                <a16:creationId xmlns:a16="http://schemas.microsoft.com/office/drawing/2014/main" id="{81AFB025-1C1A-86FA-8EFE-1AA888FC6070}"/>
              </a:ext>
            </a:extLst>
          </p:cNvPr>
          <p:cNvSpPr txBox="1"/>
          <p:nvPr/>
        </p:nvSpPr>
        <p:spPr>
          <a:xfrm>
            <a:off x="966089" y="902405"/>
            <a:ext cx="7254744" cy="6851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266700" marR="0" lvl="0" indent="-2476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2373A"/>
              </a:buClr>
              <a:buSzPts val="1900"/>
              <a:buFont typeface="Lucida Sans"/>
              <a:buChar char="•"/>
            </a:pPr>
            <a:endParaRPr sz="1900" dirty="0"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2395572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569CC85-ED5B-C30D-C5F7-CD20BC060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86317"/>
          </a:xfrm>
        </p:spPr>
        <p:txBody>
          <a:bodyPr/>
          <a:lstStyle/>
          <a:p>
            <a:r>
              <a:rPr lang="en-US" dirty="0"/>
              <a:t>Loans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8E0FE5-25D4-533C-88E8-A0D9A71164F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5172" y="1530928"/>
            <a:ext cx="8468195" cy="4527550"/>
          </a:xfrm>
        </p:spPr>
      </p:pic>
    </p:spTree>
    <p:extLst>
      <p:ext uri="{BB962C8B-B14F-4D97-AF65-F5344CB8AC3E}">
        <p14:creationId xmlns:p14="http://schemas.microsoft.com/office/powerpoint/2010/main" val="307297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28D9661-4990-0F49-A117-D00474A16CE2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51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Categorical variable as predictors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98ED88-2C84-5171-EBBC-06DF7125C28D}"/>
              </a:ext>
            </a:extLst>
          </p:cNvPr>
          <p:cNvSpPr txBox="1"/>
          <p:nvPr/>
        </p:nvSpPr>
        <p:spPr>
          <a:xfrm>
            <a:off x="3336026" y="4688801"/>
            <a:ext cx="5929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Which variables are categorical variable</a:t>
            </a:r>
            <a:r>
              <a:rPr lang="zh-CN" altLang="en-US" dirty="0"/>
              <a:t>？ 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7E74C5-BD82-54A0-640B-F0D9DD904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81" y="1636389"/>
            <a:ext cx="10674927" cy="249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8410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8FB74-29B4-C3A0-591C-527D55AD8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1680"/>
          </a:xfrm>
        </p:spPr>
        <p:txBody>
          <a:bodyPr/>
          <a:lstStyle/>
          <a:p>
            <a:r>
              <a:rPr lang="en-US" dirty="0"/>
              <a:t>2-level Categorical variable as predictors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46AA6F8-935F-401C-31A6-E7F1A5FED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3748" y="1464626"/>
            <a:ext cx="8580490" cy="369792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1D9642-28AB-D428-7B76-0D503FB56488}"/>
                  </a:ext>
                </a:extLst>
              </p:cNvPr>
              <p:cNvSpPr txBox="1"/>
              <p:nvPr/>
            </p:nvSpPr>
            <p:spPr>
              <a:xfrm>
                <a:off x="2303317" y="5354999"/>
                <a:ext cx="5896326" cy="9484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Reference level: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𝑏𝑎𝑐𝑘𝑟𝑢𝑝𝑡𝑐𝑦</m:t>
                    </m:r>
                  </m:oMath>
                </a14:m>
                <a:r>
                  <a:rPr lang="en-US" dirty="0"/>
                  <a:t> = no</a:t>
                </a:r>
              </a:p>
              <a:p>
                <a:pPr algn="ctr"/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=12.332+0.735∗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𝑏𝑎𝑐𝑘𝑟𝑢𝑝𝑡𝑐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E1D9642-28AB-D428-7B76-0D503FB56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3317" y="5354999"/>
                <a:ext cx="5896326" cy="948465"/>
              </a:xfrm>
              <a:prstGeom prst="rect">
                <a:avLst/>
              </a:prstGeom>
              <a:blipFill>
                <a:blip r:embed="rId3"/>
                <a:stretch>
                  <a:fillRect t="-3205" b="-2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627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787F118-7CDF-90F2-C770-85E59D1B7022}"/>
              </a:ext>
            </a:extLst>
          </p:cNvPr>
          <p:cNvSpPr txBox="1">
            <a:spLocks/>
          </p:cNvSpPr>
          <p:nvPr/>
        </p:nvSpPr>
        <p:spPr>
          <a:xfrm>
            <a:off x="581192" y="702156"/>
            <a:ext cx="11029616" cy="551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/>
              <a:t>2-level Categorical variable as predictors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7EF87-BCF5-6550-6E80-B25243304602}"/>
              </a:ext>
            </a:extLst>
          </p:cNvPr>
          <p:cNvSpPr txBox="1"/>
          <p:nvPr/>
        </p:nvSpPr>
        <p:spPr>
          <a:xfrm>
            <a:off x="727363" y="4326578"/>
            <a:ext cx="10979728" cy="2283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06000" marR="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Intercept: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The estimated average interest rate for borrower without a </a:t>
            </a:r>
            <a:r>
              <a:rPr lang="en-US" b="0" dirty="0">
                <a:solidFill>
                  <a:schemeClr val="tx1"/>
                </a:solidFill>
              </a:rPr>
              <a:t>bankruptcy record is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 12.332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This is the value we get if we plug in 0 for the explanatory variable</a:t>
            </a:r>
          </a:p>
          <a:p>
            <a:pPr marL="306000" marR="0" indent="-3060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Slope: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The estimated average interest rate for borrower with a </a:t>
            </a:r>
            <a:r>
              <a:rPr lang="en-US" b="0" dirty="0">
                <a:solidFill>
                  <a:schemeClr val="tx1"/>
                </a:solidFill>
              </a:rPr>
              <a:t>bankruptcy record is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0.735 higher than borrower without a </a:t>
            </a:r>
            <a:r>
              <a:rPr lang="en-US" b="0" dirty="0">
                <a:solidFill>
                  <a:schemeClr val="tx1"/>
                </a:solidFill>
              </a:rPr>
              <a:t>bankruptcy record </a:t>
            </a:r>
          </a:p>
          <a:p>
            <a:pPr marR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ym typeface="Rambla"/>
              </a:rPr>
              <a:t>	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Then, the estimated average interest rate for borrower with a </a:t>
            </a:r>
            <a:r>
              <a:rPr lang="en-US" b="0" dirty="0">
                <a:solidFill>
                  <a:schemeClr val="tx1"/>
                </a:solidFill>
              </a:rPr>
              <a:t>bankruptcy record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is 12.332 + 0.735= 13.067</a:t>
            </a:r>
          </a:p>
          <a:p>
            <a:pPr marR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</a:pP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sym typeface="Rambla"/>
              </a:rPr>
              <a:t>	This is the value we get if we plug in 1 for the explanatory variable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6D9D21-06B7-20D9-0C0F-1D0510128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9963" y="1253836"/>
            <a:ext cx="7017328" cy="3024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738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79E5-4993-85F2-A470-4A70E605E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65535"/>
          </a:xfrm>
        </p:spPr>
        <p:txBody>
          <a:bodyPr/>
          <a:lstStyle/>
          <a:p>
            <a:r>
              <a:rPr lang="en-US" dirty="0"/>
              <a:t>regression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804FA-CA37-FE77-A44A-9CFFA18A7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4281753" cy="1649245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Borrower with bankruptcy record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Borrower without bankruptcy record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F392153-AC61-2446-70F6-471135BD186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656410" y="2527900"/>
                <a:ext cx="4281753" cy="1649245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306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8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630000" indent="-306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6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900000" indent="-270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4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24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1602000" indent="-234000" algn="l" defTabSz="457200" rtl="0" eaLnBrk="1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19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6pPr>
                <a:lvl7pPr marL="22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7pPr>
                <a:lvl8pPr marL="25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8pPr>
                <a:lvl9pPr marL="2800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2"/>
                  </a:buClr>
                  <a:buSzPct val="92000"/>
                  <a:buFont typeface="Wingdings 2" panose="05020102010507070707" pitchFamily="18" charset="2"/>
                  <a:buChar char=""/>
                  <a:defRPr sz="12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+mj-lt"/>
                  <a:buAutoNum type="alphaU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=12.332+0.735∗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lphaUcPeriod"/>
                </a:pPr>
                <a:endParaRPr lang="en-US" b="0" dirty="0"/>
              </a:p>
              <a:p>
                <a:pPr marL="342900" indent="-342900">
                  <a:buFont typeface="+mj-lt"/>
                  <a:buAutoNum type="alphaUcPeriod"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𝑟𝑎𝑡𝑒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=12.332+0.735∗1</m:t>
                    </m:r>
                  </m:oMath>
                </a14:m>
                <a:endParaRPr lang="en-US" b="0" dirty="0"/>
              </a:p>
              <a:p>
                <a:pPr marL="342900" indent="-342900">
                  <a:buFont typeface="+mj-lt"/>
                  <a:buAutoNum type="alphaUcPeriod"/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AF392153-AC61-2446-70F6-471135BD18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6410" y="2527900"/>
                <a:ext cx="4281753" cy="1649245"/>
              </a:xfrm>
              <a:prstGeom prst="rect">
                <a:avLst/>
              </a:prstGeom>
              <a:blipFill>
                <a:blip r:embed="rId2"/>
                <a:stretch>
                  <a:fillRect l="-855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2EC1D4-DAFD-7790-E929-B13E3C02C620}"/>
                  </a:ext>
                </a:extLst>
              </p:cNvPr>
              <p:cNvSpPr txBox="1"/>
              <p:nvPr/>
            </p:nvSpPr>
            <p:spPr>
              <a:xfrm>
                <a:off x="3117270" y="1607044"/>
                <a:ext cx="5063838" cy="394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=12.332+0.735∗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𝑏𝑎𝑐𝑘𝑟𝑢𝑝𝑡𝑐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𝑦𝑒𝑠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2EC1D4-DAFD-7790-E929-B13E3C02C6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70" y="1607044"/>
                <a:ext cx="5063838" cy="394467"/>
              </a:xfrm>
              <a:prstGeom prst="rect">
                <a:avLst/>
              </a:prstGeom>
              <a:blipFill>
                <a:blip r:embed="rId3"/>
                <a:stretch>
                  <a:fillRect t="-10938"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28F5A1D-F964-FDCC-0D9B-5C3258571724}"/>
              </a:ext>
            </a:extLst>
          </p:cNvPr>
          <p:cNvSpPr txBox="1"/>
          <p:nvPr/>
        </p:nvSpPr>
        <p:spPr>
          <a:xfrm>
            <a:off x="1595437" y="4329462"/>
            <a:ext cx="90011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Which value (with bankruptcy or without bankruptcy) has the higher interest rate?</a:t>
            </a:r>
          </a:p>
        </p:txBody>
      </p:sp>
    </p:spTree>
    <p:extLst>
      <p:ext uri="{BB962C8B-B14F-4D97-AF65-F5344CB8AC3E}">
        <p14:creationId xmlns:p14="http://schemas.microsoft.com/office/powerpoint/2010/main" val="39140535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FCE0E1-8878-51EF-0892-00C3CECDE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4CDFE-D38F-98A7-A75A-E380A534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51680"/>
          </a:xfrm>
        </p:spPr>
        <p:txBody>
          <a:bodyPr/>
          <a:lstStyle/>
          <a:p>
            <a:r>
              <a:rPr lang="en-US" dirty="0"/>
              <a:t>3-level Categorical variable as predictors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7919BF-44E1-829D-1F2F-3D3C84A100B6}"/>
                  </a:ext>
                </a:extLst>
              </p:cNvPr>
              <p:cNvSpPr txBox="1"/>
              <p:nvPr/>
            </p:nvSpPr>
            <p:spPr>
              <a:xfrm>
                <a:off x="630382" y="4889044"/>
                <a:ext cx="7003472" cy="4074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𝑟𝑎𝑡𝑒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=11.075+1.44∗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𝑖𝑛𝑐𝑜𝑚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𝑠𝑜𝑢𝑟𝑐𝑒𝑉𝑒𝑟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+2.282∗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𝑖𝑛𝑐𝑜𝑚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𝑣𝑒𝑟𝑖𝑓𝑖𝑒𝑑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47919BF-44E1-829D-1F2F-3D3C84A10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82" y="4889044"/>
                <a:ext cx="7003472" cy="407419"/>
              </a:xfrm>
              <a:prstGeom prst="rect">
                <a:avLst/>
              </a:prstGeom>
              <a:blipFill>
                <a:blip r:embed="rId2"/>
                <a:stretch>
                  <a:fillRect t="-10448" b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20A6E6B6-E188-B743-F634-4F1618318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2542" y="1253836"/>
            <a:ext cx="5536622" cy="267339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455880-FD11-7CCA-590D-FBCF8322FFDE}"/>
              </a:ext>
            </a:extLst>
          </p:cNvPr>
          <p:cNvSpPr txBox="1"/>
          <p:nvPr/>
        </p:nvSpPr>
        <p:spPr>
          <a:xfrm>
            <a:off x="796636" y="4294247"/>
            <a:ext cx="870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22373A"/>
                </a:solidFill>
              </a:rPr>
              <a:t>Which income verification (Source verified, verified, Non verified) is the reference level?</a:t>
            </a:r>
            <a:endParaRPr lang="en-US" sz="1900" dirty="0">
              <a:latin typeface="Rambla"/>
              <a:ea typeface="Rambla"/>
              <a:cs typeface="Rambla"/>
              <a:sym typeface="Rambla"/>
            </a:endParaRPr>
          </a:p>
        </p:txBody>
      </p:sp>
    </p:spTree>
    <p:extLst>
      <p:ext uri="{BB962C8B-B14F-4D97-AF65-F5344CB8AC3E}">
        <p14:creationId xmlns:p14="http://schemas.microsoft.com/office/powerpoint/2010/main" val="237452193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1_DividendVTI">
  <a:themeElements>
    <a:clrScheme name="AnalogousFromLightSeed_2SEEDS">
      <a:dk1>
        <a:srgbClr val="000000"/>
      </a:dk1>
      <a:lt1>
        <a:srgbClr val="FFFFFF"/>
      </a:lt1>
      <a:dk2>
        <a:srgbClr val="22363C"/>
      </a:dk2>
      <a:lt2>
        <a:srgbClr val="E2E6E8"/>
      </a:lt2>
      <a:accent1>
        <a:srgbClr val="C18C78"/>
      </a:accent1>
      <a:accent2>
        <a:srgbClr val="CC9099"/>
      </a:accent2>
      <a:accent3>
        <a:srgbClr val="B19F77"/>
      </a:accent3>
      <a:accent4>
        <a:srgbClr val="6DAFA2"/>
      </a:accent4>
      <a:accent5>
        <a:srgbClr val="70ACBC"/>
      </a:accent5>
      <a:accent6>
        <a:srgbClr val="7893C1"/>
      </a:accent6>
      <a:hlink>
        <a:srgbClr val="5E8A9B"/>
      </a:hlink>
      <a:folHlink>
        <a:srgbClr val="7F7F7F"/>
      </a:folHlink>
    </a:clrScheme>
    <a:fontScheme name="Custom 1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9473</TotalTime>
  <Words>659</Words>
  <Application>Microsoft Office PowerPoint</Application>
  <PresentationFormat>Widescreen</PresentationFormat>
  <Paragraphs>89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33" baseType="lpstr">
      <vt:lpstr>Aptos</vt:lpstr>
      <vt:lpstr>Arial</vt:lpstr>
      <vt:lpstr>Arial Black</vt:lpstr>
      <vt:lpstr>Calibri</vt:lpstr>
      <vt:lpstr>Cambria Math</vt:lpstr>
      <vt:lpstr>Century Gothic</vt:lpstr>
      <vt:lpstr>CMEX10</vt:lpstr>
      <vt:lpstr>Lucida Sans</vt:lpstr>
      <vt:lpstr>Rambla</vt:lpstr>
      <vt:lpstr>Times New Roman</vt:lpstr>
      <vt:lpstr>Wingdings</vt:lpstr>
      <vt:lpstr>Wingdings 2</vt:lpstr>
      <vt:lpstr>DividendVTI</vt:lpstr>
      <vt:lpstr>1_DividendVTI</vt:lpstr>
      <vt:lpstr>WEEK 05</vt:lpstr>
      <vt:lpstr>5.1  regression</vt:lpstr>
      <vt:lpstr>Multiple regression</vt:lpstr>
      <vt:lpstr>Loans data</vt:lpstr>
      <vt:lpstr>PowerPoint Presentation</vt:lpstr>
      <vt:lpstr>2-level Categorical variable as predictors</vt:lpstr>
      <vt:lpstr>PowerPoint Presentation</vt:lpstr>
      <vt:lpstr>regression model</vt:lpstr>
      <vt:lpstr>3-level Categorical variable as predictors</vt:lpstr>
      <vt:lpstr>PowerPoint Presentation</vt:lpstr>
      <vt:lpstr>Assessing many x_i in a model</vt:lpstr>
      <vt:lpstr>Output for the regression model</vt:lpstr>
      <vt:lpstr>Interpretation </vt:lpstr>
      <vt:lpstr>R^2   VS. adjusted R^2</vt:lpstr>
      <vt:lpstr>R^2   VS. adjusted R^2</vt:lpstr>
      <vt:lpstr>COLLINEARITY BETWEEN INDEPENDENT VARIABLES</vt:lpstr>
      <vt:lpstr>COLLINEARITY DIAGNOSTICS</vt:lpstr>
      <vt:lpstr>PowerPoint Presentation</vt:lpstr>
      <vt:lpstr>WEEK 03   CODE DEMO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04</dc:title>
  <dc:creator>Yanan Wu</dc:creator>
  <cp:lastModifiedBy>Yanan Wu</cp:lastModifiedBy>
  <cp:revision>43</cp:revision>
  <dcterms:created xsi:type="dcterms:W3CDTF">2024-12-11T19:51:45Z</dcterms:created>
  <dcterms:modified xsi:type="dcterms:W3CDTF">2025-02-13T02:52:43Z</dcterms:modified>
</cp:coreProperties>
</file>