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17"/>
  </p:notesMasterIdLst>
  <p:sldIdLst>
    <p:sldId id="256" r:id="rId6"/>
    <p:sldId id="323" r:id="rId7"/>
    <p:sldId id="903" r:id="rId8"/>
    <p:sldId id="941" r:id="rId9"/>
    <p:sldId id="942" r:id="rId10"/>
    <p:sldId id="943" r:id="rId11"/>
    <p:sldId id="944" r:id="rId12"/>
    <p:sldId id="265" r:id="rId13"/>
    <p:sldId id="938" r:id="rId14"/>
    <p:sldId id="939" r:id="rId15"/>
    <p:sldId id="94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E8F3-A42D-14CB-697C-CCADCBC8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Decision tree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4B803-6826-A268-DE94-CB4D572F5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460" y="1335024"/>
            <a:ext cx="10817080" cy="5522976"/>
          </a:xfrm>
        </p:spPr>
      </p:pic>
    </p:spTree>
    <p:extLst>
      <p:ext uri="{BB962C8B-B14F-4D97-AF65-F5344CB8AC3E}">
        <p14:creationId xmlns:p14="http://schemas.microsoft.com/office/powerpoint/2010/main" val="371260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06A0-5218-327E-BFBF-64F70D7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Prune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C2982-1CBE-C893-D36C-8F2B280C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6" y="1987270"/>
            <a:ext cx="8004308" cy="4395587"/>
          </a:xfrm>
        </p:spPr>
      </p:pic>
    </p:spTree>
    <p:extLst>
      <p:ext uri="{BB962C8B-B14F-4D97-AF65-F5344CB8AC3E}">
        <p14:creationId xmlns:p14="http://schemas.microsoft.com/office/powerpoint/2010/main" val="40689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PRINCIPAL COMPONENT ANALYSIS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EEE-BC27-5B60-E8C9-EEDCD7AC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03" y="1704722"/>
            <a:ext cx="7740447" cy="316915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Understand how decision trees work.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Distinguish between regression and classification trees.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Learn how to build, interpret, and prune decision trees.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How to use Cross Validation for hyperparameter tuning.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Apply decision trees practically using R</a:t>
            </a: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71D5-9673-D61E-888E-1A21CED9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1494"/>
          </a:xfrm>
        </p:spPr>
        <p:txBody>
          <a:bodyPr/>
          <a:lstStyle/>
          <a:p>
            <a:r>
              <a:rPr lang="en-US" altLang="zh-CN" dirty="0"/>
              <a:t>PRINCIPAL COMPONENT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838B-DF0A-A4FC-29F6-FD0A0C3E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Unsupervised analysis</a:t>
            </a:r>
          </a:p>
          <a:p>
            <a:r>
              <a:rPr lang="en-US" altLang="zh-CN" dirty="0"/>
              <a:t>Tool for data 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65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AC8E-35C1-0EBC-AE00-FA339AF7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594"/>
          </a:xfrm>
        </p:spPr>
        <p:txBody>
          <a:bodyPr/>
          <a:lstStyle/>
          <a:p>
            <a:r>
              <a:rPr lang="en-US" altLang="zh-CN" dirty="0"/>
              <a:t>Principal component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23E4B-F1BD-69BE-CAF5-4CA034382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features,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generate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dirty="0"/>
                  <a:t> scatterplots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generate 45 plots.</a:t>
                </a:r>
              </a:p>
              <a:p>
                <a:r>
                  <a:rPr lang="en-US" altLang="zh-CN" dirty="0"/>
                  <a:t>Most likely none of them will be informative since they each contain just a small fraction of the total information present in  the data set</a:t>
                </a:r>
              </a:p>
              <a:p>
                <a:r>
                  <a:rPr lang="en-US" altLang="zh-CN" dirty="0"/>
                  <a:t>A better model is required to visualize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observations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is large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23E4B-F1BD-69BE-CAF5-4CA034382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87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05A7-5B8B-686F-C752-179EDBF7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/>
              <a:t>RASTER PCA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3610-AF7E-9848-D416-741CC967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few uncorrelated bands from a large set of </a:t>
            </a:r>
            <a:r>
              <a:rPr lang="en-US" altLang="zh-CN" dirty="0" err="1"/>
              <a:t>correated</a:t>
            </a:r>
            <a:r>
              <a:rPr lang="en-US" altLang="zh-CN" dirty="0"/>
              <a:t> bands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76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F647-B6B6-C6A0-39A3-37DE8422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Data: </a:t>
            </a:r>
            <a:r>
              <a:rPr lang="en-US" altLang="zh-CN" dirty="0" err="1"/>
              <a:t>landsat</a:t>
            </a:r>
            <a:r>
              <a:rPr lang="en-US" altLang="zh-CN" dirty="0"/>
              <a:t> 8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CA08-080A-CFE5-21CA-E659E983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USGS </a:t>
            </a:r>
            <a:r>
              <a:rPr lang="en-US" altLang="zh-CN"/>
              <a:t>Data Introduction: https://www.usgs.gov/landsat-missions/landsat-8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CA7-F31C-F6E0-2926-F2D64883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DECISION TREE 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0B672-F49E-C196-E114-AD24CA8A4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206" y="3927068"/>
            <a:ext cx="8084329" cy="2593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E0006-9B99-8094-1BC7-DA2232E9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31" y="1504747"/>
            <a:ext cx="8382762" cy="19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222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Props1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11778</TotalTime>
  <Words>199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Cambria Math</vt:lpstr>
      <vt:lpstr>Wingdings 2</vt:lpstr>
      <vt:lpstr>DividendVTI</vt:lpstr>
      <vt:lpstr>1_DividendVTI</vt:lpstr>
      <vt:lpstr>WEEK 10</vt:lpstr>
      <vt:lpstr>10.1  PRINCIPAL COMPONENT ANALYSIS</vt:lpstr>
      <vt:lpstr>Learning Objectives</vt:lpstr>
      <vt:lpstr>PRINCIPAL COMPONENT ANALYSIS</vt:lpstr>
      <vt:lpstr>Principal component</vt:lpstr>
      <vt:lpstr>RASTER PCA</vt:lpstr>
      <vt:lpstr>Data: landsat 8</vt:lpstr>
      <vt:lpstr>WEEK 10   CODE DEMO session</vt:lpstr>
      <vt:lpstr>DECISION TREE IN R</vt:lpstr>
      <vt:lpstr>Decision tree structure</vt:lpstr>
      <vt:lpstr>Prune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66</cp:revision>
  <dcterms:created xsi:type="dcterms:W3CDTF">2024-12-11T19:51:45Z</dcterms:created>
  <dcterms:modified xsi:type="dcterms:W3CDTF">2025-03-31T05:27:16Z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