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86" r:id="rId2"/>
  </p:sldMasterIdLst>
  <p:sldIdLst>
    <p:sldId id="256" r:id="rId3"/>
    <p:sldId id="323" r:id="rId4"/>
    <p:sldId id="840" r:id="rId5"/>
    <p:sldId id="842" r:id="rId6"/>
    <p:sldId id="841" r:id="rId7"/>
    <p:sldId id="844" r:id="rId8"/>
    <p:sldId id="847" r:id="rId9"/>
    <p:sldId id="843" r:id="rId10"/>
    <p:sldId id="845" r:id="rId11"/>
    <p:sldId id="846" r:id="rId12"/>
    <p:sldId id="850" r:id="rId13"/>
    <p:sldId id="851" r:id="rId14"/>
    <p:sldId id="849" r:id="rId15"/>
    <p:sldId id="848" r:id="rId16"/>
    <p:sldId id="852" r:id="rId17"/>
    <p:sldId id="853" r:id="rId18"/>
    <p:sldId id="854" r:id="rId19"/>
    <p:sldId id="855" r:id="rId20"/>
    <p:sldId id="857" r:id="rId21"/>
    <p:sldId id="856" r:id="rId22"/>
    <p:sldId id="265" r:id="rId23"/>
    <p:sldId id="328" r:id="rId24"/>
    <p:sldId id="85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1/5/2025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557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507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1/5/2025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6833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1/5/2025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8407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1/5/2025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6456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1/5/2025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274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4553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9357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2926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7228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1/5/2025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132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1/5/2025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8017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1/5/2025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4064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3582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1/5/2025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84317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15600" y="796567"/>
            <a:ext cx="11360800" cy="7636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Font typeface="Arial Black"/>
              <a:buNone/>
              <a:defRPr>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11747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1/5/2025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768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918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0605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010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206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1/5/2025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121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1/5/2025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354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1/5/2025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0526591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1/5/2025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018330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background with waves&#10;&#10;Description automatically generated with medium confidence">
            <a:extLst>
              <a:ext uri="{FF2B5EF4-FFF2-40B4-BE49-F238E27FC236}">
                <a16:creationId xmlns:a16="http://schemas.microsoft.com/office/drawing/2014/main" id="{1734BD9E-DDD5-C150-8BA0-0B1B13AE068D}"/>
              </a:ext>
            </a:extLst>
          </p:cNvPr>
          <p:cNvPicPr>
            <a:picLocks noChangeAspect="1"/>
          </p:cNvPicPr>
          <p:nvPr/>
        </p:nvPicPr>
        <p:blipFill>
          <a:blip r:embed="rId2"/>
          <a:srcRect r="11111"/>
          <a:stretch/>
        </p:blipFill>
        <p:spPr>
          <a:xfrm>
            <a:off x="20" y="10"/>
            <a:ext cx="12191980" cy="6857988"/>
          </a:xfrm>
          <a:prstGeom prst="rect">
            <a:avLst/>
          </a:prstGeom>
        </p:spPr>
      </p:pic>
      <p:sp>
        <p:nvSpPr>
          <p:cNvPr id="11" name="Rectangle 10">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DE3439C-E1CA-A039-1552-7B23AB7007A8}"/>
              </a:ext>
            </a:extLst>
          </p:cNvPr>
          <p:cNvSpPr>
            <a:spLocks noGrp="1"/>
          </p:cNvSpPr>
          <p:nvPr>
            <p:ph type="ctrTitle"/>
          </p:nvPr>
        </p:nvSpPr>
        <p:spPr>
          <a:xfrm>
            <a:off x="837126" y="1419226"/>
            <a:ext cx="4320227" cy="2009774"/>
          </a:xfrm>
        </p:spPr>
        <p:txBody>
          <a:bodyPr>
            <a:normAutofit/>
          </a:bodyPr>
          <a:lstStyle/>
          <a:p>
            <a:r>
              <a:rPr lang="en-US" sz="4000" dirty="0">
                <a:solidFill>
                  <a:srgbClr val="FFFFFF"/>
                </a:solidFill>
              </a:rPr>
              <a:t>WEEK 02</a:t>
            </a:r>
          </a:p>
        </p:txBody>
      </p:sp>
      <p:sp>
        <p:nvSpPr>
          <p:cNvPr id="3" name="Subtitle 2">
            <a:extLst>
              <a:ext uri="{FF2B5EF4-FFF2-40B4-BE49-F238E27FC236}">
                <a16:creationId xmlns:a16="http://schemas.microsoft.com/office/drawing/2014/main" id="{78D6AEC8-AD7D-2F2A-F638-325ACB8C9D6F}"/>
              </a:ext>
            </a:extLst>
          </p:cNvPr>
          <p:cNvSpPr>
            <a:spLocks noGrp="1"/>
          </p:cNvSpPr>
          <p:nvPr>
            <p:ph type="subTitle" idx="1"/>
          </p:nvPr>
        </p:nvSpPr>
        <p:spPr>
          <a:xfrm>
            <a:off x="837126" y="3979333"/>
            <a:ext cx="4320228" cy="2277470"/>
          </a:xfrm>
        </p:spPr>
        <p:txBody>
          <a:bodyPr>
            <a:noAutofit/>
          </a:bodyPr>
          <a:lstStyle/>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Instructor: Yanan Wu</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TA: Khadija Nisar </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 </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Spring 2025</a:t>
            </a:r>
          </a:p>
          <a:p>
            <a:endPar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endParaRPr>
          </a:p>
          <a:p>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91301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C4AF-3D67-37CC-CBC7-8691B1A0C83D}"/>
              </a:ext>
            </a:extLst>
          </p:cNvPr>
          <p:cNvSpPr>
            <a:spLocks noGrp="1"/>
          </p:cNvSpPr>
          <p:nvPr>
            <p:ph type="title"/>
          </p:nvPr>
        </p:nvSpPr>
        <p:spPr>
          <a:xfrm>
            <a:off x="581192" y="702156"/>
            <a:ext cx="11029616" cy="614580"/>
          </a:xfrm>
        </p:spPr>
        <p:txBody>
          <a:bodyPr/>
          <a:lstStyle/>
          <a:p>
            <a:r>
              <a:rPr lang="en-US" dirty="0"/>
              <a:t>Sampling distribution - proportion</a:t>
            </a:r>
          </a:p>
        </p:txBody>
      </p:sp>
      <p:sp>
        <p:nvSpPr>
          <p:cNvPr id="3" name="Content Placeholder 2">
            <a:extLst>
              <a:ext uri="{FF2B5EF4-FFF2-40B4-BE49-F238E27FC236}">
                <a16:creationId xmlns:a16="http://schemas.microsoft.com/office/drawing/2014/main" id="{39EB90AF-FDC6-F9B6-48B7-342B01D44BFF}"/>
              </a:ext>
            </a:extLst>
          </p:cNvPr>
          <p:cNvSpPr>
            <a:spLocks noGrp="1"/>
          </p:cNvSpPr>
          <p:nvPr>
            <p:ph idx="1"/>
          </p:nvPr>
        </p:nvSpPr>
        <p:spPr>
          <a:xfrm>
            <a:off x="581192" y="1435608"/>
            <a:ext cx="11029615" cy="685800"/>
          </a:xfrm>
        </p:spPr>
        <p:txBody>
          <a:bodyPr>
            <a:normAutofit/>
          </a:bodyPr>
          <a:lstStyle/>
          <a:p>
            <a:pPr algn="l"/>
            <a:r>
              <a:rPr lang="en-US" sz="1800" b="0" i="0" u="none" strike="noStrike" baseline="0" dirty="0">
                <a:solidFill>
                  <a:srgbClr val="23373B"/>
                </a:solidFill>
                <a:latin typeface="NimbusSanL-Regu-Slant_167"/>
              </a:rPr>
              <a:t>A reasonable guess for the true population proportion is the center of this distribution, approximately 0.88.</a:t>
            </a:r>
            <a:endParaRPr lang="en-US" dirty="0"/>
          </a:p>
        </p:txBody>
      </p:sp>
      <p:pic>
        <p:nvPicPr>
          <p:cNvPr id="5" name="Picture 4">
            <a:extLst>
              <a:ext uri="{FF2B5EF4-FFF2-40B4-BE49-F238E27FC236}">
                <a16:creationId xmlns:a16="http://schemas.microsoft.com/office/drawing/2014/main" id="{00118DAB-8005-0380-3AD5-739395205A35}"/>
              </a:ext>
            </a:extLst>
          </p:cNvPr>
          <p:cNvPicPr>
            <a:picLocks noChangeAspect="1"/>
          </p:cNvPicPr>
          <p:nvPr/>
        </p:nvPicPr>
        <p:blipFill>
          <a:blip r:embed="rId2"/>
          <a:stretch>
            <a:fillRect/>
          </a:stretch>
        </p:blipFill>
        <p:spPr>
          <a:xfrm>
            <a:off x="2931495" y="2798065"/>
            <a:ext cx="5938186" cy="3883222"/>
          </a:xfrm>
          <a:prstGeom prst="rect">
            <a:avLst/>
          </a:prstGeom>
        </p:spPr>
      </p:pic>
    </p:spTree>
    <p:extLst>
      <p:ext uri="{BB962C8B-B14F-4D97-AF65-F5344CB8AC3E}">
        <p14:creationId xmlns:p14="http://schemas.microsoft.com/office/powerpoint/2010/main" val="81921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70CE-CFB5-B4CB-7FD1-6B2480336775}"/>
              </a:ext>
            </a:extLst>
          </p:cNvPr>
          <p:cNvSpPr>
            <a:spLocks noGrp="1"/>
          </p:cNvSpPr>
          <p:nvPr>
            <p:ph type="title"/>
          </p:nvPr>
        </p:nvSpPr>
        <p:spPr>
          <a:xfrm>
            <a:off x="581192" y="702156"/>
            <a:ext cx="11029616" cy="578004"/>
          </a:xfrm>
        </p:spPr>
        <p:txBody>
          <a:bodyPr/>
          <a:lstStyle/>
          <a:p>
            <a:r>
              <a:rPr lang="en-US" dirty="0"/>
              <a:t>Central limit 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8B82BA8-3237-3D67-1971-7F6547358535}"/>
                  </a:ext>
                </a:extLst>
              </p:cNvPr>
              <p:cNvSpPr>
                <a:spLocks noGrp="1"/>
              </p:cNvSpPr>
              <p:nvPr>
                <p:ph idx="1"/>
              </p:nvPr>
            </p:nvSpPr>
            <p:spPr>
              <a:xfrm>
                <a:off x="581191" y="1435607"/>
                <a:ext cx="11029615" cy="775281"/>
              </a:xfrm>
            </p:spPr>
            <p:txBody>
              <a:bodyPr>
                <a:normAutofit/>
              </a:bodyPr>
              <a:lstStyle/>
              <a:p>
                <a:pPr algn="l"/>
                <a:r>
                  <a:rPr lang="en-US" sz="1800" b="0" i="0" u="none" strike="noStrike" baseline="0" dirty="0">
                    <a:latin typeface="CMR10"/>
                  </a:rPr>
                  <a:t>The sample size is sufficiently large, the sample proportion </a:t>
                </a:r>
                <a14:m>
                  <m:oMath xmlns:m="http://schemas.openxmlformats.org/officeDocument/2006/math">
                    <m:acc>
                      <m:accPr>
                        <m:chr m:val="̂"/>
                        <m:ctrlPr>
                          <a:rPr lang="en-US" sz="1800" b="0" i="1" u="none" strike="noStrike" baseline="0" smtClean="0">
                            <a:latin typeface="Cambria Math" panose="02040503050406030204" pitchFamily="18" charset="0"/>
                          </a:rPr>
                        </m:ctrlPr>
                      </m:accPr>
                      <m:e>
                        <m:r>
                          <a:rPr lang="en-US" sz="1800" b="0" i="1" u="none" strike="noStrike" baseline="0" smtClean="0">
                            <a:latin typeface="Cambria Math" panose="02040503050406030204" pitchFamily="18" charset="0"/>
                          </a:rPr>
                          <m:t>𝑃</m:t>
                        </m:r>
                      </m:e>
                    </m:acc>
                  </m:oMath>
                </a14:m>
                <a:r>
                  <a:rPr lang="en-US" sz="1800" b="0" i="0" u="none" strike="noStrike" baseline="0" dirty="0">
                    <a:latin typeface="CMMI10"/>
                  </a:rPr>
                  <a:t> </a:t>
                </a:r>
                <a:r>
                  <a:rPr lang="en-US" sz="1800" b="0" i="0" u="none" strike="noStrike" baseline="0" dirty="0">
                    <a:latin typeface="CMR10"/>
                  </a:rPr>
                  <a:t>will tend to follow a normal distribution with the following mean and standard error:</a:t>
                </a:r>
                <a:endParaRPr lang="en-US" dirty="0"/>
              </a:p>
            </p:txBody>
          </p:sp>
        </mc:Choice>
        <mc:Fallback>
          <p:sp>
            <p:nvSpPr>
              <p:cNvPr id="3" name="Content Placeholder 2">
                <a:extLst>
                  <a:ext uri="{FF2B5EF4-FFF2-40B4-BE49-F238E27FC236}">
                    <a16:creationId xmlns:a16="http://schemas.microsoft.com/office/drawing/2014/main" id="{F8B82BA8-3237-3D67-1971-7F6547358535}"/>
                  </a:ext>
                </a:extLst>
              </p:cNvPr>
              <p:cNvSpPr>
                <a:spLocks noGrp="1" noRot="1" noChangeAspect="1" noMove="1" noResize="1" noEditPoints="1" noAdjustHandles="1" noChangeArrowheads="1" noChangeShapeType="1" noTextEdit="1"/>
              </p:cNvSpPr>
              <p:nvPr>
                <p:ph idx="1"/>
              </p:nvPr>
            </p:nvSpPr>
            <p:spPr>
              <a:xfrm>
                <a:off x="581191" y="1435607"/>
                <a:ext cx="11029615" cy="775281"/>
              </a:xfrm>
              <a:blipFill>
                <a:blip r:embed="rId2"/>
                <a:stretch>
                  <a:fillRect l="-221" b="-468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288D0F0-F0AB-5912-57E4-5D25D2D546DD}"/>
              </a:ext>
            </a:extLst>
          </p:cNvPr>
          <p:cNvPicPr>
            <a:picLocks noChangeAspect="1"/>
          </p:cNvPicPr>
          <p:nvPr/>
        </p:nvPicPr>
        <p:blipFill>
          <a:blip r:embed="rId3"/>
          <a:stretch>
            <a:fillRect/>
          </a:stretch>
        </p:blipFill>
        <p:spPr>
          <a:xfrm>
            <a:off x="2600324" y="3429000"/>
            <a:ext cx="6991350" cy="3409950"/>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8978B12-293B-CF9A-1BB2-2C7A31A70B6F}"/>
                  </a:ext>
                </a:extLst>
              </p:cNvPr>
              <p:cNvSpPr txBox="1"/>
              <p:nvPr/>
            </p:nvSpPr>
            <p:spPr>
              <a:xfrm>
                <a:off x="3364610" y="2364595"/>
                <a:ext cx="6227064" cy="9106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acc>
                            <m:accPr>
                              <m:chr m:val="̂"/>
                              <m:ctrlPr>
                                <a:rPr lang="en-US" i="1">
                                  <a:latin typeface="Cambria Math" panose="02040503050406030204" pitchFamily="18" charset="0"/>
                                </a:rPr>
                              </m:ctrlPr>
                            </m:accPr>
                            <m:e>
                              <m:r>
                                <a:rPr lang="en-US" i="1">
                                  <a:latin typeface="Cambria Math" panose="02040503050406030204" pitchFamily="18" charset="0"/>
                                </a:rPr>
                                <m:t>𝑝</m:t>
                              </m:r>
                            </m:e>
                          </m:acc>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num>
                            <m:den>
                              <m:r>
                                <a:rPr lang="en-US" b="0" i="1" smtClean="0">
                                  <a:latin typeface="Cambria Math" panose="02040503050406030204" pitchFamily="18" charset="0"/>
                                </a:rPr>
                                <m:t>𝑛</m:t>
                              </m:r>
                            </m:den>
                          </m:f>
                        </m:e>
                      </m:rad>
                    </m:oMath>
                  </m:oMathPara>
                </a14:m>
                <a:endParaRPr lang="en-US" dirty="0"/>
              </a:p>
            </p:txBody>
          </p:sp>
        </mc:Choice>
        <mc:Fallback>
          <p:sp>
            <p:nvSpPr>
              <p:cNvPr id="6" name="TextBox 5">
                <a:extLst>
                  <a:ext uri="{FF2B5EF4-FFF2-40B4-BE49-F238E27FC236}">
                    <a16:creationId xmlns:a16="http://schemas.microsoft.com/office/drawing/2014/main" id="{58978B12-293B-CF9A-1BB2-2C7A31A70B6F}"/>
                  </a:ext>
                </a:extLst>
              </p:cNvPr>
              <p:cNvSpPr txBox="1">
                <a:spLocks noRot="1" noChangeAspect="1" noMove="1" noResize="1" noEditPoints="1" noAdjustHandles="1" noChangeArrowheads="1" noChangeShapeType="1" noTextEdit="1"/>
              </p:cNvSpPr>
              <p:nvPr/>
            </p:nvSpPr>
            <p:spPr>
              <a:xfrm>
                <a:off x="3364610" y="2364595"/>
                <a:ext cx="6227064" cy="91069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798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07686A-0CFF-9FA0-B833-B896364FBB31}"/>
                  </a:ext>
                </a:extLst>
              </p:cNvPr>
              <p:cNvSpPr>
                <a:spLocks noGrp="1"/>
              </p:cNvSpPr>
              <p:nvPr>
                <p:ph idx="1"/>
              </p:nvPr>
            </p:nvSpPr>
            <p:spPr>
              <a:xfrm>
                <a:off x="408419" y="1400956"/>
                <a:ext cx="3377197" cy="1040491"/>
              </a:xfrm>
            </p:spPr>
            <p:txBody>
              <a:bodyPr/>
              <a:lstStyle/>
              <a:p>
                <a:r>
                  <a:rPr lang="en-US" dirty="0"/>
                  <a:t>What happens when </a:t>
                </a:r>
                <a14:m>
                  <m:oMath xmlns:m="http://schemas.openxmlformats.org/officeDocument/2006/math">
                    <m:r>
                      <a:rPr lang="en-US" b="0" i="1" smtClean="0">
                        <a:latin typeface="Cambria Math" panose="02040503050406030204" pitchFamily="18" charset="0"/>
                      </a:rPr>
                      <m:t>𝑛𝑝</m:t>
                    </m:r>
                  </m:oMath>
                </a14:m>
                <a:r>
                  <a:rPr lang="en-US" dirty="0"/>
                  <a:t> and/or </a:t>
                </a:r>
                <a14:m>
                  <m:oMath xmlns:m="http://schemas.openxmlformats.org/officeDocument/2006/math">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&lt;10</m:t>
                    </m:r>
                  </m:oMath>
                </a14:m>
                <a:r>
                  <a:rPr lang="en-US" dirty="0"/>
                  <a:t>?</a:t>
                </a:r>
              </a:p>
            </p:txBody>
          </p:sp>
        </mc:Choice>
        <mc:Fallback>
          <p:sp>
            <p:nvSpPr>
              <p:cNvPr id="3" name="Content Placeholder 2">
                <a:extLst>
                  <a:ext uri="{FF2B5EF4-FFF2-40B4-BE49-F238E27FC236}">
                    <a16:creationId xmlns:a16="http://schemas.microsoft.com/office/drawing/2014/main" id="{6307686A-0CFF-9FA0-B833-B896364FBB31}"/>
                  </a:ext>
                </a:extLst>
              </p:cNvPr>
              <p:cNvSpPr>
                <a:spLocks noGrp="1" noRot="1" noChangeAspect="1" noMove="1" noResize="1" noEditPoints="1" noAdjustHandles="1" noChangeArrowheads="1" noChangeShapeType="1" noTextEdit="1"/>
              </p:cNvSpPr>
              <p:nvPr>
                <p:ph idx="1"/>
              </p:nvPr>
            </p:nvSpPr>
            <p:spPr>
              <a:xfrm>
                <a:off x="408419" y="1400956"/>
                <a:ext cx="3377197" cy="1040491"/>
              </a:xfrm>
              <a:blipFill>
                <a:blip r:embed="rId2"/>
                <a:stretch>
                  <a:fillRect l="-72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AD58051-2DE0-2DDB-6CDA-421620BA4F03}"/>
              </a:ext>
            </a:extLst>
          </p:cNvPr>
          <p:cNvPicPr>
            <a:picLocks noChangeAspect="1"/>
          </p:cNvPicPr>
          <p:nvPr/>
        </p:nvPicPr>
        <p:blipFill>
          <a:blip r:embed="rId3"/>
          <a:stretch>
            <a:fillRect/>
          </a:stretch>
        </p:blipFill>
        <p:spPr>
          <a:xfrm>
            <a:off x="3452050" y="607194"/>
            <a:ext cx="8471726" cy="5992197"/>
          </a:xfrm>
          <a:prstGeom prst="rect">
            <a:avLst/>
          </a:prstGeom>
        </p:spPr>
      </p:pic>
    </p:spTree>
    <p:extLst>
      <p:ext uri="{BB962C8B-B14F-4D97-AF65-F5344CB8AC3E}">
        <p14:creationId xmlns:p14="http://schemas.microsoft.com/office/powerpoint/2010/main" val="2620160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55CF61-D8B2-213D-60A5-F6C5125D2AE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112547E-198B-9E05-0675-1FBFFDF26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A6C02608-FE1F-FD6B-9F6F-B4C30768B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12E9E75F-1C63-096E-7E14-9BE2D342A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183AF455-7B4F-55F8-D6B1-2B568C88E8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A0756C1F-C446-CA3F-DAE7-152750B51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220888DF-7DB4-1AEF-E4AF-392799929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3F390241-4877-3308-BA74-05531D4D2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7338F3B3-23E6-0472-6772-EE953D6D53EC}"/>
              </a:ext>
            </a:extLst>
          </p:cNvPr>
          <p:cNvSpPr>
            <a:spLocks noGrp="1"/>
          </p:cNvSpPr>
          <p:nvPr>
            <p:ph type="title"/>
          </p:nvPr>
        </p:nvSpPr>
        <p:spPr>
          <a:xfrm>
            <a:off x="1893715" y="708498"/>
            <a:ext cx="9691733"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2.1.2 Confidence interval</a:t>
            </a:r>
          </a:p>
        </p:txBody>
      </p:sp>
      <p:sp>
        <p:nvSpPr>
          <p:cNvPr id="50" name="Rectangle 49">
            <a:extLst>
              <a:ext uri="{FF2B5EF4-FFF2-40B4-BE49-F238E27FC236}">
                <a16:creationId xmlns:a16="http://schemas.microsoft.com/office/drawing/2014/main" id="{0D6AF533-F0C8-5AC9-93C3-6606EF712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95041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18BD-0036-8C7B-DD5B-47E46B7AEAAB}"/>
              </a:ext>
            </a:extLst>
          </p:cNvPr>
          <p:cNvSpPr>
            <a:spLocks noGrp="1"/>
          </p:cNvSpPr>
          <p:nvPr>
            <p:ph type="title"/>
          </p:nvPr>
        </p:nvSpPr>
        <p:spPr>
          <a:xfrm>
            <a:off x="581192" y="702156"/>
            <a:ext cx="11029616" cy="559716"/>
          </a:xfrm>
        </p:spPr>
        <p:txBody>
          <a:bodyPr/>
          <a:lstStyle/>
          <a:p>
            <a:r>
              <a:rPr lang="en-US" dirty="0"/>
              <a:t>Confidence interval of proportion</a:t>
            </a:r>
          </a:p>
        </p:txBody>
      </p:sp>
      <p:sp>
        <p:nvSpPr>
          <p:cNvPr id="3" name="Content Placeholder 2">
            <a:extLst>
              <a:ext uri="{FF2B5EF4-FFF2-40B4-BE49-F238E27FC236}">
                <a16:creationId xmlns:a16="http://schemas.microsoft.com/office/drawing/2014/main" id="{2F7CEEE0-CD49-559B-24EF-77399A258154}"/>
              </a:ext>
            </a:extLst>
          </p:cNvPr>
          <p:cNvSpPr>
            <a:spLocks noGrp="1"/>
          </p:cNvSpPr>
          <p:nvPr>
            <p:ph idx="1"/>
          </p:nvPr>
        </p:nvSpPr>
        <p:spPr>
          <a:xfrm>
            <a:off x="581191" y="1481328"/>
            <a:ext cx="11029615" cy="914400"/>
          </a:xfrm>
        </p:spPr>
        <p:txBody>
          <a:bodyPr>
            <a:normAutofit/>
          </a:bodyPr>
          <a:lstStyle/>
          <a:p>
            <a:pPr algn="l"/>
            <a:r>
              <a:rPr lang="en-US" dirty="0"/>
              <a:t>A </a:t>
            </a:r>
            <a:r>
              <a:rPr lang="en-US" b="1" dirty="0"/>
              <a:t>confidence interval (CI)</a:t>
            </a:r>
            <a:r>
              <a:rPr lang="en-US" dirty="0"/>
              <a:t> is a </a:t>
            </a:r>
            <a:r>
              <a:rPr lang="en-US" b="1" dirty="0"/>
              <a:t>range of values</a:t>
            </a:r>
            <a:r>
              <a:rPr lang="en-US" dirty="0"/>
              <a:t> that is likely to contain the </a:t>
            </a:r>
            <a:r>
              <a:rPr lang="en-US" b="1" dirty="0"/>
              <a:t>true population parameter</a:t>
            </a:r>
            <a:r>
              <a:rPr lang="en-US" dirty="0"/>
              <a:t> (such as the mean or proportion) with a certain level of confidence</a:t>
            </a:r>
          </a:p>
        </p:txBody>
      </p:sp>
      <p:pic>
        <p:nvPicPr>
          <p:cNvPr id="5" name="Picture 4">
            <a:extLst>
              <a:ext uri="{FF2B5EF4-FFF2-40B4-BE49-F238E27FC236}">
                <a16:creationId xmlns:a16="http://schemas.microsoft.com/office/drawing/2014/main" id="{BB0C8247-AD99-B31F-5FCB-1CFB7A37A9F9}"/>
              </a:ext>
            </a:extLst>
          </p:cNvPr>
          <p:cNvPicPr>
            <a:picLocks noChangeAspect="1"/>
          </p:cNvPicPr>
          <p:nvPr/>
        </p:nvPicPr>
        <p:blipFill>
          <a:blip r:embed="rId2"/>
          <a:stretch>
            <a:fillRect/>
          </a:stretch>
        </p:blipFill>
        <p:spPr>
          <a:xfrm>
            <a:off x="3238498" y="2615184"/>
            <a:ext cx="5715000" cy="3533775"/>
          </a:xfrm>
          <a:prstGeom prst="rect">
            <a:avLst/>
          </a:prstGeom>
        </p:spPr>
      </p:pic>
    </p:spTree>
    <p:extLst>
      <p:ext uri="{BB962C8B-B14F-4D97-AF65-F5344CB8AC3E}">
        <p14:creationId xmlns:p14="http://schemas.microsoft.com/office/powerpoint/2010/main" val="1846655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30534-704B-4D39-1919-331EF765E8D5}"/>
              </a:ext>
            </a:extLst>
          </p:cNvPr>
          <p:cNvSpPr>
            <a:spLocks noGrp="1"/>
          </p:cNvSpPr>
          <p:nvPr>
            <p:ph type="title"/>
          </p:nvPr>
        </p:nvSpPr>
        <p:spPr>
          <a:xfrm>
            <a:off x="581191" y="598220"/>
            <a:ext cx="11029616" cy="568860"/>
          </a:xfrm>
        </p:spPr>
        <p:txBody>
          <a:bodyPr/>
          <a:lstStyle/>
          <a:p>
            <a:r>
              <a:rPr lang="en-US" dirty="0"/>
              <a:t>Confidence level in confidence </a:t>
            </a:r>
            <a:r>
              <a:rPr lang="en-US" dirty="0" err="1"/>
              <a:t>ineterval</a:t>
            </a:r>
            <a:endParaRPr lang="en-US" dirty="0"/>
          </a:p>
        </p:txBody>
      </p:sp>
      <p:pic>
        <p:nvPicPr>
          <p:cNvPr id="7" name="Picture 6">
            <a:extLst>
              <a:ext uri="{FF2B5EF4-FFF2-40B4-BE49-F238E27FC236}">
                <a16:creationId xmlns:a16="http://schemas.microsoft.com/office/drawing/2014/main" id="{AAA7F79A-429E-77A4-844D-DBD192B908DC}"/>
              </a:ext>
            </a:extLst>
          </p:cNvPr>
          <p:cNvPicPr>
            <a:picLocks noChangeAspect="1"/>
          </p:cNvPicPr>
          <p:nvPr/>
        </p:nvPicPr>
        <p:blipFill>
          <a:blip r:embed="rId2"/>
          <a:stretch>
            <a:fillRect/>
          </a:stretch>
        </p:blipFill>
        <p:spPr>
          <a:xfrm>
            <a:off x="1855669" y="2550695"/>
            <a:ext cx="9184187" cy="4162926"/>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09F396D-313F-46CB-1FD7-20A586429608}"/>
                  </a:ext>
                </a:extLst>
              </p:cNvPr>
              <p:cNvSpPr txBox="1"/>
              <p:nvPr/>
            </p:nvSpPr>
            <p:spPr>
              <a:xfrm>
                <a:off x="1285279" y="1098434"/>
                <a:ext cx="5028237" cy="1200329"/>
              </a:xfrm>
              <a:prstGeom prst="rect">
                <a:avLst/>
              </a:prstGeom>
              <a:noFill/>
            </p:spPr>
            <p:txBody>
              <a:bodyPr wrap="square" rtlCol="0">
                <a:spAutoFit/>
              </a:bodyPr>
              <a:lstStyle/>
              <a:p>
                <a:endParaRPr lang="en-US" b="0" dirty="0">
                  <a:ea typeface="Cambria Math" panose="02040503050406030204" pitchFamily="18" charset="0"/>
                </a:endParaRPr>
              </a:p>
              <a:p>
                <a:r>
                  <a:rPr lang="en-US" dirty="0"/>
                  <a:t>point estimate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𝑆𝐸</m:t>
                    </m:r>
                  </m:oMath>
                </a14:m>
                <a:endParaRPr lang="en-US" b="0" dirty="0">
                  <a:ea typeface="Cambria Math" panose="02040503050406030204" pitchFamily="18" charset="0"/>
                </a:endParaRPr>
              </a:p>
              <a:p>
                <a:endParaRPr lang="en-US" dirty="0"/>
              </a:p>
              <a:p>
                <a14:m>
                  <m:oMath xmlns:m="http://schemas.openxmlformats.org/officeDocument/2006/math">
                    <m:r>
                      <a:rPr lang="en-US" b="0" i="1" smtClean="0">
                        <a:latin typeface="Cambria Math" panose="02040503050406030204" pitchFamily="18" charset="0"/>
                      </a:rPr>
                      <m:t>𝑧</m:t>
                    </m:r>
                  </m:oMath>
                </a14:m>
                <a:r>
                  <a:rPr lang="en-US" dirty="0"/>
                  <a:t> correspond to the confidence level selected</a:t>
                </a:r>
              </a:p>
            </p:txBody>
          </p:sp>
        </mc:Choice>
        <mc:Fallback>
          <p:sp>
            <p:nvSpPr>
              <p:cNvPr id="8" name="TextBox 7">
                <a:extLst>
                  <a:ext uri="{FF2B5EF4-FFF2-40B4-BE49-F238E27FC236}">
                    <a16:creationId xmlns:a16="http://schemas.microsoft.com/office/drawing/2014/main" id="{809F396D-313F-46CB-1FD7-20A586429608}"/>
                  </a:ext>
                </a:extLst>
              </p:cNvPr>
              <p:cNvSpPr txBox="1">
                <a:spLocks noRot="1" noChangeAspect="1" noMove="1" noResize="1" noEditPoints="1" noAdjustHandles="1" noChangeArrowheads="1" noChangeShapeType="1" noTextEdit="1"/>
              </p:cNvSpPr>
              <p:nvPr/>
            </p:nvSpPr>
            <p:spPr>
              <a:xfrm>
                <a:off x="1285279" y="1098434"/>
                <a:ext cx="5028237" cy="1200329"/>
              </a:xfrm>
              <a:prstGeom prst="rect">
                <a:avLst/>
              </a:prstGeom>
              <a:blipFill>
                <a:blip r:embed="rId3"/>
                <a:stretch>
                  <a:fillRect l="-1091" b="-7107"/>
                </a:stretch>
              </a:blipFill>
            </p:spPr>
            <p:txBody>
              <a:bodyPr/>
              <a:lstStyle/>
              <a:p>
                <a:r>
                  <a:rPr lang="en-US">
                    <a:noFill/>
                  </a:rPr>
                  <a:t> </a:t>
                </a:r>
              </a:p>
            </p:txBody>
          </p:sp>
        </mc:Fallback>
      </mc:AlternateContent>
    </p:spTree>
    <p:extLst>
      <p:ext uri="{BB962C8B-B14F-4D97-AF65-F5344CB8AC3E}">
        <p14:creationId xmlns:p14="http://schemas.microsoft.com/office/powerpoint/2010/main" val="2245977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83C15D-8B95-AC10-65D2-2DC27259BC24}"/>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6C43044-361C-219A-C061-6323BD36CA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AD073451-463F-3B7E-B0BA-530F3E0F6C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BBABCD27-CFAB-E2DE-9E8D-FA99686BF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CE2D3D5A-EBD9-BEB2-AD86-D7C93505D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E9208CB4-8B8E-AAF5-570B-6FB36772F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EDB67913-CF45-5205-D2F7-20034A319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78F5C4C6-8ADE-7DD0-C518-C988313A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70E705E6-5260-A735-42E3-2067248795A9}"/>
              </a:ext>
            </a:extLst>
          </p:cNvPr>
          <p:cNvSpPr>
            <a:spLocks noGrp="1"/>
          </p:cNvSpPr>
          <p:nvPr>
            <p:ph type="title"/>
          </p:nvPr>
        </p:nvSpPr>
        <p:spPr>
          <a:xfrm>
            <a:off x="1893715" y="708498"/>
            <a:ext cx="9691733"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2.1.2 hypothesis testing</a:t>
            </a:r>
          </a:p>
        </p:txBody>
      </p:sp>
      <p:sp>
        <p:nvSpPr>
          <p:cNvPr id="50" name="Rectangle 49">
            <a:extLst>
              <a:ext uri="{FF2B5EF4-FFF2-40B4-BE49-F238E27FC236}">
                <a16:creationId xmlns:a16="http://schemas.microsoft.com/office/drawing/2014/main" id="{D20B62D5-0439-5A91-CB0E-6C26D80D1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62251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7958-E0F0-734A-03F6-F26AA604ADE1}"/>
              </a:ext>
            </a:extLst>
          </p:cNvPr>
          <p:cNvSpPr>
            <a:spLocks noGrp="1"/>
          </p:cNvSpPr>
          <p:nvPr>
            <p:ph type="title"/>
          </p:nvPr>
        </p:nvSpPr>
        <p:spPr>
          <a:xfrm>
            <a:off x="581192" y="702156"/>
            <a:ext cx="11029616" cy="523140"/>
          </a:xfrm>
        </p:spPr>
        <p:txBody>
          <a:bodyPr/>
          <a:lstStyle/>
          <a:p>
            <a:r>
              <a:rPr lang="en-US" dirty="0"/>
              <a:t>Null and alternative hypothesis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F124535-728F-DFC6-CF82-8780B2F4D313}"/>
                  </a:ext>
                </a:extLst>
              </p:cNvPr>
              <p:cNvSpPr>
                <a:spLocks noGrp="1"/>
              </p:cNvSpPr>
              <p:nvPr>
                <p:ph idx="1"/>
              </p:nvPr>
            </p:nvSpPr>
            <p:spPr>
              <a:xfrm>
                <a:off x="581192" y="1417320"/>
                <a:ext cx="11029615" cy="3986784"/>
              </a:xfrm>
            </p:spPr>
            <p:txBody>
              <a:bodyPr/>
              <a:lstStyle/>
              <a:p>
                <a:r>
                  <a:rPr lang="en-US" dirty="0"/>
                  <a:t>The </a:t>
                </a:r>
                <a:r>
                  <a:rPr lang="en-US" b="1" dirty="0"/>
                  <a:t>null hypothesis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oMath>
                </a14:m>
                <a:r>
                  <a:rPr lang="en-US" b="1" dirty="0"/>
                  <a:t>) </a:t>
                </a:r>
                <a:r>
                  <a:rPr lang="en-US" dirty="0"/>
                  <a:t>is the default assumption that there is no effect, no difference, or no relationship in the population.</a:t>
                </a:r>
              </a:p>
              <a:p>
                <a:endParaRPr lang="en-US" dirty="0"/>
              </a:p>
              <a:p>
                <a:r>
                  <a:rPr lang="en-US" dirty="0"/>
                  <a:t>The </a:t>
                </a:r>
                <a:r>
                  <a:rPr lang="en-US" b="1" dirty="0"/>
                  <a:t>alternative hypothesis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𝑨</m:t>
                        </m:r>
                      </m:sub>
                    </m:sSub>
                  </m:oMath>
                </a14:m>
                <a:r>
                  <a:rPr lang="en-US" b="1" dirty="0"/>
                  <a:t>) </a:t>
                </a:r>
                <a:r>
                  <a:rPr lang="en-US" dirty="0"/>
                  <a:t>is the statement you want to prove. It suggests that there is a real effect, difference, or relationship in the population.</a:t>
                </a:r>
              </a:p>
              <a:p>
                <a:endParaRPr lang="en-US" dirty="0"/>
              </a:p>
              <a:p>
                <a:pPr marL="0" indent="0" algn="ctr">
                  <a:buNone/>
                </a:pP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𝐻</m:t>
                        </m:r>
                      </m:e>
                      <m:sub>
                        <m:r>
                          <a:rPr lang="en-US" sz="1800" b="0" i="1" u="none" strike="noStrike" baseline="0" smtClean="0">
                            <a:latin typeface="Cambria Math" panose="02040503050406030204" pitchFamily="18" charset="0"/>
                          </a:rPr>
                          <m:t>0</m:t>
                        </m:r>
                      </m:sub>
                    </m:sSub>
                  </m:oMath>
                </a14:m>
                <a:r>
                  <a:rPr lang="pt-BR" sz="1800" b="0" i="0" u="none" strike="noStrike" baseline="0" dirty="0">
                    <a:latin typeface="TimesTenLTStd-Roman"/>
                  </a:rPr>
                  <a:t>: </a:t>
                </a:r>
                <a:r>
                  <a:rPr lang="pt-BR" sz="1800" b="0" i="1" u="none" strike="noStrike" baseline="0" dirty="0">
                    <a:latin typeface="TimesTenLTStd-Italic"/>
                  </a:rPr>
                  <a:t>p </a:t>
                </a:r>
                <a:r>
                  <a:rPr lang="pt-BR" sz="1800" b="0" i="0" u="none" strike="noStrike" baseline="0" dirty="0">
                    <a:latin typeface="PearsonMATHPRO08"/>
                  </a:rPr>
                  <a:t>= </a:t>
                </a:r>
                <a:r>
                  <a:rPr lang="pt-BR" sz="1800" b="0" i="0" u="none" strike="noStrike" baseline="0" dirty="0">
                    <a:latin typeface="TimesTenLTStd-Roman"/>
                  </a:rPr>
                  <a:t>0.5</a:t>
                </a:r>
              </a:p>
              <a:p>
                <a:pPr marL="0" indent="0" algn="ctr">
                  <a:buNone/>
                </a:pPr>
                <a:r>
                  <a:rPr lang="pt-BR" sz="1800" b="0" i="0" u="none" strike="noStrike" baseline="0" dirty="0">
                    <a:latin typeface="TimesTenLTStd-Roman"/>
                  </a:rPr>
                  <a:t>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𝐻</m:t>
                        </m:r>
                      </m:e>
                      <m:sub>
                        <m:r>
                          <a:rPr lang="en-US" sz="1800" b="0" i="1" u="none" strike="noStrike" baseline="0" smtClean="0">
                            <a:latin typeface="Cambria Math" panose="02040503050406030204" pitchFamily="18" charset="0"/>
                          </a:rPr>
                          <m:t>1</m:t>
                        </m:r>
                      </m:sub>
                    </m:sSub>
                  </m:oMath>
                </a14:m>
                <a:r>
                  <a:rPr lang="pt-BR" sz="1800" b="0" i="0" u="none" strike="noStrike" baseline="0" dirty="0">
                    <a:latin typeface="TimesTenLTStd-Roman"/>
                  </a:rPr>
                  <a:t>: </a:t>
                </a:r>
                <a14:m>
                  <m:oMath xmlns:m="http://schemas.openxmlformats.org/officeDocument/2006/math">
                    <m:r>
                      <a:rPr lang="en-US" sz="1800" b="0" i="1" u="none" strike="noStrike" baseline="0" smtClean="0">
                        <a:latin typeface="Cambria Math" panose="02040503050406030204" pitchFamily="18" charset="0"/>
                      </a:rPr>
                      <m:t>𝑝</m:t>
                    </m:r>
                    <m:r>
                      <a:rPr lang="en-US" sz="1800" b="0" i="1" u="none" strike="noStrike" baseline="0" smtClean="0">
                        <a:latin typeface="Cambria Math" panose="02040503050406030204" pitchFamily="18" charset="0"/>
                        <a:ea typeface="Cambria Math" panose="02040503050406030204" pitchFamily="18" charset="0"/>
                      </a:rPr>
                      <m:t>≠0.5</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CF124535-728F-DFC6-CF82-8780B2F4D313}"/>
                  </a:ext>
                </a:extLst>
              </p:cNvPr>
              <p:cNvSpPr>
                <a:spLocks noGrp="1" noRot="1" noChangeAspect="1" noMove="1" noResize="1" noEditPoints="1" noAdjustHandles="1" noChangeArrowheads="1" noChangeShapeType="1" noTextEdit="1"/>
              </p:cNvSpPr>
              <p:nvPr>
                <p:ph idx="1"/>
              </p:nvPr>
            </p:nvSpPr>
            <p:spPr>
              <a:xfrm>
                <a:off x="581192" y="1417320"/>
                <a:ext cx="11029615" cy="3986784"/>
              </a:xfrm>
              <a:blipFill>
                <a:blip r:embed="rId2"/>
                <a:stretch>
                  <a:fillRect l="-221" r="-221"/>
                </a:stretch>
              </a:blipFill>
            </p:spPr>
            <p:txBody>
              <a:bodyPr/>
              <a:lstStyle/>
              <a:p>
                <a:r>
                  <a:rPr lang="en-US">
                    <a:noFill/>
                  </a:rPr>
                  <a:t> </a:t>
                </a:r>
              </a:p>
            </p:txBody>
          </p:sp>
        </mc:Fallback>
      </mc:AlternateContent>
    </p:spTree>
    <p:extLst>
      <p:ext uri="{BB962C8B-B14F-4D97-AF65-F5344CB8AC3E}">
        <p14:creationId xmlns:p14="http://schemas.microsoft.com/office/powerpoint/2010/main" val="1770120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65E8-1035-306B-A978-61EADEA32A74}"/>
              </a:ext>
            </a:extLst>
          </p:cNvPr>
          <p:cNvSpPr>
            <a:spLocks noGrp="1"/>
          </p:cNvSpPr>
          <p:nvPr>
            <p:ph type="title"/>
          </p:nvPr>
        </p:nvSpPr>
        <p:spPr>
          <a:xfrm>
            <a:off x="581192" y="702156"/>
            <a:ext cx="11029616" cy="687732"/>
          </a:xfrm>
        </p:spPr>
        <p:txBody>
          <a:bodyPr>
            <a:normAutofit/>
          </a:bodyPr>
          <a:lstStyle/>
          <a:p>
            <a:r>
              <a:rPr lang="en-US" dirty="0"/>
              <a:t>P-value</a:t>
            </a:r>
          </a:p>
        </p:txBody>
      </p:sp>
      <p:sp>
        <p:nvSpPr>
          <p:cNvPr id="3" name="Content Placeholder 2">
            <a:extLst>
              <a:ext uri="{FF2B5EF4-FFF2-40B4-BE49-F238E27FC236}">
                <a16:creationId xmlns:a16="http://schemas.microsoft.com/office/drawing/2014/main" id="{115CE5ED-64E0-8D05-0A61-62B466413AD2}"/>
              </a:ext>
            </a:extLst>
          </p:cNvPr>
          <p:cNvSpPr>
            <a:spLocks noGrp="1"/>
          </p:cNvSpPr>
          <p:nvPr>
            <p:ph idx="1"/>
          </p:nvPr>
        </p:nvSpPr>
        <p:spPr>
          <a:xfrm>
            <a:off x="581193" y="1508760"/>
            <a:ext cx="11196279" cy="2459736"/>
          </a:xfrm>
        </p:spPr>
        <p:txBody>
          <a:bodyPr>
            <a:normAutofit/>
          </a:bodyPr>
          <a:lstStyle/>
          <a:p>
            <a:pPr algn="l"/>
            <a:r>
              <a:rPr lang="en-US" dirty="0"/>
              <a:t>The </a:t>
            </a:r>
            <a:r>
              <a:rPr lang="en-US" b="1" dirty="0"/>
              <a:t>p-value approach</a:t>
            </a:r>
            <a:r>
              <a:rPr lang="en-US" dirty="0"/>
              <a:t> </a:t>
            </a:r>
            <a:r>
              <a:rPr lang="en-US" sz="1800" b="0" i="0" u="none" strike="noStrike" baseline="0" dirty="0">
                <a:latin typeface="TimesTenLTStd-Roman"/>
              </a:rPr>
              <a:t>is the likelihood or probability that a sample will result in a statistic such as the one obtained if the null hypothesis is true.</a:t>
            </a:r>
            <a:r>
              <a:rPr lang="en-US" dirty="0"/>
              <a:t> </a:t>
            </a:r>
          </a:p>
          <a:p>
            <a:pPr algn="l"/>
            <a:endParaRPr lang="en-US" dirty="0"/>
          </a:p>
          <a:p>
            <a:pPr marL="0" indent="0" algn="l">
              <a:buNone/>
            </a:pPr>
            <a:r>
              <a:rPr lang="en-US" dirty="0"/>
              <a:t>      If p-value ≤ α, reject the null hypothesis.</a:t>
            </a:r>
          </a:p>
          <a:p>
            <a:pPr marL="324000" lvl="1" indent="0">
              <a:buNone/>
            </a:pPr>
            <a:r>
              <a:rPr lang="en-US" dirty="0"/>
              <a:t>If p-value &gt; α, fail to reject the null hypothesis.</a:t>
            </a:r>
          </a:p>
          <a:p>
            <a:endParaRPr lang="en-US" dirty="0"/>
          </a:p>
        </p:txBody>
      </p:sp>
      <p:pic>
        <p:nvPicPr>
          <p:cNvPr id="5" name="Picture 4">
            <a:extLst>
              <a:ext uri="{FF2B5EF4-FFF2-40B4-BE49-F238E27FC236}">
                <a16:creationId xmlns:a16="http://schemas.microsoft.com/office/drawing/2014/main" id="{D0734BCA-5C10-2A76-695C-84AF31CCE138}"/>
              </a:ext>
            </a:extLst>
          </p:cNvPr>
          <p:cNvPicPr>
            <a:picLocks noChangeAspect="1"/>
          </p:cNvPicPr>
          <p:nvPr/>
        </p:nvPicPr>
        <p:blipFill>
          <a:blip r:embed="rId2"/>
          <a:stretch>
            <a:fillRect/>
          </a:stretch>
        </p:blipFill>
        <p:spPr>
          <a:xfrm>
            <a:off x="3741128" y="3676852"/>
            <a:ext cx="5624284" cy="3111556"/>
          </a:xfrm>
          <a:prstGeom prst="rect">
            <a:avLst/>
          </a:prstGeom>
        </p:spPr>
      </p:pic>
    </p:spTree>
    <p:extLst>
      <p:ext uri="{BB962C8B-B14F-4D97-AF65-F5344CB8AC3E}">
        <p14:creationId xmlns:p14="http://schemas.microsoft.com/office/powerpoint/2010/main" val="85537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ADED90-8576-DA70-1C18-4D84B33D17D5}"/>
              </a:ext>
            </a:extLst>
          </p:cNvPr>
          <p:cNvPicPr>
            <a:picLocks noChangeAspect="1"/>
          </p:cNvPicPr>
          <p:nvPr/>
        </p:nvPicPr>
        <p:blipFill>
          <a:blip r:embed="rId2"/>
          <a:srcRect r="15962"/>
          <a:stretch/>
        </p:blipFill>
        <p:spPr>
          <a:xfrm>
            <a:off x="1998155" y="1551242"/>
            <a:ext cx="7164133" cy="4943475"/>
          </a:xfrm>
          <a:prstGeom prst="rect">
            <a:avLst/>
          </a:prstGeom>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E1A705D-E274-EB46-9BE9-78BBF1ACACD5}"/>
                  </a:ext>
                </a:extLst>
              </p:cNvPr>
              <p:cNvSpPr>
                <a:spLocks noGrp="1"/>
              </p:cNvSpPr>
              <p:nvPr>
                <p:ph idx="1"/>
              </p:nvPr>
            </p:nvSpPr>
            <p:spPr>
              <a:xfrm>
                <a:off x="1760411" y="2298573"/>
                <a:ext cx="2792944" cy="621792"/>
              </a:xfrm>
            </p:spPr>
            <p:txBody>
              <a:bodyPr>
                <a:normAutofit lnSpcReduction="10000"/>
              </a:bodyPr>
              <a:lstStyle/>
              <a:p>
                <a:pPr marL="0" indent="0">
                  <a:buNone/>
                </a:pPr>
                <a:r>
                  <a:rPr lang="en-US" b="1" dirty="0">
                    <a:solidFill>
                      <a:srgbClr val="0070C0"/>
                    </a:solidFill>
                  </a:rPr>
                  <a:t>Distribution of </a:t>
                </a:r>
                <a14:m>
                  <m:oMath xmlns:m="http://schemas.openxmlformats.org/officeDocument/2006/math">
                    <m:acc>
                      <m:accPr>
                        <m:chr m:val="̂"/>
                        <m:ctrlPr>
                          <a:rPr lang="en-US" b="1" i="1" smtClean="0">
                            <a:solidFill>
                              <a:srgbClr val="0070C0"/>
                            </a:solidFill>
                            <a:latin typeface="Cambria Math" panose="02040503050406030204" pitchFamily="18" charset="0"/>
                          </a:rPr>
                        </m:ctrlPr>
                      </m:accPr>
                      <m:e>
                        <m:r>
                          <a:rPr lang="en-US" b="1" i="1" smtClean="0">
                            <a:solidFill>
                              <a:srgbClr val="0070C0"/>
                            </a:solidFill>
                            <a:latin typeface="Cambria Math" panose="02040503050406030204" pitchFamily="18" charset="0"/>
                          </a:rPr>
                          <m:t>𝒑</m:t>
                        </m:r>
                      </m:e>
                    </m:acc>
                  </m:oMath>
                </a14:m>
                <a:r>
                  <a:rPr lang="en-US" b="1" dirty="0">
                    <a:solidFill>
                      <a:srgbClr val="0070C0"/>
                    </a:solidFill>
                  </a:rPr>
                  <a:t> if </a:t>
                </a:r>
                <a14:m>
                  <m:oMath xmlns:m="http://schemas.openxmlformats.org/officeDocument/2006/math">
                    <m:sSub>
                      <m:sSubPr>
                        <m:ctrlPr>
                          <a:rPr lang="en-US" b="1" i="1" smtClean="0">
                            <a:solidFill>
                              <a:srgbClr val="0070C0"/>
                            </a:solidFill>
                            <a:latin typeface="Cambria Math" panose="02040503050406030204" pitchFamily="18" charset="0"/>
                          </a:rPr>
                        </m:ctrlPr>
                      </m:sSubPr>
                      <m:e>
                        <m:r>
                          <a:rPr lang="en-US" b="1" i="1" smtClean="0">
                            <a:solidFill>
                              <a:srgbClr val="0070C0"/>
                            </a:solidFill>
                            <a:latin typeface="Cambria Math" panose="02040503050406030204" pitchFamily="18" charset="0"/>
                          </a:rPr>
                          <m:t>𝑯</m:t>
                        </m:r>
                      </m:e>
                      <m:sub>
                        <m:r>
                          <a:rPr lang="en-US" b="1" i="1" smtClean="0">
                            <a:solidFill>
                              <a:srgbClr val="0070C0"/>
                            </a:solidFill>
                            <a:latin typeface="Cambria Math" panose="02040503050406030204" pitchFamily="18" charset="0"/>
                          </a:rPr>
                          <m:t>𝟎</m:t>
                        </m:r>
                      </m:sub>
                    </m:sSub>
                  </m:oMath>
                </a14:m>
                <a:r>
                  <a:rPr lang="en-US" b="1" dirty="0">
                    <a:solidFill>
                      <a:srgbClr val="0070C0"/>
                    </a:solidFill>
                  </a:rPr>
                  <a:t> is true</a:t>
                </a:r>
              </a:p>
            </p:txBody>
          </p:sp>
        </mc:Choice>
        <mc:Fallback>
          <p:sp>
            <p:nvSpPr>
              <p:cNvPr id="3" name="Content Placeholder 2">
                <a:extLst>
                  <a:ext uri="{FF2B5EF4-FFF2-40B4-BE49-F238E27FC236}">
                    <a16:creationId xmlns:a16="http://schemas.microsoft.com/office/drawing/2014/main" id="{CE1A705D-E274-EB46-9BE9-78BBF1ACACD5}"/>
                  </a:ext>
                </a:extLst>
              </p:cNvPr>
              <p:cNvSpPr>
                <a:spLocks noGrp="1" noRot="1" noChangeAspect="1" noMove="1" noResize="1" noEditPoints="1" noAdjustHandles="1" noChangeArrowheads="1" noChangeShapeType="1" noTextEdit="1"/>
              </p:cNvSpPr>
              <p:nvPr>
                <p:ph idx="1"/>
              </p:nvPr>
            </p:nvSpPr>
            <p:spPr>
              <a:xfrm>
                <a:off x="1760411" y="2298573"/>
                <a:ext cx="2792944" cy="621792"/>
              </a:xfrm>
              <a:blipFill>
                <a:blip r:embed="rId3"/>
                <a:stretch>
                  <a:fillRect l="-1965" t="-5882" b="-127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A146A5F0-EB2A-4EC1-AC83-38877374FA3F}"/>
                  </a:ext>
                </a:extLst>
              </p:cNvPr>
              <p:cNvSpPr txBox="1">
                <a:spLocks/>
              </p:cNvSpPr>
              <p:nvPr/>
            </p:nvSpPr>
            <p:spPr>
              <a:xfrm>
                <a:off x="6832283" y="2213229"/>
                <a:ext cx="2792944" cy="621792"/>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solidFill>
                      <a:srgbClr val="FF0000"/>
                    </a:solidFill>
                  </a:rPr>
                  <a:t>Possible distribution </a:t>
                </a:r>
                <a14:m>
                  <m:oMath xmlns:m="http://schemas.openxmlformats.org/officeDocument/2006/math">
                    <m:acc>
                      <m:accPr>
                        <m:chr m:val="̂"/>
                        <m:ctrlPr>
                          <a:rPr lang="en-US" b="1" i="1" smtClean="0">
                            <a:solidFill>
                              <a:srgbClr val="FF0000"/>
                            </a:solidFill>
                            <a:latin typeface="Cambria Math" panose="02040503050406030204" pitchFamily="18" charset="0"/>
                          </a:rPr>
                        </m:ctrlPr>
                      </m:accPr>
                      <m:e>
                        <m:r>
                          <a:rPr lang="en-US" b="1" i="1" smtClean="0">
                            <a:solidFill>
                              <a:srgbClr val="FF0000"/>
                            </a:solidFill>
                            <a:latin typeface="Cambria Math" panose="02040503050406030204" pitchFamily="18" charset="0"/>
                          </a:rPr>
                          <m:t>𝒑</m:t>
                        </m:r>
                      </m:e>
                    </m:acc>
                  </m:oMath>
                </a14:m>
                <a:r>
                  <a:rPr lang="en-US" b="1" dirty="0">
                    <a:solidFill>
                      <a:srgbClr val="FF0000"/>
                    </a:solidFill>
                  </a:rPr>
                  <a:t> if assuming </a:t>
                </a: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𝑯</m:t>
                        </m:r>
                      </m:e>
                      <m:sub>
                        <m:r>
                          <a:rPr lang="en-US" b="1" i="1">
                            <a:solidFill>
                              <a:srgbClr val="FF0000"/>
                            </a:solidFill>
                            <a:latin typeface="Cambria Math" panose="02040503050406030204" pitchFamily="18" charset="0"/>
                          </a:rPr>
                          <m:t>𝟎</m:t>
                        </m:r>
                      </m:sub>
                    </m:sSub>
                  </m:oMath>
                </a14:m>
                <a:r>
                  <a:rPr lang="en-US" b="1" dirty="0">
                    <a:solidFill>
                      <a:srgbClr val="FF0000"/>
                    </a:solidFill>
                  </a:rPr>
                  <a:t> is false</a:t>
                </a:r>
              </a:p>
            </p:txBody>
          </p:sp>
        </mc:Choice>
        <mc:Fallback>
          <p:sp>
            <p:nvSpPr>
              <p:cNvPr id="6" name="Content Placeholder 2">
                <a:extLst>
                  <a:ext uri="{FF2B5EF4-FFF2-40B4-BE49-F238E27FC236}">
                    <a16:creationId xmlns:a16="http://schemas.microsoft.com/office/drawing/2014/main" id="{A146A5F0-EB2A-4EC1-AC83-38877374FA3F}"/>
                  </a:ext>
                </a:extLst>
              </p:cNvPr>
              <p:cNvSpPr txBox="1">
                <a:spLocks noRot="1" noChangeAspect="1" noMove="1" noResize="1" noEditPoints="1" noAdjustHandles="1" noChangeArrowheads="1" noChangeShapeType="1" noTextEdit="1"/>
              </p:cNvSpPr>
              <p:nvPr/>
            </p:nvSpPr>
            <p:spPr>
              <a:xfrm>
                <a:off x="6832283" y="2213229"/>
                <a:ext cx="2792944" cy="621792"/>
              </a:xfrm>
              <a:prstGeom prst="rect">
                <a:avLst/>
              </a:prstGeom>
              <a:blipFill>
                <a:blip r:embed="rId4"/>
                <a:stretch>
                  <a:fillRect l="-1965" t="-5882" b="-12745"/>
                </a:stretch>
              </a:blipFill>
            </p:spPr>
            <p:txBody>
              <a:bodyPr/>
              <a:lstStyle/>
              <a:p>
                <a:r>
                  <a:rPr lang="en-US">
                    <a:noFill/>
                  </a:rPr>
                  <a:t> </a:t>
                </a:r>
              </a:p>
            </p:txBody>
          </p:sp>
        </mc:Fallback>
      </mc:AlternateContent>
    </p:spTree>
    <p:extLst>
      <p:ext uri="{BB962C8B-B14F-4D97-AF65-F5344CB8AC3E}">
        <p14:creationId xmlns:p14="http://schemas.microsoft.com/office/powerpoint/2010/main" val="155255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3778BAB5-C1DE-8DAD-E76F-BECA6F24C1F4}"/>
              </a:ext>
            </a:extLst>
          </p:cNvPr>
          <p:cNvSpPr>
            <a:spLocks noGrp="1"/>
          </p:cNvSpPr>
          <p:nvPr>
            <p:ph type="title"/>
          </p:nvPr>
        </p:nvSpPr>
        <p:spPr>
          <a:xfrm>
            <a:off x="1893715" y="708498"/>
            <a:ext cx="9618581"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2.1.1 </a:t>
            </a:r>
            <a:br>
              <a:rPr lang="en-US" sz="6000" b="0" kern="1200" cap="all" dirty="0">
                <a:solidFill>
                  <a:srgbClr val="FFFFFF"/>
                </a:solidFill>
                <a:latin typeface="+mj-lt"/>
                <a:ea typeface="+mj-ea"/>
                <a:cs typeface="+mj-cs"/>
              </a:rPr>
            </a:br>
            <a:r>
              <a:rPr lang="en-US" sz="6000" b="0" kern="1200" cap="all" dirty="0">
                <a:solidFill>
                  <a:srgbClr val="FFFFFF"/>
                </a:solidFill>
                <a:latin typeface="+mj-lt"/>
                <a:ea typeface="+mj-ea"/>
                <a:cs typeface="+mj-cs"/>
              </a:rPr>
              <a:t>population and sample</a:t>
            </a:r>
          </a:p>
        </p:txBody>
      </p:sp>
      <p:sp>
        <p:nvSpPr>
          <p:cNvPr id="50" name="Rectangle 4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58688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DBAA-EDED-8F7E-8596-66CB050D8A9C}"/>
              </a:ext>
            </a:extLst>
          </p:cNvPr>
          <p:cNvSpPr>
            <a:spLocks noGrp="1"/>
          </p:cNvSpPr>
          <p:nvPr>
            <p:ph type="title"/>
          </p:nvPr>
        </p:nvSpPr>
        <p:spPr>
          <a:xfrm>
            <a:off x="581192" y="702156"/>
            <a:ext cx="11029616" cy="568860"/>
          </a:xfrm>
        </p:spPr>
        <p:txBody>
          <a:bodyPr/>
          <a:lstStyle/>
          <a:p>
            <a:r>
              <a:rPr lang="en-US" dirty="0"/>
              <a:t>Calculation of p-value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75C96AF-AA4A-014D-BAAE-FBFB6E4AE381}"/>
                  </a:ext>
                </a:extLst>
              </p:cNvPr>
              <p:cNvSpPr>
                <a:spLocks noGrp="1"/>
              </p:cNvSpPr>
              <p:nvPr>
                <p:ph idx="1"/>
              </p:nvPr>
            </p:nvSpPr>
            <p:spPr>
              <a:xfrm>
                <a:off x="663488" y="1527048"/>
                <a:ext cx="11029615" cy="1298448"/>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𝑝</m:t>
                              </m:r>
                            </m:e>
                            <m:sub>
                              <m:r>
                                <a:rPr lang="en-US" b="0" i="1" smtClean="0">
                                  <a:latin typeface="Cambria Math" panose="02040503050406030204" pitchFamily="18" charset="0"/>
                                </a:rPr>
                                <m:t>0</m:t>
                              </m:r>
                            </m:sub>
                          </m:sSub>
                        </m:num>
                        <m:den>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e>
                                  </m:d>
                                </m:num>
                                <m:den>
                                  <m:r>
                                    <a:rPr lang="en-US" b="0" i="1" smtClean="0">
                                      <a:latin typeface="Cambria Math" panose="02040503050406030204" pitchFamily="18" charset="0"/>
                                    </a:rPr>
                                    <m:t>𝑛</m:t>
                                  </m:r>
                                </m:den>
                              </m:f>
                            </m:e>
                          </m:rad>
                        </m:den>
                      </m:f>
                    </m:oMath>
                  </m:oMathPara>
                </a14:m>
                <a:endParaRPr lang="en-US" dirty="0"/>
              </a:p>
            </p:txBody>
          </p:sp>
        </mc:Choice>
        <mc:Fallback>
          <p:sp>
            <p:nvSpPr>
              <p:cNvPr id="3" name="Content Placeholder 2">
                <a:extLst>
                  <a:ext uri="{FF2B5EF4-FFF2-40B4-BE49-F238E27FC236}">
                    <a16:creationId xmlns:a16="http://schemas.microsoft.com/office/drawing/2014/main" id="{075C96AF-AA4A-014D-BAAE-FBFB6E4AE381}"/>
                  </a:ext>
                </a:extLst>
              </p:cNvPr>
              <p:cNvSpPr>
                <a:spLocks noGrp="1" noRot="1" noChangeAspect="1" noMove="1" noResize="1" noEditPoints="1" noAdjustHandles="1" noChangeArrowheads="1" noChangeShapeType="1" noTextEdit="1"/>
              </p:cNvSpPr>
              <p:nvPr>
                <p:ph idx="1"/>
              </p:nvPr>
            </p:nvSpPr>
            <p:spPr>
              <a:xfrm>
                <a:off x="663488" y="1527048"/>
                <a:ext cx="11029615" cy="1298448"/>
              </a:xfr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621E1C8-87D7-0CB8-B5A1-6054CEE86D60}"/>
              </a:ext>
            </a:extLst>
          </p:cNvPr>
          <p:cNvPicPr>
            <a:picLocks noChangeAspect="1"/>
          </p:cNvPicPr>
          <p:nvPr/>
        </p:nvPicPr>
        <p:blipFill>
          <a:blip r:embed="rId3"/>
          <a:stretch>
            <a:fillRect/>
          </a:stretch>
        </p:blipFill>
        <p:spPr>
          <a:xfrm>
            <a:off x="2133148" y="2868576"/>
            <a:ext cx="8589944" cy="3287268"/>
          </a:xfrm>
          <a:prstGeom prst="rect">
            <a:avLst/>
          </a:prstGeom>
        </p:spPr>
      </p:pic>
    </p:spTree>
    <p:extLst>
      <p:ext uri="{BB962C8B-B14F-4D97-AF65-F5344CB8AC3E}">
        <p14:creationId xmlns:p14="http://schemas.microsoft.com/office/powerpoint/2010/main" val="1076340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1A827-5F7B-1C9B-DFDA-1A7B41DDD160}"/>
            </a:ext>
          </a:extLst>
        </p:cNvPr>
        <p:cNvGrpSpPr/>
        <p:nvPr/>
      </p:nvGrpSpPr>
      <p:grpSpPr>
        <a:xfrm>
          <a:off x="0" y="0"/>
          <a:ext cx="0" cy="0"/>
          <a:chOff x="0" y="0"/>
          <a:chExt cx="0" cy="0"/>
        </a:xfrm>
      </p:grpSpPr>
      <p:pic>
        <p:nvPicPr>
          <p:cNvPr id="4" name="Picture 3" descr="A colorful background with waves&#10;&#10;Description automatically generated with medium confidence">
            <a:extLst>
              <a:ext uri="{FF2B5EF4-FFF2-40B4-BE49-F238E27FC236}">
                <a16:creationId xmlns:a16="http://schemas.microsoft.com/office/drawing/2014/main" id="{80B863BA-C9D0-A0B2-5422-A717FE65BEA4}"/>
              </a:ext>
            </a:extLst>
          </p:cNvPr>
          <p:cNvPicPr>
            <a:picLocks noChangeAspect="1"/>
          </p:cNvPicPr>
          <p:nvPr/>
        </p:nvPicPr>
        <p:blipFill>
          <a:blip r:embed="rId2"/>
          <a:srcRect r="11111"/>
          <a:stretch/>
        </p:blipFill>
        <p:spPr>
          <a:xfrm>
            <a:off x="20" y="12"/>
            <a:ext cx="12191980" cy="6857988"/>
          </a:xfrm>
          <a:prstGeom prst="rect">
            <a:avLst/>
          </a:prstGeom>
        </p:spPr>
      </p:pic>
      <p:sp>
        <p:nvSpPr>
          <p:cNvPr id="2" name="Title 1">
            <a:extLst>
              <a:ext uri="{FF2B5EF4-FFF2-40B4-BE49-F238E27FC236}">
                <a16:creationId xmlns:a16="http://schemas.microsoft.com/office/drawing/2014/main" id="{525F13AC-84C1-CB46-6321-DCE6853170D0}"/>
              </a:ext>
            </a:extLst>
          </p:cNvPr>
          <p:cNvSpPr>
            <a:spLocks noGrp="1"/>
          </p:cNvSpPr>
          <p:nvPr>
            <p:ph type="ctrTitle"/>
          </p:nvPr>
        </p:nvSpPr>
        <p:spPr>
          <a:xfrm>
            <a:off x="837126" y="1693546"/>
            <a:ext cx="4320227" cy="2009774"/>
          </a:xfrm>
        </p:spPr>
        <p:txBody>
          <a:bodyPr>
            <a:normAutofit/>
          </a:bodyPr>
          <a:lstStyle/>
          <a:p>
            <a:r>
              <a:rPr lang="en-US" sz="4000" dirty="0">
                <a:solidFill>
                  <a:srgbClr val="FFFFFF"/>
                </a:solidFill>
              </a:rPr>
              <a:t>WEEK 02 </a:t>
            </a:r>
            <a:br>
              <a:rPr lang="en-US" sz="4000" dirty="0">
                <a:solidFill>
                  <a:srgbClr val="FFFFFF"/>
                </a:solidFill>
              </a:rPr>
            </a:br>
            <a:br>
              <a:rPr lang="en-US" sz="4000" dirty="0">
                <a:solidFill>
                  <a:srgbClr val="FFFFFF"/>
                </a:solidFill>
              </a:rPr>
            </a:br>
            <a:r>
              <a:rPr lang="en-US" sz="4000" dirty="0">
                <a:solidFill>
                  <a:srgbClr val="FFFFFF"/>
                </a:solidFill>
              </a:rPr>
              <a:t>Lab </a:t>
            </a:r>
            <a:r>
              <a:rPr lang="en-US" altLang="zh-CN" sz="4000" dirty="0">
                <a:solidFill>
                  <a:srgbClr val="FFFFFF"/>
                </a:solidFill>
              </a:rPr>
              <a:t>session</a:t>
            </a:r>
            <a:endParaRPr lang="en-US" sz="4000" dirty="0">
              <a:solidFill>
                <a:srgbClr val="FFFFFF"/>
              </a:solidFill>
            </a:endParaRPr>
          </a:p>
        </p:txBody>
      </p:sp>
      <p:sp>
        <p:nvSpPr>
          <p:cNvPr id="5" name="TextBox 4">
            <a:extLst>
              <a:ext uri="{FF2B5EF4-FFF2-40B4-BE49-F238E27FC236}">
                <a16:creationId xmlns:a16="http://schemas.microsoft.com/office/drawing/2014/main" id="{9211D3B9-9728-4880-CDAB-01882AFA691F}"/>
              </a:ext>
            </a:extLst>
          </p:cNvPr>
          <p:cNvSpPr txBox="1"/>
          <p:nvPr/>
        </p:nvSpPr>
        <p:spPr>
          <a:xfrm>
            <a:off x="837126" y="4289196"/>
            <a:ext cx="3912124" cy="304698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Instructor: Yanan Wu</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TA: </a:t>
            </a:r>
            <a:r>
              <a:rPr kumimoji="0" lang="en-US" sz="3200" b="0" i="0" u="none" strike="noStrike" kern="1200" cap="none" spc="0" normalizeH="0" baseline="0" noProof="0" dirty="0" err="1">
                <a:ln>
                  <a:noFill/>
                </a:ln>
                <a:solidFill>
                  <a:srgbClr val="FFFFFF">
                    <a:alpha val="75000"/>
                  </a:srgbClr>
                </a:solidFill>
                <a:effectLst/>
                <a:uLnTx/>
                <a:uFillTx/>
                <a:latin typeface="Calibri"/>
                <a:ea typeface="+mn-ea"/>
                <a:cs typeface="+mn-cs"/>
              </a:rPr>
              <a:t>Vanchy</a:t>
            </a: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 Li</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Spring 2025</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1643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F76537-05AE-301D-CEB2-297013921104}"/>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7" name="Rectangle 56">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Rectangle 58">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1" name="Rectangle 60">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63" name="Rectangle 62">
            <a:extLst>
              <a:ext uri="{FF2B5EF4-FFF2-40B4-BE49-F238E27FC236}">
                <a16:creationId xmlns:a16="http://schemas.microsoft.com/office/drawing/2014/main" id="{9FE6175D-CE1B-4C8E-8FF8-7309F21F3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06E2D6A9-0F1B-4AF5-7E13-81A1ED31665A}"/>
              </a:ext>
            </a:extLst>
          </p:cNvPr>
          <p:cNvSpPr>
            <a:spLocks noGrp="1"/>
          </p:cNvSpPr>
          <p:nvPr>
            <p:ph type="title"/>
          </p:nvPr>
        </p:nvSpPr>
        <p:spPr>
          <a:xfrm>
            <a:off x="4389121" y="863695"/>
            <a:ext cx="7204036" cy="4947169"/>
          </a:xfrm>
        </p:spPr>
        <p:txBody>
          <a:bodyPr vert="horz" lIns="91440" tIns="45720" rIns="91440" bIns="45720" rtlCol="0" anchor="ctr">
            <a:normAutofit/>
          </a:bodyPr>
          <a:lstStyle/>
          <a:p>
            <a:r>
              <a:rPr lang="en-US" sz="4400" b="0" kern="1200" cap="all" dirty="0">
                <a:solidFill>
                  <a:schemeClr val="tx1">
                    <a:lumMod val="85000"/>
                    <a:lumOff val="15000"/>
                  </a:schemeClr>
                </a:solidFill>
                <a:latin typeface="+mj-lt"/>
                <a:ea typeface="+mj-ea"/>
                <a:cs typeface="+mj-cs"/>
              </a:rPr>
              <a:t>2.2.1 task 1</a:t>
            </a:r>
          </a:p>
        </p:txBody>
      </p:sp>
      <p:sp>
        <p:nvSpPr>
          <p:cNvPr id="65" name="Rectangle 64">
            <a:extLst>
              <a:ext uri="{FF2B5EF4-FFF2-40B4-BE49-F238E27FC236}">
                <a16:creationId xmlns:a16="http://schemas.microsoft.com/office/drawing/2014/main" id="{0DF8C05A-3103-44B5-AFBC-A8FC5AF00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7" name="Rectangle 66">
            <a:extLst>
              <a:ext uri="{FF2B5EF4-FFF2-40B4-BE49-F238E27FC236}">
                <a16:creationId xmlns:a16="http://schemas.microsoft.com/office/drawing/2014/main" id="{0794EE00-AFAB-44F8-902F-E94445806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3643"/>
            <a:ext cx="7503637"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9" name="Rectangle 68">
            <a:extLst>
              <a:ext uri="{FF2B5EF4-FFF2-40B4-BE49-F238E27FC236}">
                <a16:creationId xmlns:a16="http://schemas.microsoft.com/office/drawing/2014/main" id="{95F12ABC-29DF-4D0F-9FE7-873B7F8E3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14044"/>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783749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1409-4B0B-F6CA-8AC4-A09AC9277A2E}"/>
              </a:ext>
            </a:extLst>
          </p:cNvPr>
          <p:cNvSpPr>
            <a:spLocks noGrp="1"/>
          </p:cNvSpPr>
          <p:nvPr>
            <p:ph type="title"/>
          </p:nvPr>
        </p:nvSpPr>
        <p:spPr>
          <a:xfrm>
            <a:off x="581192" y="702156"/>
            <a:ext cx="11029616" cy="660300"/>
          </a:xfrm>
        </p:spPr>
        <p:txBody>
          <a:bodyPr/>
          <a:lstStyle/>
          <a:p>
            <a:r>
              <a:rPr lang="en-US" dirty="0"/>
              <a:t>Confidence interval</a:t>
            </a:r>
          </a:p>
        </p:txBody>
      </p:sp>
    </p:spTree>
    <p:extLst>
      <p:ext uri="{BB962C8B-B14F-4D97-AF65-F5344CB8AC3E}">
        <p14:creationId xmlns:p14="http://schemas.microsoft.com/office/powerpoint/2010/main" val="133730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541E-0D0C-D5CC-9193-D6A7492700BC}"/>
              </a:ext>
            </a:extLst>
          </p:cNvPr>
          <p:cNvSpPr>
            <a:spLocks noGrp="1"/>
          </p:cNvSpPr>
          <p:nvPr>
            <p:ph type="title"/>
          </p:nvPr>
        </p:nvSpPr>
        <p:spPr>
          <a:xfrm>
            <a:off x="581192" y="702156"/>
            <a:ext cx="11029616" cy="550572"/>
          </a:xfrm>
        </p:spPr>
        <p:txBody>
          <a:bodyPr/>
          <a:lstStyle/>
          <a:p>
            <a:r>
              <a:rPr lang="en-US" dirty="0"/>
              <a:t>Population parameter</a:t>
            </a:r>
          </a:p>
        </p:txBody>
      </p:sp>
      <p:sp>
        <p:nvSpPr>
          <p:cNvPr id="3" name="Content Placeholder 2">
            <a:extLst>
              <a:ext uri="{FF2B5EF4-FFF2-40B4-BE49-F238E27FC236}">
                <a16:creationId xmlns:a16="http://schemas.microsoft.com/office/drawing/2014/main" id="{960E6A4C-5DE7-7612-BFB0-F38E5F7EBFCC}"/>
              </a:ext>
            </a:extLst>
          </p:cNvPr>
          <p:cNvSpPr>
            <a:spLocks noGrp="1"/>
          </p:cNvSpPr>
          <p:nvPr>
            <p:ph idx="1"/>
          </p:nvPr>
        </p:nvSpPr>
        <p:spPr>
          <a:xfrm>
            <a:off x="581192" y="1463040"/>
            <a:ext cx="11029615" cy="2295144"/>
          </a:xfrm>
        </p:spPr>
        <p:txBody>
          <a:bodyPr>
            <a:normAutofit/>
          </a:bodyPr>
          <a:lstStyle/>
          <a:p>
            <a:r>
              <a:rPr lang="en-US" dirty="0"/>
              <a:t>A </a:t>
            </a:r>
            <a:r>
              <a:rPr lang="en-US" b="1" dirty="0"/>
              <a:t>population parameter</a:t>
            </a:r>
            <a:r>
              <a:rPr lang="en-US" dirty="0"/>
              <a:t> is a fixed, but often unknown, numerical value that describes a characteristic of an entire population.</a:t>
            </a:r>
          </a:p>
          <a:p>
            <a:endParaRPr lang="en-US" dirty="0"/>
          </a:p>
          <a:p>
            <a:endParaRPr lang="en-US" dirty="0"/>
          </a:p>
          <a:p>
            <a:endParaRPr lang="en-US" dirty="0"/>
          </a:p>
        </p:txBody>
      </p:sp>
      <mc:AlternateContent xmlns:mc="http://schemas.openxmlformats.org/markup-compatibility/2006">
        <mc:Choice xmlns:a14="http://schemas.microsoft.com/office/drawing/2010/main" Requires="a14">
          <p:graphicFrame>
            <p:nvGraphicFramePr>
              <p:cNvPr id="8" name="Table 7">
                <a:extLst>
                  <a:ext uri="{FF2B5EF4-FFF2-40B4-BE49-F238E27FC236}">
                    <a16:creationId xmlns:a16="http://schemas.microsoft.com/office/drawing/2014/main" id="{50F7E08E-33F2-83A1-B1AA-E66F5F7971E9}"/>
                  </a:ext>
                </a:extLst>
              </p:cNvPr>
              <p:cNvGraphicFramePr>
                <a:graphicFrameLocks noGrp="1"/>
              </p:cNvGraphicFramePr>
              <p:nvPr>
                <p:extLst>
                  <p:ext uri="{D42A27DB-BD31-4B8C-83A1-F6EECF244321}">
                    <p14:modId xmlns:p14="http://schemas.microsoft.com/office/powerpoint/2010/main" val="4116050163"/>
                  </p:ext>
                </p:extLst>
              </p:nvPr>
            </p:nvGraphicFramePr>
            <p:xfrm>
              <a:off x="1873143" y="2610612"/>
              <a:ext cx="8128000" cy="260908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051600"/>
                        </a:ext>
                      </a:extLst>
                    </a:gridCol>
                    <a:gridCol w="4064000">
                      <a:extLst>
                        <a:ext uri="{9D8B030D-6E8A-4147-A177-3AD203B41FA5}">
                          <a16:colId xmlns:a16="http://schemas.microsoft.com/office/drawing/2014/main" val="78860357"/>
                        </a:ext>
                      </a:extLst>
                    </a:gridCol>
                  </a:tblGrid>
                  <a:tr h="0">
                    <a:tc>
                      <a:txBody>
                        <a:bodyPr/>
                        <a:lstStyle/>
                        <a:p>
                          <a:pPr algn="ctr"/>
                          <a:r>
                            <a:rPr lang="en-US" dirty="0"/>
                            <a:t>POPULATION PARAMETER</a:t>
                          </a:r>
                        </a:p>
                      </a:txBody>
                      <a:tcPr/>
                    </a:tc>
                    <a:tc>
                      <a:txBody>
                        <a:bodyPr/>
                        <a:lstStyle/>
                        <a:p>
                          <a:pPr algn="ctr"/>
                          <a:r>
                            <a:rPr lang="en-US" dirty="0"/>
                            <a:t>FORMUALTION</a:t>
                          </a:r>
                        </a:p>
                      </a:txBody>
                      <a:tcPr/>
                    </a:tc>
                    <a:extLst>
                      <a:ext uri="{0D108BD9-81ED-4DB2-BD59-A6C34878D82A}">
                        <a16:rowId xmlns:a16="http://schemas.microsoft.com/office/drawing/2014/main" val="189206514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Population Mean (</a:t>
                          </a:r>
                          <a:r>
                            <a:rPr lang="el-GR" dirty="0"/>
                            <a:t>μ</a:t>
                          </a:r>
                          <a:r>
                            <a:rPr lang="en-US"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rgbClr val="000000"/>
                                    </a:solidFill>
                                    <a:latin typeface="Cambria Math" panose="02040503050406030204" pitchFamily="18" charset="0"/>
                                  </a:rPr>
                                  <m:t>𝜇</m:t>
                                </m:r>
                                <m:r>
                                  <a:rPr lang="en-US" i="1" smtClean="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nary>
                                      <m:naryPr>
                                        <m:chr m:val="∑"/>
                                        <m:subHide m:val="on"/>
                                        <m:supHide m:val="on"/>
                                        <m:ctrlPr>
                                          <a:rPr lang="en-US" i="1">
                                            <a:solidFill>
                                              <a:srgbClr val="000000"/>
                                            </a:solidFill>
                                            <a:latin typeface="Cambria Math" panose="02040503050406030204" pitchFamily="18" charset="0"/>
                                          </a:rPr>
                                        </m:ctrlPr>
                                      </m:naryP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e>
                                    </m:nary>
                                  </m:num>
                                  <m:den>
                                    <m:r>
                                      <a:rPr lang="en-US" i="1">
                                        <a:solidFill>
                                          <a:srgbClr val="000000"/>
                                        </a:solidFill>
                                        <a:latin typeface="Cambria Math" panose="02040503050406030204" pitchFamily="18" charset="0"/>
                                      </a:rPr>
                                      <m:t>𝑁</m:t>
                                    </m:r>
                                  </m:den>
                                </m:f>
                              </m:oMath>
                            </m:oMathPara>
                          </a14:m>
                          <a:endParaRPr lang="en-US" dirty="0"/>
                        </a:p>
                      </a:txBody>
                      <a:tcPr/>
                    </a:tc>
                    <a:extLst>
                      <a:ext uri="{0D108BD9-81ED-4DB2-BD59-A6C34878D82A}">
                        <a16:rowId xmlns:a16="http://schemas.microsoft.com/office/drawing/2014/main" val="2410055424"/>
                      </a:ext>
                    </a:extLst>
                  </a:tr>
                  <a:tr h="370840">
                    <a:tc>
                      <a:txBody>
                        <a:bodyPr/>
                        <a:lstStyle/>
                        <a:p>
                          <a:pPr algn="ctr"/>
                          <a:r>
                            <a:rPr lang="en-US" dirty="0"/>
                            <a:t>Population Proportion (p)</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𝑋</m:t>
                                    </m:r>
                                  </m:num>
                                  <m:den>
                                    <m:r>
                                      <a:rPr lang="en-US" b="0" i="1" smtClean="0">
                                        <a:latin typeface="Cambria Math" panose="02040503050406030204" pitchFamily="18" charset="0"/>
                                      </a:rPr>
                                      <m:t>𝑁</m:t>
                                    </m:r>
                                  </m:den>
                                </m:f>
                              </m:oMath>
                            </m:oMathPara>
                          </a14:m>
                          <a:endParaRPr lang="en-US" b="0" dirty="0"/>
                        </a:p>
                      </a:txBody>
                      <a:tcPr/>
                    </a:tc>
                    <a:extLst>
                      <a:ext uri="{0D108BD9-81ED-4DB2-BD59-A6C34878D82A}">
                        <a16:rowId xmlns:a16="http://schemas.microsoft.com/office/drawing/2014/main" val="3284689094"/>
                      </a:ext>
                    </a:extLst>
                  </a:tr>
                  <a:tr h="370840">
                    <a:tc>
                      <a:txBody>
                        <a:bodyPr/>
                        <a:lstStyle/>
                        <a:p>
                          <a:pPr algn="ctr"/>
                          <a:r>
                            <a:rPr lang="en-US" dirty="0"/>
                            <a:t>Population Variance (</a:t>
                          </a:r>
                          <a:r>
                            <a:rPr lang="el-GR" dirty="0"/>
                            <a:t>σ²)</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𝜇</m:t>
                                                </m:r>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𝑁</m:t>
                                    </m:r>
                                  </m:den>
                                </m:f>
                              </m:oMath>
                            </m:oMathPara>
                          </a14:m>
                          <a:endParaRPr lang="en-US" dirty="0"/>
                        </a:p>
                      </a:txBody>
                      <a:tcPr/>
                    </a:tc>
                    <a:extLst>
                      <a:ext uri="{0D108BD9-81ED-4DB2-BD59-A6C34878D82A}">
                        <a16:rowId xmlns:a16="http://schemas.microsoft.com/office/drawing/2014/main" val="1662225670"/>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594697983"/>
                      </a:ext>
                    </a:extLst>
                  </a:tr>
                </a:tbl>
              </a:graphicData>
            </a:graphic>
          </p:graphicFrame>
        </mc:Choice>
        <mc:Fallback>
          <p:graphicFrame>
            <p:nvGraphicFramePr>
              <p:cNvPr id="8" name="Table 7">
                <a:extLst>
                  <a:ext uri="{FF2B5EF4-FFF2-40B4-BE49-F238E27FC236}">
                    <a16:creationId xmlns:a16="http://schemas.microsoft.com/office/drawing/2014/main" id="{50F7E08E-33F2-83A1-B1AA-E66F5F7971E9}"/>
                  </a:ext>
                </a:extLst>
              </p:cNvPr>
              <p:cNvGraphicFramePr>
                <a:graphicFrameLocks noGrp="1"/>
              </p:cNvGraphicFramePr>
              <p:nvPr>
                <p:extLst>
                  <p:ext uri="{D42A27DB-BD31-4B8C-83A1-F6EECF244321}">
                    <p14:modId xmlns:p14="http://schemas.microsoft.com/office/powerpoint/2010/main" val="4116050163"/>
                  </p:ext>
                </p:extLst>
              </p:nvPr>
            </p:nvGraphicFramePr>
            <p:xfrm>
              <a:off x="1873143" y="2610612"/>
              <a:ext cx="8128000" cy="260908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051600"/>
                        </a:ext>
                      </a:extLst>
                    </a:gridCol>
                    <a:gridCol w="4064000">
                      <a:extLst>
                        <a:ext uri="{9D8B030D-6E8A-4147-A177-3AD203B41FA5}">
                          <a16:colId xmlns:a16="http://schemas.microsoft.com/office/drawing/2014/main" val="78860357"/>
                        </a:ext>
                      </a:extLst>
                    </a:gridCol>
                  </a:tblGrid>
                  <a:tr h="365760">
                    <a:tc>
                      <a:txBody>
                        <a:bodyPr/>
                        <a:lstStyle/>
                        <a:p>
                          <a:pPr algn="ctr"/>
                          <a:r>
                            <a:rPr lang="en-US" dirty="0"/>
                            <a:t>POPULATION PARAMETER</a:t>
                          </a:r>
                        </a:p>
                      </a:txBody>
                      <a:tcPr/>
                    </a:tc>
                    <a:tc>
                      <a:txBody>
                        <a:bodyPr/>
                        <a:lstStyle/>
                        <a:p>
                          <a:pPr algn="ctr"/>
                          <a:r>
                            <a:rPr lang="en-US" dirty="0"/>
                            <a:t>FORMUALTION</a:t>
                          </a:r>
                        </a:p>
                      </a:txBody>
                      <a:tcPr/>
                    </a:tc>
                    <a:extLst>
                      <a:ext uri="{0D108BD9-81ED-4DB2-BD59-A6C34878D82A}">
                        <a16:rowId xmlns:a16="http://schemas.microsoft.com/office/drawing/2014/main" val="1892065149"/>
                      </a:ext>
                    </a:extLst>
                  </a:tr>
                  <a:tr h="61995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Population Mean (</a:t>
                          </a:r>
                          <a:r>
                            <a:rPr lang="el-GR" dirty="0"/>
                            <a:t>μ</a:t>
                          </a:r>
                          <a:r>
                            <a:rPr lang="en-US" dirty="0"/>
                            <a:t>)</a:t>
                          </a:r>
                        </a:p>
                      </a:txBody>
                      <a:tcPr/>
                    </a:tc>
                    <a:tc>
                      <a:txBody>
                        <a:bodyPr/>
                        <a:lstStyle/>
                        <a:p>
                          <a:endParaRPr lang="en-US"/>
                        </a:p>
                      </a:txBody>
                      <a:tcPr>
                        <a:blipFill>
                          <a:blip r:embed="rId2"/>
                          <a:stretch>
                            <a:fillRect l="-100150" t="-63725" r="-600" b="-275490"/>
                          </a:stretch>
                        </a:blipFill>
                      </a:tcPr>
                    </a:tc>
                    <a:extLst>
                      <a:ext uri="{0D108BD9-81ED-4DB2-BD59-A6C34878D82A}">
                        <a16:rowId xmlns:a16="http://schemas.microsoft.com/office/drawing/2014/main" val="2410055424"/>
                      </a:ext>
                    </a:extLst>
                  </a:tr>
                  <a:tr h="603187">
                    <a:tc>
                      <a:txBody>
                        <a:bodyPr/>
                        <a:lstStyle/>
                        <a:p>
                          <a:pPr algn="ctr"/>
                          <a:r>
                            <a:rPr lang="en-US" dirty="0"/>
                            <a:t>Population Proportion (p)</a:t>
                          </a:r>
                        </a:p>
                      </a:txBody>
                      <a:tcPr/>
                    </a:tc>
                    <a:tc>
                      <a:txBody>
                        <a:bodyPr/>
                        <a:lstStyle/>
                        <a:p>
                          <a:endParaRPr lang="en-US"/>
                        </a:p>
                      </a:txBody>
                      <a:tcPr>
                        <a:blipFill>
                          <a:blip r:embed="rId2"/>
                          <a:stretch>
                            <a:fillRect l="-100150" t="-168687" r="-600" b="-183838"/>
                          </a:stretch>
                        </a:blipFill>
                      </a:tcPr>
                    </a:tc>
                    <a:extLst>
                      <a:ext uri="{0D108BD9-81ED-4DB2-BD59-A6C34878D82A}">
                        <a16:rowId xmlns:a16="http://schemas.microsoft.com/office/drawing/2014/main" val="3284689094"/>
                      </a:ext>
                    </a:extLst>
                  </a:tr>
                  <a:tr h="649351">
                    <a:tc>
                      <a:txBody>
                        <a:bodyPr/>
                        <a:lstStyle/>
                        <a:p>
                          <a:pPr algn="ctr"/>
                          <a:r>
                            <a:rPr lang="en-US" dirty="0"/>
                            <a:t>Population Variance (</a:t>
                          </a:r>
                          <a:r>
                            <a:rPr lang="el-GR" dirty="0"/>
                            <a:t>σ²)</a:t>
                          </a:r>
                          <a:endParaRPr lang="en-US" dirty="0"/>
                        </a:p>
                      </a:txBody>
                      <a:tcPr/>
                    </a:tc>
                    <a:tc>
                      <a:txBody>
                        <a:bodyPr/>
                        <a:lstStyle/>
                        <a:p>
                          <a:endParaRPr lang="en-US"/>
                        </a:p>
                      </a:txBody>
                      <a:tcPr>
                        <a:blipFill>
                          <a:blip r:embed="rId2"/>
                          <a:stretch>
                            <a:fillRect l="-100150" t="-248598" r="-600" b="-70093"/>
                          </a:stretch>
                        </a:blipFill>
                      </a:tcPr>
                    </a:tc>
                    <a:extLst>
                      <a:ext uri="{0D108BD9-81ED-4DB2-BD59-A6C34878D82A}">
                        <a16:rowId xmlns:a16="http://schemas.microsoft.com/office/drawing/2014/main" val="1662225670"/>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594697983"/>
                      </a:ext>
                    </a:extLst>
                  </a:tr>
                </a:tbl>
              </a:graphicData>
            </a:graphic>
          </p:graphicFrame>
        </mc:Fallback>
      </mc:AlternateContent>
      <p:sp>
        <p:nvSpPr>
          <p:cNvPr id="9" name="TextBox 8">
            <a:extLst>
              <a:ext uri="{FF2B5EF4-FFF2-40B4-BE49-F238E27FC236}">
                <a16:creationId xmlns:a16="http://schemas.microsoft.com/office/drawing/2014/main" id="{04B24A9D-BB5E-E4CB-F513-BD3830265E2E}"/>
              </a:ext>
            </a:extLst>
          </p:cNvPr>
          <p:cNvSpPr txBox="1"/>
          <p:nvPr/>
        </p:nvSpPr>
        <p:spPr>
          <a:xfrm>
            <a:off x="822960" y="5586984"/>
            <a:ext cx="11128248" cy="646331"/>
          </a:xfrm>
          <a:prstGeom prst="rect">
            <a:avLst/>
          </a:prstGeom>
          <a:noFill/>
        </p:spPr>
        <p:txBody>
          <a:bodyPr wrap="square" rtlCol="0">
            <a:spAutoFit/>
          </a:bodyPr>
          <a:lstStyle/>
          <a:p>
            <a:pPr marL="306000" indent="-3060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But complete populations are difficult to collect data on, so we use </a:t>
            </a:r>
            <a:r>
              <a:rPr lang="en-US" b="1" dirty="0">
                <a:solidFill>
                  <a:schemeClr val="tx1">
                    <a:lumMod val="75000"/>
                    <a:lumOff val="25000"/>
                  </a:schemeClr>
                </a:solidFill>
              </a:rPr>
              <a:t>sample statistics </a:t>
            </a:r>
            <a:r>
              <a:rPr lang="en-US" dirty="0">
                <a:solidFill>
                  <a:schemeClr val="tx1">
                    <a:lumMod val="75000"/>
                    <a:lumOff val="25000"/>
                  </a:schemeClr>
                </a:solidFill>
              </a:rPr>
              <a:t>as </a:t>
            </a:r>
            <a:r>
              <a:rPr lang="en-US" b="1" dirty="0">
                <a:solidFill>
                  <a:schemeClr val="tx1">
                    <a:lumMod val="75000"/>
                    <a:lumOff val="25000"/>
                  </a:schemeClr>
                </a:solidFill>
              </a:rPr>
              <a:t>point estimates </a:t>
            </a:r>
            <a:r>
              <a:rPr lang="en-US" dirty="0">
                <a:solidFill>
                  <a:schemeClr val="tx1">
                    <a:lumMod val="75000"/>
                    <a:lumOff val="25000"/>
                  </a:schemeClr>
                </a:solidFill>
              </a:rPr>
              <a:t>for the unknown population parameters of interest</a:t>
            </a:r>
          </a:p>
        </p:txBody>
      </p:sp>
    </p:spTree>
    <p:extLst>
      <p:ext uri="{BB962C8B-B14F-4D97-AF65-F5344CB8AC3E}">
        <p14:creationId xmlns:p14="http://schemas.microsoft.com/office/powerpoint/2010/main" val="391319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55351-4872-9B4A-15E6-4A3F23ABA8F5}"/>
              </a:ext>
            </a:extLst>
          </p:cNvPr>
          <p:cNvSpPr>
            <a:spLocks noGrp="1"/>
          </p:cNvSpPr>
          <p:nvPr>
            <p:ph type="title"/>
          </p:nvPr>
        </p:nvSpPr>
        <p:spPr>
          <a:xfrm>
            <a:off x="581192" y="702156"/>
            <a:ext cx="11029616" cy="596292"/>
          </a:xfrm>
        </p:spPr>
        <p:txBody>
          <a:bodyPr/>
          <a:lstStyle/>
          <a:p>
            <a:r>
              <a:rPr lang="en-US" dirty="0"/>
              <a:t>Population &amp; sample</a:t>
            </a:r>
          </a:p>
        </p:txBody>
      </p:sp>
      <p:sp>
        <p:nvSpPr>
          <p:cNvPr id="3" name="Content Placeholder 2">
            <a:extLst>
              <a:ext uri="{FF2B5EF4-FFF2-40B4-BE49-F238E27FC236}">
                <a16:creationId xmlns:a16="http://schemas.microsoft.com/office/drawing/2014/main" id="{89493B52-12F9-0592-BC4B-A5877E125FD7}"/>
              </a:ext>
            </a:extLst>
          </p:cNvPr>
          <p:cNvSpPr>
            <a:spLocks noGrp="1"/>
          </p:cNvSpPr>
          <p:nvPr>
            <p:ph idx="1"/>
          </p:nvPr>
        </p:nvSpPr>
        <p:spPr>
          <a:xfrm>
            <a:off x="480608" y="1618488"/>
            <a:ext cx="11029615" cy="832104"/>
          </a:xfrm>
        </p:spPr>
        <p:txBody>
          <a:bodyPr/>
          <a:lstStyle/>
          <a:p>
            <a:r>
              <a:rPr lang="en-US" dirty="0"/>
              <a:t>A </a:t>
            </a:r>
            <a:r>
              <a:rPr lang="en-US" b="1" dirty="0"/>
              <a:t>sample</a:t>
            </a:r>
            <a:r>
              <a:rPr lang="en-US" dirty="0"/>
              <a:t> is a </a:t>
            </a:r>
            <a:r>
              <a:rPr lang="en-US" b="1" dirty="0"/>
              <a:t>subset of individuals</a:t>
            </a:r>
            <a:r>
              <a:rPr lang="en-US" dirty="0"/>
              <a:t> or </a:t>
            </a:r>
            <a:r>
              <a:rPr lang="en-US" b="1" dirty="0"/>
              <a:t>data points</a:t>
            </a:r>
            <a:r>
              <a:rPr lang="en-US" dirty="0"/>
              <a:t> taken from a </a:t>
            </a:r>
            <a:r>
              <a:rPr lang="en-US" b="1" dirty="0"/>
              <a:t>larger population</a:t>
            </a:r>
            <a:r>
              <a:rPr lang="en-US" dirty="0"/>
              <a:t> to make inferences about the population as a whole.</a:t>
            </a:r>
          </a:p>
        </p:txBody>
      </p:sp>
      <p:pic>
        <p:nvPicPr>
          <p:cNvPr id="5" name="Picture 4">
            <a:extLst>
              <a:ext uri="{FF2B5EF4-FFF2-40B4-BE49-F238E27FC236}">
                <a16:creationId xmlns:a16="http://schemas.microsoft.com/office/drawing/2014/main" id="{5C68030D-62AD-2E55-3267-E0D75B4008ED}"/>
              </a:ext>
            </a:extLst>
          </p:cNvPr>
          <p:cNvPicPr>
            <a:picLocks noChangeAspect="1"/>
          </p:cNvPicPr>
          <p:nvPr/>
        </p:nvPicPr>
        <p:blipFill>
          <a:blip r:embed="rId2"/>
          <a:stretch>
            <a:fillRect/>
          </a:stretch>
        </p:blipFill>
        <p:spPr>
          <a:xfrm>
            <a:off x="2715165" y="2771908"/>
            <a:ext cx="6560500" cy="3383936"/>
          </a:xfrm>
          <a:prstGeom prst="rect">
            <a:avLst/>
          </a:prstGeom>
        </p:spPr>
      </p:pic>
    </p:spTree>
    <p:extLst>
      <p:ext uri="{BB962C8B-B14F-4D97-AF65-F5344CB8AC3E}">
        <p14:creationId xmlns:p14="http://schemas.microsoft.com/office/powerpoint/2010/main" val="326938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5575-5096-41E4-829C-AAA88B54FC2D}"/>
              </a:ext>
            </a:extLst>
          </p:cNvPr>
          <p:cNvSpPr>
            <a:spLocks noGrp="1"/>
          </p:cNvSpPr>
          <p:nvPr>
            <p:ph type="title"/>
          </p:nvPr>
        </p:nvSpPr>
        <p:spPr>
          <a:xfrm>
            <a:off x="581192" y="702156"/>
            <a:ext cx="11029616" cy="623724"/>
          </a:xfrm>
        </p:spPr>
        <p:txBody>
          <a:bodyPr/>
          <a:lstStyle/>
          <a:p>
            <a:r>
              <a:rPr lang="en-US" dirty="0"/>
              <a:t>Sample statistics (Point estimates)</a:t>
            </a:r>
          </a:p>
        </p:txBody>
      </p:sp>
      <p:sp>
        <p:nvSpPr>
          <p:cNvPr id="3" name="Content Placeholder 2">
            <a:extLst>
              <a:ext uri="{FF2B5EF4-FFF2-40B4-BE49-F238E27FC236}">
                <a16:creationId xmlns:a16="http://schemas.microsoft.com/office/drawing/2014/main" id="{20C0EF26-73C4-83D5-5804-DDEAEA3787EB}"/>
              </a:ext>
            </a:extLst>
          </p:cNvPr>
          <p:cNvSpPr>
            <a:spLocks noGrp="1"/>
          </p:cNvSpPr>
          <p:nvPr>
            <p:ph idx="1"/>
          </p:nvPr>
        </p:nvSpPr>
        <p:spPr>
          <a:xfrm>
            <a:off x="581192" y="1417320"/>
            <a:ext cx="11029615" cy="1280160"/>
          </a:xfrm>
        </p:spPr>
        <p:txBody>
          <a:bodyPr/>
          <a:lstStyle/>
          <a:p>
            <a:r>
              <a:rPr lang="en-US" dirty="0"/>
              <a:t>Sample statistics: A value that describes your sample.</a:t>
            </a:r>
          </a:p>
          <a:p>
            <a:r>
              <a:rPr lang="en-US" dirty="0"/>
              <a:t>Point estimates: The use of a sample statistic to estimate a population parameter</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3F59E27F-5236-2A07-E5BE-3399230BA59B}"/>
                  </a:ext>
                </a:extLst>
              </p:cNvPr>
              <p:cNvGraphicFramePr>
                <a:graphicFrameLocks noGrp="1"/>
              </p:cNvGraphicFramePr>
              <p:nvPr>
                <p:extLst>
                  <p:ext uri="{D42A27DB-BD31-4B8C-83A1-F6EECF244321}">
                    <p14:modId xmlns:p14="http://schemas.microsoft.com/office/powerpoint/2010/main" val="3638954476"/>
                  </p:ext>
                </p:extLst>
              </p:nvPr>
            </p:nvGraphicFramePr>
            <p:xfrm>
              <a:off x="1928007" y="3546755"/>
              <a:ext cx="8128000" cy="260515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051600"/>
                        </a:ext>
                      </a:extLst>
                    </a:gridCol>
                    <a:gridCol w="4064000">
                      <a:extLst>
                        <a:ext uri="{9D8B030D-6E8A-4147-A177-3AD203B41FA5}">
                          <a16:colId xmlns:a16="http://schemas.microsoft.com/office/drawing/2014/main" val="78860357"/>
                        </a:ext>
                      </a:extLst>
                    </a:gridCol>
                  </a:tblGrid>
                  <a:tr h="0">
                    <a:tc>
                      <a:txBody>
                        <a:bodyPr/>
                        <a:lstStyle/>
                        <a:p>
                          <a:pPr algn="ctr"/>
                          <a:r>
                            <a:rPr lang="en-US" dirty="0"/>
                            <a:t>Sample Statistics</a:t>
                          </a:r>
                        </a:p>
                      </a:txBody>
                      <a:tcPr/>
                    </a:tc>
                    <a:tc>
                      <a:txBody>
                        <a:bodyPr/>
                        <a:lstStyle/>
                        <a:p>
                          <a:pPr algn="ctr"/>
                          <a:r>
                            <a:rPr lang="en-US" dirty="0"/>
                            <a:t>Formulation</a:t>
                          </a:r>
                        </a:p>
                      </a:txBody>
                      <a:tcPr/>
                    </a:tc>
                    <a:extLst>
                      <a:ext uri="{0D108BD9-81ED-4DB2-BD59-A6C34878D82A}">
                        <a16:rowId xmlns:a16="http://schemas.microsoft.com/office/drawing/2014/main" val="189206514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Population Mean (</a:t>
                          </a:r>
                          <a:r>
                            <a:rPr lang="el-GR" dirty="0"/>
                            <a:t>μ</a:t>
                          </a:r>
                          <a:r>
                            <a:rPr lang="en-US"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i="1" smtClean="0">
                                        <a:solidFill>
                                          <a:srgbClr val="000000"/>
                                        </a:solidFill>
                                        <a:latin typeface="Cambria Math" panose="02040503050406030204" pitchFamily="18" charset="0"/>
                                      </a:rPr>
                                    </m:ctrlPr>
                                  </m:accPr>
                                  <m:e>
                                    <m:r>
                                      <a:rPr lang="en-US" b="0" i="1" smtClean="0">
                                        <a:solidFill>
                                          <a:srgbClr val="000000"/>
                                        </a:solidFill>
                                        <a:latin typeface="Cambria Math" panose="02040503050406030204" pitchFamily="18" charset="0"/>
                                      </a:rPr>
                                      <m:t>𝑥</m:t>
                                    </m:r>
                                  </m:e>
                                </m:acc>
                                <m:r>
                                  <a:rPr lang="en-US" i="1" smtClean="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nary>
                                      <m:naryPr>
                                        <m:chr m:val="∑"/>
                                        <m:subHide m:val="on"/>
                                        <m:supHide m:val="on"/>
                                        <m:ctrlPr>
                                          <a:rPr lang="en-US" i="1">
                                            <a:solidFill>
                                              <a:srgbClr val="000000"/>
                                            </a:solidFill>
                                            <a:latin typeface="Cambria Math" panose="02040503050406030204" pitchFamily="18" charset="0"/>
                                          </a:rPr>
                                        </m:ctrlPr>
                                      </m:naryP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e>
                                    </m:nary>
                                  </m:num>
                                  <m:den>
                                    <m:r>
                                      <a:rPr lang="en-US" b="0" i="1" smtClean="0">
                                        <a:solidFill>
                                          <a:srgbClr val="000000"/>
                                        </a:solidFill>
                                        <a:latin typeface="Cambria Math" panose="02040503050406030204" pitchFamily="18" charset="0"/>
                                      </a:rPr>
                                      <m:t>𝑛</m:t>
                                    </m:r>
                                  </m:den>
                                </m:f>
                              </m:oMath>
                            </m:oMathPara>
                          </a14:m>
                          <a:endParaRPr lang="en-US" dirty="0"/>
                        </a:p>
                      </a:txBody>
                      <a:tcPr/>
                    </a:tc>
                    <a:extLst>
                      <a:ext uri="{0D108BD9-81ED-4DB2-BD59-A6C34878D82A}">
                        <a16:rowId xmlns:a16="http://schemas.microsoft.com/office/drawing/2014/main" val="2410055424"/>
                      </a:ext>
                    </a:extLst>
                  </a:tr>
                  <a:tr h="370840">
                    <a:tc>
                      <a:txBody>
                        <a:bodyPr/>
                        <a:lstStyle/>
                        <a:p>
                          <a:pPr algn="ctr"/>
                          <a:r>
                            <a:rPr lang="en-US" dirty="0"/>
                            <a:t>Population Proportion (p)</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𝑋</m:t>
                                    </m:r>
                                  </m:num>
                                  <m:den>
                                    <m:r>
                                      <a:rPr lang="en-US" b="0" i="1" smtClean="0">
                                        <a:latin typeface="Cambria Math" panose="02040503050406030204" pitchFamily="18" charset="0"/>
                                      </a:rPr>
                                      <m:t>𝑛</m:t>
                                    </m:r>
                                  </m:den>
                                </m:f>
                              </m:oMath>
                            </m:oMathPara>
                          </a14:m>
                          <a:endParaRPr lang="en-US" b="0" dirty="0"/>
                        </a:p>
                      </a:txBody>
                      <a:tcPr/>
                    </a:tc>
                    <a:extLst>
                      <a:ext uri="{0D108BD9-81ED-4DB2-BD59-A6C34878D82A}">
                        <a16:rowId xmlns:a16="http://schemas.microsoft.com/office/drawing/2014/main" val="3284689094"/>
                      </a:ext>
                    </a:extLst>
                  </a:tr>
                  <a:tr h="370840">
                    <a:tc>
                      <a:txBody>
                        <a:bodyPr/>
                        <a:lstStyle/>
                        <a:p>
                          <a:pPr algn="ctr"/>
                          <a:r>
                            <a:rPr lang="en-US" dirty="0"/>
                            <a:t>Population Variance (</a:t>
                          </a:r>
                          <a:r>
                            <a:rPr lang="el-GR" dirty="0"/>
                            <a:t>σ²)</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i="1" smtClean="0">
                                                        <a:solidFill>
                                                          <a:srgbClr val="000000"/>
                                                        </a:solidFill>
                                                        <a:latin typeface="Cambria Math" panose="02040503050406030204" pitchFamily="18" charset="0"/>
                                                      </a:rPr>
                                                    </m:ctrlPr>
                                                  </m:accPr>
                                                  <m:e>
                                                    <m:r>
                                                      <a:rPr lang="en-US" b="0" i="1" smtClean="0">
                                                        <a:solidFill>
                                                          <a:srgbClr val="000000"/>
                                                        </a:solidFill>
                                                        <a:latin typeface="Cambria Math" panose="02040503050406030204" pitchFamily="18" charset="0"/>
                                                      </a:rPr>
                                                      <m:t>𝑥</m:t>
                                                    </m:r>
                                                  </m:e>
                                                </m:acc>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𝑛</m:t>
                                    </m:r>
                                  </m:den>
                                </m:f>
                              </m:oMath>
                            </m:oMathPara>
                          </a14:m>
                          <a:endParaRPr lang="en-US" dirty="0"/>
                        </a:p>
                      </a:txBody>
                      <a:tcPr/>
                    </a:tc>
                    <a:extLst>
                      <a:ext uri="{0D108BD9-81ED-4DB2-BD59-A6C34878D82A}">
                        <a16:rowId xmlns:a16="http://schemas.microsoft.com/office/drawing/2014/main" val="1662225670"/>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594697983"/>
                      </a:ext>
                    </a:extLst>
                  </a:tr>
                </a:tbl>
              </a:graphicData>
            </a:graphic>
          </p:graphicFrame>
        </mc:Choice>
        <mc:Fallback>
          <p:graphicFrame>
            <p:nvGraphicFramePr>
              <p:cNvPr id="4" name="Table 3">
                <a:extLst>
                  <a:ext uri="{FF2B5EF4-FFF2-40B4-BE49-F238E27FC236}">
                    <a16:creationId xmlns:a16="http://schemas.microsoft.com/office/drawing/2014/main" id="{3F59E27F-5236-2A07-E5BE-3399230BA59B}"/>
                  </a:ext>
                </a:extLst>
              </p:cNvPr>
              <p:cNvGraphicFramePr>
                <a:graphicFrameLocks noGrp="1"/>
              </p:cNvGraphicFramePr>
              <p:nvPr>
                <p:extLst>
                  <p:ext uri="{D42A27DB-BD31-4B8C-83A1-F6EECF244321}">
                    <p14:modId xmlns:p14="http://schemas.microsoft.com/office/powerpoint/2010/main" val="3638954476"/>
                  </p:ext>
                </p:extLst>
              </p:nvPr>
            </p:nvGraphicFramePr>
            <p:xfrm>
              <a:off x="1928007" y="3546755"/>
              <a:ext cx="8128000" cy="260515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051600"/>
                        </a:ext>
                      </a:extLst>
                    </a:gridCol>
                    <a:gridCol w="4064000">
                      <a:extLst>
                        <a:ext uri="{9D8B030D-6E8A-4147-A177-3AD203B41FA5}">
                          <a16:colId xmlns:a16="http://schemas.microsoft.com/office/drawing/2014/main" val="78860357"/>
                        </a:ext>
                      </a:extLst>
                    </a:gridCol>
                  </a:tblGrid>
                  <a:tr h="365760">
                    <a:tc>
                      <a:txBody>
                        <a:bodyPr/>
                        <a:lstStyle/>
                        <a:p>
                          <a:pPr algn="ctr"/>
                          <a:r>
                            <a:rPr lang="en-US" dirty="0"/>
                            <a:t>Sample Statistics</a:t>
                          </a:r>
                        </a:p>
                      </a:txBody>
                      <a:tcPr/>
                    </a:tc>
                    <a:tc>
                      <a:txBody>
                        <a:bodyPr/>
                        <a:lstStyle/>
                        <a:p>
                          <a:pPr algn="ctr"/>
                          <a:r>
                            <a:rPr lang="en-US" dirty="0"/>
                            <a:t>Formulation</a:t>
                          </a:r>
                        </a:p>
                      </a:txBody>
                      <a:tcPr/>
                    </a:tc>
                    <a:extLst>
                      <a:ext uri="{0D108BD9-81ED-4DB2-BD59-A6C34878D82A}">
                        <a16:rowId xmlns:a16="http://schemas.microsoft.com/office/drawing/2014/main" val="1892065149"/>
                      </a:ext>
                    </a:extLst>
                  </a:tr>
                  <a:tr h="6217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Population Mean (</a:t>
                          </a:r>
                          <a:r>
                            <a:rPr lang="el-GR" dirty="0"/>
                            <a:t>μ</a:t>
                          </a:r>
                          <a:r>
                            <a:rPr lang="en-US" dirty="0"/>
                            <a:t>)</a:t>
                          </a:r>
                        </a:p>
                      </a:txBody>
                      <a:tcPr/>
                    </a:tc>
                    <a:tc>
                      <a:txBody>
                        <a:bodyPr/>
                        <a:lstStyle/>
                        <a:p>
                          <a:endParaRPr lang="en-US"/>
                        </a:p>
                      </a:txBody>
                      <a:tcPr>
                        <a:blipFill>
                          <a:blip r:embed="rId2"/>
                          <a:stretch>
                            <a:fillRect l="-100150" t="-63107" r="-600" b="-271845"/>
                          </a:stretch>
                        </a:blipFill>
                      </a:tcPr>
                    </a:tc>
                    <a:extLst>
                      <a:ext uri="{0D108BD9-81ED-4DB2-BD59-A6C34878D82A}">
                        <a16:rowId xmlns:a16="http://schemas.microsoft.com/office/drawing/2014/main" val="2410055424"/>
                      </a:ext>
                    </a:extLst>
                  </a:tr>
                  <a:tr h="604965">
                    <a:tc>
                      <a:txBody>
                        <a:bodyPr/>
                        <a:lstStyle/>
                        <a:p>
                          <a:pPr algn="ctr"/>
                          <a:r>
                            <a:rPr lang="en-US" dirty="0"/>
                            <a:t>Population Proportion (p)</a:t>
                          </a:r>
                        </a:p>
                      </a:txBody>
                      <a:tcPr/>
                    </a:tc>
                    <a:tc>
                      <a:txBody>
                        <a:bodyPr/>
                        <a:lstStyle/>
                        <a:p>
                          <a:endParaRPr lang="en-US"/>
                        </a:p>
                      </a:txBody>
                      <a:tcPr>
                        <a:blipFill>
                          <a:blip r:embed="rId2"/>
                          <a:stretch>
                            <a:fillRect l="-100150" t="-169697" r="-600" b="-182828"/>
                          </a:stretch>
                        </a:blipFill>
                      </a:tcPr>
                    </a:tc>
                    <a:extLst>
                      <a:ext uri="{0D108BD9-81ED-4DB2-BD59-A6C34878D82A}">
                        <a16:rowId xmlns:a16="http://schemas.microsoft.com/office/drawing/2014/main" val="3284689094"/>
                      </a:ext>
                    </a:extLst>
                  </a:tr>
                  <a:tr h="641858">
                    <a:tc>
                      <a:txBody>
                        <a:bodyPr/>
                        <a:lstStyle/>
                        <a:p>
                          <a:pPr algn="ctr"/>
                          <a:r>
                            <a:rPr lang="en-US" dirty="0"/>
                            <a:t>Population Variance (</a:t>
                          </a:r>
                          <a:r>
                            <a:rPr lang="el-GR" dirty="0"/>
                            <a:t>σ²)</a:t>
                          </a:r>
                          <a:endParaRPr lang="en-US" dirty="0"/>
                        </a:p>
                      </a:txBody>
                      <a:tcPr/>
                    </a:tc>
                    <a:tc>
                      <a:txBody>
                        <a:bodyPr/>
                        <a:lstStyle/>
                        <a:p>
                          <a:endParaRPr lang="en-US"/>
                        </a:p>
                      </a:txBody>
                      <a:tcPr>
                        <a:blipFill>
                          <a:blip r:embed="rId2"/>
                          <a:stretch>
                            <a:fillRect l="-100150" t="-251887" r="-600" b="-70755"/>
                          </a:stretch>
                        </a:blipFill>
                      </a:tcPr>
                    </a:tc>
                    <a:extLst>
                      <a:ext uri="{0D108BD9-81ED-4DB2-BD59-A6C34878D82A}">
                        <a16:rowId xmlns:a16="http://schemas.microsoft.com/office/drawing/2014/main" val="1662225670"/>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594697983"/>
                      </a:ext>
                    </a:extLst>
                  </a:tr>
                </a:tbl>
              </a:graphicData>
            </a:graphic>
          </p:graphicFrame>
        </mc:Fallback>
      </mc:AlternateContent>
    </p:spTree>
    <p:extLst>
      <p:ext uri="{BB962C8B-B14F-4D97-AF65-F5344CB8AC3E}">
        <p14:creationId xmlns:p14="http://schemas.microsoft.com/office/powerpoint/2010/main" val="3160437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553C4-EFBC-926F-D245-CEB3519CB307}"/>
              </a:ext>
            </a:extLst>
          </p:cNvPr>
          <p:cNvSpPr>
            <a:spLocks noGrp="1"/>
          </p:cNvSpPr>
          <p:nvPr>
            <p:ph type="title"/>
          </p:nvPr>
        </p:nvSpPr>
        <p:spPr>
          <a:xfrm>
            <a:off x="581192" y="702156"/>
            <a:ext cx="11029616" cy="596292"/>
          </a:xfrm>
        </p:spPr>
        <p:txBody>
          <a:bodyPr/>
          <a:lstStyle/>
          <a:p>
            <a:r>
              <a:rPr lang="en-US" dirty="0"/>
              <a:t>Descriptive versus Inferential Statistics</a:t>
            </a:r>
          </a:p>
        </p:txBody>
      </p:sp>
      <p:sp>
        <p:nvSpPr>
          <p:cNvPr id="3" name="Content Placeholder 2">
            <a:extLst>
              <a:ext uri="{FF2B5EF4-FFF2-40B4-BE49-F238E27FC236}">
                <a16:creationId xmlns:a16="http://schemas.microsoft.com/office/drawing/2014/main" id="{08E2CC86-8862-E0CA-6C13-B6F94B94C4D5}"/>
              </a:ext>
            </a:extLst>
          </p:cNvPr>
          <p:cNvSpPr>
            <a:spLocks noGrp="1"/>
          </p:cNvSpPr>
          <p:nvPr>
            <p:ph idx="1"/>
          </p:nvPr>
        </p:nvSpPr>
        <p:spPr>
          <a:xfrm>
            <a:off x="581193" y="1545336"/>
            <a:ext cx="11029615" cy="1737360"/>
          </a:xfrm>
        </p:spPr>
        <p:txBody>
          <a:bodyPr>
            <a:normAutofit/>
          </a:bodyPr>
          <a:lstStyle/>
          <a:p>
            <a:pPr marL="0" indent="0">
              <a:buNone/>
            </a:pPr>
            <a:r>
              <a:rPr lang="en-US" dirty="0"/>
              <a:t>Descriptive statistics describe data.</a:t>
            </a:r>
          </a:p>
          <a:p>
            <a:pPr marL="0" indent="0">
              <a:buNone/>
            </a:pPr>
            <a:r>
              <a:rPr lang="en-US" dirty="0"/>
              <a:t>Inferential statistics compute metrics from a sample to make inferences concerning parameters in a population. Inferential statistics is a subset of descriptive statistics.</a:t>
            </a:r>
          </a:p>
          <a:p>
            <a:endParaRPr lang="en-US" dirty="0"/>
          </a:p>
        </p:txBody>
      </p:sp>
      <p:pic>
        <p:nvPicPr>
          <p:cNvPr id="7" name="Picture 6">
            <a:extLst>
              <a:ext uri="{FF2B5EF4-FFF2-40B4-BE49-F238E27FC236}">
                <a16:creationId xmlns:a16="http://schemas.microsoft.com/office/drawing/2014/main" id="{7426221D-BFA9-4987-9350-63CC0DACAF1C}"/>
              </a:ext>
            </a:extLst>
          </p:cNvPr>
          <p:cNvPicPr>
            <a:picLocks noChangeAspect="1"/>
          </p:cNvPicPr>
          <p:nvPr/>
        </p:nvPicPr>
        <p:blipFill>
          <a:blip r:embed="rId2"/>
          <a:stretch>
            <a:fillRect/>
          </a:stretch>
        </p:blipFill>
        <p:spPr>
          <a:xfrm>
            <a:off x="3462337" y="3529584"/>
            <a:ext cx="5267325" cy="3267075"/>
          </a:xfrm>
          <a:prstGeom prst="rect">
            <a:avLst/>
          </a:prstGeom>
        </p:spPr>
      </p:pic>
    </p:spTree>
    <p:extLst>
      <p:ext uri="{BB962C8B-B14F-4D97-AF65-F5344CB8AC3E}">
        <p14:creationId xmlns:p14="http://schemas.microsoft.com/office/powerpoint/2010/main" val="249880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B701-84FD-F8CC-DF85-2E164A27D4FB}"/>
              </a:ext>
            </a:extLst>
          </p:cNvPr>
          <p:cNvSpPr>
            <a:spLocks noGrp="1"/>
          </p:cNvSpPr>
          <p:nvPr>
            <p:ph type="title"/>
          </p:nvPr>
        </p:nvSpPr>
        <p:spPr>
          <a:xfrm>
            <a:off x="581192" y="702156"/>
            <a:ext cx="11029616" cy="642012"/>
          </a:xfrm>
        </p:spPr>
        <p:txBody>
          <a:bodyPr/>
          <a:lstStyle/>
          <a:p>
            <a:r>
              <a:rPr lang="en-US" altLang="zh-CN" dirty="0"/>
              <a:t>Time to think</a:t>
            </a:r>
            <a:r>
              <a:rPr lang="en-US" dirty="0"/>
              <a:t>🤔</a:t>
            </a:r>
          </a:p>
        </p:txBody>
      </p:sp>
      <p:sp>
        <p:nvSpPr>
          <p:cNvPr id="3" name="Content Placeholder 2">
            <a:extLst>
              <a:ext uri="{FF2B5EF4-FFF2-40B4-BE49-F238E27FC236}">
                <a16:creationId xmlns:a16="http://schemas.microsoft.com/office/drawing/2014/main" id="{81F38BFA-F4A0-172E-E146-8004A0DB3FFE}"/>
              </a:ext>
            </a:extLst>
          </p:cNvPr>
          <p:cNvSpPr>
            <a:spLocks noGrp="1"/>
          </p:cNvSpPr>
          <p:nvPr>
            <p:ph idx="1"/>
          </p:nvPr>
        </p:nvSpPr>
        <p:spPr>
          <a:xfrm>
            <a:off x="581193" y="1554480"/>
            <a:ext cx="11029615" cy="868680"/>
          </a:xfrm>
        </p:spPr>
        <p:txBody>
          <a:bodyPr/>
          <a:lstStyle/>
          <a:p>
            <a:pPr marL="0" indent="0">
              <a:buNone/>
            </a:pPr>
            <a:r>
              <a:rPr lang="en-US" dirty="0"/>
              <a:t>If you have collected data from an entire population (a census), do you need to perform inferential statistics?</a:t>
            </a:r>
          </a:p>
        </p:txBody>
      </p:sp>
    </p:spTree>
    <p:extLst>
      <p:ext uri="{BB962C8B-B14F-4D97-AF65-F5344CB8AC3E}">
        <p14:creationId xmlns:p14="http://schemas.microsoft.com/office/powerpoint/2010/main" val="426631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C035-CC78-C0D9-C7E5-F7B6E8D3F986}"/>
              </a:ext>
            </a:extLst>
          </p:cNvPr>
          <p:cNvSpPr>
            <a:spLocks noGrp="1"/>
          </p:cNvSpPr>
          <p:nvPr>
            <p:ph type="title"/>
          </p:nvPr>
        </p:nvSpPr>
        <p:spPr>
          <a:xfrm>
            <a:off x="581192" y="702156"/>
            <a:ext cx="11029616" cy="568860"/>
          </a:xfrm>
        </p:spPr>
        <p:txBody>
          <a:bodyPr/>
          <a:lstStyle/>
          <a:p>
            <a:r>
              <a:rPr lang="en-US" dirty="0"/>
              <a:t>Error and sampling error</a:t>
            </a:r>
          </a:p>
        </p:txBody>
      </p:sp>
      <p:sp>
        <p:nvSpPr>
          <p:cNvPr id="3" name="Content Placeholder 2">
            <a:extLst>
              <a:ext uri="{FF2B5EF4-FFF2-40B4-BE49-F238E27FC236}">
                <a16:creationId xmlns:a16="http://schemas.microsoft.com/office/drawing/2014/main" id="{5B43DC78-574D-8204-9E09-7729294A2942}"/>
              </a:ext>
            </a:extLst>
          </p:cNvPr>
          <p:cNvSpPr>
            <a:spLocks noGrp="1"/>
          </p:cNvSpPr>
          <p:nvPr>
            <p:ph idx="1"/>
          </p:nvPr>
        </p:nvSpPr>
        <p:spPr>
          <a:xfrm>
            <a:off x="581193" y="1463040"/>
            <a:ext cx="11029615" cy="1088136"/>
          </a:xfrm>
        </p:spPr>
        <p:txBody>
          <a:bodyPr/>
          <a:lstStyle/>
          <a:p>
            <a:pPr algn="l"/>
            <a:r>
              <a:rPr lang="en-US" sz="1800" b="0" i="0" u="none" strike="noStrike" baseline="0" dirty="0">
                <a:solidFill>
                  <a:srgbClr val="0DA6FF"/>
                </a:solidFill>
                <a:latin typeface="NimbusSanL-Regu-Slant_167"/>
              </a:rPr>
              <a:t>Error </a:t>
            </a:r>
            <a:r>
              <a:rPr lang="en-US" sz="1800" b="0" i="0" u="none" strike="noStrike" baseline="0" dirty="0">
                <a:solidFill>
                  <a:srgbClr val="23373B"/>
                </a:solidFill>
                <a:latin typeface="NimbusSanL-Regu"/>
              </a:rPr>
              <a:t>in the estimate = difference between population parameter and sample statistic</a:t>
            </a:r>
            <a:endParaRPr lang="en-US" dirty="0">
              <a:solidFill>
                <a:srgbClr val="23373B"/>
              </a:solidFill>
              <a:latin typeface="NimbusSanL-Regu"/>
            </a:endParaRPr>
          </a:p>
          <a:p>
            <a:pPr algn="l"/>
            <a:r>
              <a:rPr lang="en-US" sz="1800" b="0" i="0" u="none" strike="noStrike" baseline="0" dirty="0">
                <a:solidFill>
                  <a:srgbClr val="0DA6FF"/>
                </a:solidFill>
                <a:latin typeface="NimbusSanL-Regu-Slant_167"/>
              </a:rPr>
              <a:t>Sampling error </a:t>
            </a:r>
            <a:r>
              <a:rPr lang="en-US" sz="1800" b="0" i="0" u="none" strike="noStrike" baseline="0" dirty="0">
                <a:solidFill>
                  <a:srgbClr val="23373B"/>
                </a:solidFill>
                <a:latin typeface="NimbusSanL-Regu"/>
              </a:rPr>
              <a:t>describes how much an estimate will tend to vary from one sample to the next.</a:t>
            </a:r>
            <a:endParaRPr lang="en-US" dirty="0"/>
          </a:p>
        </p:txBody>
      </p:sp>
      <p:pic>
        <p:nvPicPr>
          <p:cNvPr id="5" name="Picture 4">
            <a:extLst>
              <a:ext uri="{FF2B5EF4-FFF2-40B4-BE49-F238E27FC236}">
                <a16:creationId xmlns:a16="http://schemas.microsoft.com/office/drawing/2014/main" id="{07637841-BD13-463F-8E8B-26788560E0EA}"/>
              </a:ext>
            </a:extLst>
          </p:cNvPr>
          <p:cNvPicPr>
            <a:picLocks noChangeAspect="1"/>
          </p:cNvPicPr>
          <p:nvPr/>
        </p:nvPicPr>
        <p:blipFill>
          <a:blip r:embed="rId2"/>
          <a:stretch>
            <a:fillRect/>
          </a:stretch>
        </p:blipFill>
        <p:spPr>
          <a:xfrm>
            <a:off x="2828735" y="2954683"/>
            <a:ext cx="5995226" cy="3439640"/>
          </a:xfrm>
          <a:prstGeom prst="rect">
            <a:avLst/>
          </a:prstGeom>
        </p:spPr>
      </p:pic>
    </p:spTree>
    <p:extLst>
      <p:ext uri="{BB962C8B-B14F-4D97-AF65-F5344CB8AC3E}">
        <p14:creationId xmlns:p14="http://schemas.microsoft.com/office/powerpoint/2010/main" val="1659532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94F2-B422-0BC8-908F-E0B2363D73A4}"/>
              </a:ext>
            </a:extLst>
          </p:cNvPr>
          <p:cNvSpPr>
            <a:spLocks noGrp="1"/>
          </p:cNvSpPr>
          <p:nvPr>
            <p:ph type="title"/>
          </p:nvPr>
        </p:nvSpPr>
        <p:spPr>
          <a:xfrm>
            <a:off x="581192" y="702156"/>
            <a:ext cx="11029616" cy="587148"/>
          </a:xfrm>
        </p:spPr>
        <p:txBody>
          <a:bodyPr/>
          <a:lstStyle/>
          <a:p>
            <a:r>
              <a:rPr lang="en-US" dirty="0"/>
              <a:t>Sampling distribution - proportion</a:t>
            </a:r>
          </a:p>
        </p:txBody>
      </p:sp>
      <p:sp>
        <p:nvSpPr>
          <p:cNvPr id="3" name="Content Placeholder 2">
            <a:extLst>
              <a:ext uri="{FF2B5EF4-FFF2-40B4-BE49-F238E27FC236}">
                <a16:creationId xmlns:a16="http://schemas.microsoft.com/office/drawing/2014/main" id="{7694D7BB-6BF0-A493-85F7-84E250180321}"/>
              </a:ext>
            </a:extLst>
          </p:cNvPr>
          <p:cNvSpPr>
            <a:spLocks noGrp="1"/>
          </p:cNvSpPr>
          <p:nvPr>
            <p:ph idx="1"/>
          </p:nvPr>
        </p:nvSpPr>
        <p:spPr>
          <a:xfrm>
            <a:off x="581192" y="1481328"/>
            <a:ext cx="11029615" cy="996696"/>
          </a:xfrm>
        </p:spPr>
        <p:txBody>
          <a:bodyPr>
            <a:normAutofit/>
          </a:bodyPr>
          <a:lstStyle/>
          <a:p>
            <a:pPr marL="0" indent="0" algn="l">
              <a:buNone/>
            </a:pPr>
            <a:r>
              <a:rPr lang="en-US" sz="1800" b="0" i="0" u="none" strike="noStrike" baseline="0" dirty="0">
                <a:solidFill>
                  <a:schemeClr val="tx1"/>
                </a:solidFill>
                <a:latin typeface="NimbusSanL-Regu"/>
              </a:rPr>
              <a:t>you might sample from the population and use your sample proportion as the best guess for the unknown population proportion.</a:t>
            </a:r>
            <a:endParaRPr lang="en-US" dirty="0">
              <a:solidFill>
                <a:schemeClr val="tx1"/>
              </a:solidFill>
            </a:endParaRPr>
          </a:p>
        </p:txBody>
      </p:sp>
      <p:sp>
        <p:nvSpPr>
          <p:cNvPr id="6" name="TextBox 5">
            <a:extLst>
              <a:ext uri="{FF2B5EF4-FFF2-40B4-BE49-F238E27FC236}">
                <a16:creationId xmlns:a16="http://schemas.microsoft.com/office/drawing/2014/main" id="{32B5B42C-B228-AA52-0B77-FB87EAC51F6E}"/>
              </a:ext>
            </a:extLst>
          </p:cNvPr>
          <p:cNvSpPr txBox="1"/>
          <p:nvPr/>
        </p:nvSpPr>
        <p:spPr>
          <a:xfrm>
            <a:off x="1266992" y="4361689"/>
            <a:ext cx="9266896" cy="1465016"/>
          </a:xfrm>
          <a:prstGeom prst="rect">
            <a:avLst/>
          </a:prstGeom>
          <a:noFill/>
        </p:spPr>
        <p:txBody>
          <a:bodyPr wrap="square" rtlCol="0">
            <a:spAutoFit/>
          </a:bodyPr>
          <a:lstStyle/>
          <a:p>
            <a:pPr marL="342900" indent="-342900">
              <a:spcBef>
                <a:spcPct val="20000"/>
              </a:spcBef>
              <a:spcAft>
                <a:spcPts val="600"/>
              </a:spcAft>
              <a:buClr>
                <a:schemeClr val="accent1"/>
              </a:buClr>
              <a:buSzPct val="92000"/>
              <a:buFont typeface="+mj-lt"/>
              <a:buAutoNum type="arabicParenR"/>
            </a:pPr>
            <a:r>
              <a:rPr lang="en-US" dirty="0">
                <a:latin typeface="NimbusSanL-Regu-Slant_167"/>
              </a:rPr>
              <a:t>Sample, with replacement, 1000 students from the population, and record whether they use public transportation or not</a:t>
            </a:r>
          </a:p>
          <a:p>
            <a:pPr marL="342900" indent="-342900">
              <a:spcBef>
                <a:spcPct val="20000"/>
              </a:spcBef>
              <a:spcAft>
                <a:spcPts val="600"/>
              </a:spcAft>
              <a:buClr>
                <a:schemeClr val="accent1"/>
              </a:buClr>
              <a:buSzPct val="92000"/>
              <a:buFont typeface="+mj-lt"/>
              <a:buAutoNum type="arabicParenR"/>
            </a:pPr>
            <a:r>
              <a:rPr lang="en-US" dirty="0">
                <a:latin typeface="NimbusSanL-Regu-Slant_167"/>
              </a:rPr>
              <a:t>Find the sample proportion.</a:t>
            </a:r>
          </a:p>
          <a:p>
            <a:pPr marL="342900" indent="-342900">
              <a:spcBef>
                <a:spcPct val="20000"/>
              </a:spcBef>
              <a:spcAft>
                <a:spcPts val="600"/>
              </a:spcAft>
              <a:buClr>
                <a:schemeClr val="accent1"/>
              </a:buClr>
              <a:buSzPct val="92000"/>
              <a:buFont typeface="+mj-lt"/>
              <a:buAutoNum type="arabicParenR"/>
            </a:pPr>
            <a:r>
              <a:rPr lang="en-US" dirty="0">
                <a:latin typeface="NimbusSanL-Regu-Slant_167"/>
              </a:rPr>
              <a:t>Plot the distribution of the sample proportions obtained</a:t>
            </a:r>
          </a:p>
        </p:txBody>
      </p:sp>
      <p:sp>
        <p:nvSpPr>
          <p:cNvPr id="8" name="TextBox 7">
            <a:extLst>
              <a:ext uri="{FF2B5EF4-FFF2-40B4-BE49-F238E27FC236}">
                <a16:creationId xmlns:a16="http://schemas.microsoft.com/office/drawing/2014/main" id="{E35F2196-D279-405A-33AD-F746233A4605}"/>
              </a:ext>
            </a:extLst>
          </p:cNvPr>
          <p:cNvSpPr txBox="1"/>
          <p:nvPr/>
        </p:nvSpPr>
        <p:spPr>
          <a:xfrm>
            <a:off x="802660" y="2670048"/>
            <a:ext cx="10195560" cy="1200329"/>
          </a:xfrm>
          <a:prstGeom prst="rect">
            <a:avLst/>
          </a:prstGeom>
          <a:noFill/>
        </p:spPr>
        <p:txBody>
          <a:bodyPr wrap="square">
            <a:spAutoFit/>
          </a:bodyPr>
          <a:lstStyle/>
          <a:p>
            <a:pPr algn="just"/>
            <a:r>
              <a:rPr lang="en-US" sz="1800" b="0" i="0" u="none" strike="noStrike" baseline="0" dirty="0">
                <a:latin typeface="NimbusSanL-Regu"/>
              </a:rPr>
              <a:t>Suppose you want to estimate the proportion of university students who regularly use public transportation, but you don’t have access to the entire student population. In this case, you could take a sample of students from different campuses and use the proportion of students in your sample who use public transportation as your best guess for the unknown proportion in the overall student population.</a:t>
            </a:r>
          </a:p>
        </p:txBody>
      </p:sp>
    </p:spTree>
    <p:extLst>
      <p:ext uri="{BB962C8B-B14F-4D97-AF65-F5344CB8AC3E}">
        <p14:creationId xmlns:p14="http://schemas.microsoft.com/office/powerpoint/2010/main" val="3228938181"/>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1_Dividend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1">
      <a:majorFont>
        <a:latin typeface="Calibri"/>
        <a:ea typeface=""/>
        <a:cs typeface=""/>
      </a:majorFont>
      <a:minorFont>
        <a:latin typeface="Calibri"/>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Retrospect</Template>
  <TotalTime>1915</TotalTime>
  <Words>701</Words>
  <Application>Microsoft Office PowerPoint</Application>
  <PresentationFormat>Widescreen</PresentationFormat>
  <Paragraphs>87</Paragraphs>
  <Slides>23</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23</vt:i4>
      </vt:variant>
    </vt:vector>
  </HeadingPairs>
  <TitlesOfParts>
    <vt:vector size="37" baseType="lpstr">
      <vt:lpstr>CMMI10</vt:lpstr>
      <vt:lpstr>CMR10</vt:lpstr>
      <vt:lpstr>NimbusSanL-Regu</vt:lpstr>
      <vt:lpstr>NimbusSanL-Regu-Slant_167</vt:lpstr>
      <vt:lpstr>PearsonMATHPRO08</vt:lpstr>
      <vt:lpstr>TimesTenLTStd-Italic</vt:lpstr>
      <vt:lpstr>TimesTenLTStd-Roman</vt:lpstr>
      <vt:lpstr>Arial Black</vt:lpstr>
      <vt:lpstr>Calibri</vt:lpstr>
      <vt:lpstr>Cambria Math</vt:lpstr>
      <vt:lpstr>Gill Sans MT</vt:lpstr>
      <vt:lpstr>Wingdings 2</vt:lpstr>
      <vt:lpstr>DividendVTI</vt:lpstr>
      <vt:lpstr>1_DividendVTI</vt:lpstr>
      <vt:lpstr>WEEK 02</vt:lpstr>
      <vt:lpstr>2.1.1  population and sample</vt:lpstr>
      <vt:lpstr>Population parameter</vt:lpstr>
      <vt:lpstr>Population &amp; sample</vt:lpstr>
      <vt:lpstr>Sample statistics (Point estimates)</vt:lpstr>
      <vt:lpstr>Descriptive versus Inferential Statistics</vt:lpstr>
      <vt:lpstr>Time to think🤔</vt:lpstr>
      <vt:lpstr>Error and sampling error</vt:lpstr>
      <vt:lpstr>Sampling distribution - proportion</vt:lpstr>
      <vt:lpstr>Sampling distribution - proportion</vt:lpstr>
      <vt:lpstr>Central limit theorem</vt:lpstr>
      <vt:lpstr>PowerPoint Presentation</vt:lpstr>
      <vt:lpstr>2.1.2 Confidence interval</vt:lpstr>
      <vt:lpstr>Confidence interval of proportion</vt:lpstr>
      <vt:lpstr>Confidence level in confidence ineterval</vt:lpstr>
      <vt:lpstr>2.1.2 hypothesis testing</vt:lpstr>
      <vt:lpstr>Null and alternative hypothesis</vt:lpstr>
      <vt:lpstr>P-value</vt:lpstr>
      <vt:lpstr>PowerPoint Presentation</vt:lpstr>
      <vt:lpstr>Calculation of p-value</vt:lpstr>
      <vt:lpstr>WEEK 02   Lab session</vt:lpstr>
      <vt:lpstr>2.2.1 task 1</vt:lpstr>
      <vt:lpstr>Confidence interval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Yanan Wu</dc:creator>
  <cp:lastModifiedBy>Yanan Wu</cp:lastModifiedBy>
  <cp:revision>4</cp:revision>
  <dcterms:created xsi:type="dcterms:W3CDTF">2024-12-11T19:51:45Z</dcterms:created>
  <dcterms:modified xsi:type="dcterms:W3CDTF">2025-01-06T03:36:03Z</dcterms:modified>
</cp:coreProperties>
</file>