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b5d90997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b5d9099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a332d6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a332d6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a332d67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a332d6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047626b_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047626b_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a332d67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a332d6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a332d67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a332d6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a332d673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a332d6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a332d673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a332d6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a332d673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a332d67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a332d673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a332d6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5d909973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5d90997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5d909973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5d90997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047626b_0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047626b_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047626b_0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047626b_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047626b_0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047626b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047626b_0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047626b_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047626b_0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047626b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5d909973_1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5d90997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a332d673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a332d67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047626b_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047626b_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5d909973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5d90997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5d909973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5d90997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5d909973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5d90997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5d909973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5d90997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386250"/>
            <a:ext cx="546130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/>
          <p:nvPr/>
        </p:nvSpPr>
        <p:spPr>
          <a:xfrm>
            <a:off x="683550" y="3132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766750" y="2387464"/>
            <a:ext cx="5461200" cy="39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idx="1" type="body"/>
          </p:nvPr>
        </p:nvSpPr>
        <p:spPr>
          <a:xfrm flipH="1">
            <a:off x="457075" y="1305775"/>
            <a:ext cx="7822200" cy="4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The linear model for predicting poverty from high school graduation rate in the US is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"hat" is used to signify that this is an estimate.</a:t>
            </a:r>
            <a:endParaRPr sz="2200"/>
          </a:p>
        </p:txBody>
      </p:sp>
      <p:sp>
        <p:nvSpPr>
          <p:cNvPr id="112" name="Google Shape;112;p2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body"/>
          </p:nvPr>
        </p:nvSpPr>
        <p:spPr>
          <a:xfrm flipH="1">
            <a:off x="457075" y="1305775"/>
            <a:ext cx="7822200" cy="4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linear model for predicting poverty from high school graduation rate in the US is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"hat" is used to signify that this is an estimate.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D85C6"/>
                </a:solidFill>
              </a:rPr>
              <a:t>The high school graduate rate in Georgia is 85.1%. What poverty level does the model predict for this state?</a:t>
            </a:r>
            <a:endParaRPr sz="22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64.78 − 0.62 x 85.1 = 12.018</a:t>
            </a:r>
            <a:endParaRPr sz="2200"/>
          </a:p>
        </p:txBody>
      </p:sp>
      <p:sp>
        <p:nvSpPr>
          <p:cNvPr id="119" name="Google Shape;119;p2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Eyeballing the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 flipH="1">
            <a:off x="456900" y="1305775"/>
            <a:ext cx="2654700" cy="4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Which of the following appears to be the line that best fits the linear relationship between % in poverty and % HS grad? Choose one.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00" y="1305775"/>
            <a:ext cx="5347899" cy="489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Eyeballing the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 flipH="1">
            <a:off x="456900" y="1305775"/>
            <a:ext cx="2654700" cy="4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Which of the following appears to be the line that best fits the linear relationship between % in poverty and % HS grad? Choose one.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E69138"/>
                </a:solidFill>
              </a:rPr>
              <a:t>(a)</a:t>
            </a:r>
            <a:endParaRPr i="1" sz="2200">
              <a:solidFill>
                <a:srgbClr val="E69138"/>
              </a:solidFill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00" y="1305775"/>
            <a:ext cx="5347899" cy="489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 flipH="1">
            <a:off x="457075" y="1305775"/>
            <a:ext cx="78222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Residuals</a:t>
            </a:r>
            <a:r>
              <a:rPr lang="en" sz="2200"/>
              <a:t> are the leftovers from the model fit:</a:t>
            </a:r>
            <a:endParaRPr sz="2200"/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= Fit + Residual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175" y="2210275"/>
            <a:ext cx="5650402" cy="435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baseline="-25000" lang="en" sz="2200"/>
              <a:t>i</a:t>
            </a:r>
            <a:r>
              <a:rPr lang="en" sz="2200"/>
              <a:t>) and predicted ŷ</a:t>
            </a:r>
            <a:r>
              <a:rPr baseline="-25000" lang="en" sz="22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idx="1" type="body"/>
          </p:nvPr>
        </p:nvSpPr>
        <p:spPr>
          <a:xfrm flipH="1">
            <a:off x="5558050" y="2793025"/>
            <a:ext cx="27747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DC is 5.44% more than predicted.</a:t>
            </a:r>
            <a:endParaRPr sz="2200"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baseline="-25000" lang="en" sz="2200"/>
              <a:t>i</a:t>
            </a:r>
            <a:r>
              <a:rPr lang="en" sz="2200"/>
              <a:t>) and predicted ŷ</a:t>
            </a:r>
            <a:r>
              <a:rPr baseline="-25000" lang="en" sz="22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baseline="-25000" lang="en" sz="2200"/>
              <a:t>i</a:t>
            </a:r>
            <a:r>
              <a:rPr lang="en" sz="2200"/>
              <a:t>) and predicted ŷ</a:t>
            </a:r>
            <a:r>
              <a:rPr baseline="-25000" lang="en" sz="22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>
            <p:ph idx="1" type="body"/>
          </p:nvPr>
        </p:nvSpPr>
        <p:spPr>
          <a:xfrm flipH="1">
            <a:off x="5558050" y="2793025"/>
            <a:ext cx="27747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DC is 5.44% more than predicted.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RI is 4.16% less than predicted.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>
                <a:solidFill>
                  <a:schemeClr val="accent1"/>
                </a:solidFill>
              </a:rPr>
              <a:t>Correlation</a:t>
            </a:r>
            <a:r>
              <a:rPr i="1" lang="en" sz="2200"/>
              <a:t> </a:t>
            </a:r>
            <a:r>
              <a:rPr lang="en" sz="2200"/>
              <a:t>describes the strength of the </a:t>
            </a:r>
            <a:r>
              <a:rPr i="1" lang="en" sz="2200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>
                <a:solidFill>
                  <a:schemeClr val="accent1"/>
                </a:solidFill>
              </a:rPr>
              <a:t>Correlation</a:t>
            </a:r>
            <a:r>
              <a:rPr i="1" lang="en" sz="2200"/>
              <a:t> </a:t>
            </a:r>
            <a:r>
              <a:rPr lang="en" sz="2200"/>
              <a:t>describes the strength of the </a:t>
            </a:r>
            <a:r>
              <a:rPr i="1" lang="en" sz="2200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takes values between -1 (perfect negative) and</a:t>
            </a:r>
            <a:br>
              <a:rPr lang="en" sz="2200"/>
            </a:br>
            <a:r>
              <a:rPr lang="en" sz="2200"/>
              <a:t>+1 (perfect positive).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 Fitting,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Residuals, and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Correlation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>
                <a:solidFill>
                  <a:schemeClr val="accent1"/>
                </a:solidFill>
              </a:rPr>
              <a:t>Correlation</a:t>
            </a:r>
            <a:r>
              <a:rPr i="1" lang="en" sz="2200"/>
              <a:t> </a:t>
            </a:r>
            <a:r>
              <a:rPr lang="en" sz="2200"/>
              <a:t>describes the strength of the </a:t>
            </a:r>
            <a:r>
              <a:rPr i="1" lang="en" sz="2200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takes values between -1 (perfect negative) and</a:t>
            </a:r>
            <a:br>
              <a:rPr lang="en" sz="2200"/>
            </a:br>
            <a:r>
              <a:rPr lang="en" sz="2200"/>
              <a:t>+1 (perfect positive).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value of 0 indicates no linear association.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HS grad?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-0.75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-0.1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0.02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-1.5</a:t>
            </a:r>
            <a:endParaRPr sz="2200"/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38" y="2439063"/>
            <a:ext cx="52101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HS grad?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i="1" lang="en" sz="2200">
                <a:solidFill>
                  <a:srgbClr val="FF9900"/>
                </a:solidFill>
              </a:rPr>
              <a:t>-0.75</a:t>
            </a:r>
            <a:endParaRPr i="1" sz="2200">
              <a:solidFill>
                <a:srgbClr val="FF99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-0.1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0.02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-1.5</a:t>
            </a:r>
            <a:endParaRPr sz="2200"/>
          </a:p>
        </p:txBody>
      </p:sp>
      <p:sp>
        <p:nvSpPr>
          <p:cNvPr id="198" name="Google Shape;198;p3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38" y="2439063"/>
            <a:ext cx="52101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female householder?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0.1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-0.4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0.9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arenBoth"/>
            </a:pPr>
            <a:r>
              <a:rPr lang="en" sz="2200">
                <a:solidFill>
                  <a:srgbClr val="000000"/>
                </a:solidFill>
              </a:rPr>
              <a:t>0.5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05" name="Google Shape;205;p3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138" y="2277075"/>
            <a:ext cx="5362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female householder?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0.1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-0.4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0.9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i="1" lang="en" sz="2200">
                <a:solidFill>
                  <a:srgbClr val="FF9900"/>
                </a:solidFill>
              </a:rPr>
              <a:t>0.5</a:t>
            </a:r>
            <a:endParaRPr i="1" sz="2200">
              <a:solidFill>
                <a:srgbClr val="FF9900"/>
              </a:solidFill>
            </a:endParaRPr>
          </a:p>
        </p:txBody>
      </p:sp>
      <p:sp>
        <p:nvSpPr>
          <p:cNvPr id="212" name="Google Shape;212;p3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138" y="2277075"/>
            <a:ext cx="5362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idx="1" type="body"/>
          </p:nvPr>
        </p:nvSpPr>
        <p:spPr>
          <a:xfrm flipH="1">
            <a:off x="457200" y="1305775"/>
            <a:ext cx="76587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has the strongest correlation, i.e. correlation coefficient closest to +1 or -1?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19" name="Google Shape;219;p3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Assessing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50" y="2399450"/>
            <a:ext cx="4773824" cy="37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idx="1" type="body"/>
          </p:nvPr>
        </p:nvSpPr>
        <p:spPr>
          <a:xfrm flipH="1">
            <a:off x="457200" y="1305775"/>
            <a:ext cx="76587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has the strongest correlation, i.e. correlation coefficient closest to +1 or -1?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26" name="Google Shape;226;p4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Assessing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50" y="2399450"/>
            <a:ext cx="4773824" cy="37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 txBox="1"/>
          <p:nvPr>
            <p:ph idx="1" type="body"/>
          </p:nvPr>
        </p:nvSpPr>
        <p:spPr>
          <a:xfrm flipH="1">
            <a:off x="5828950" y="3111575"/>
            <a:ext cx="2905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FF9900"/>
                </a:solidFill>
              </a:rPr>
              <a:t>(b)  → correlation means </a:t>
            </a:r>
            <a:r>
              <a:rPr i="1" lang="en" sz="2200" u="sng">
                <a:solidFill>
                  <a:srgbClr val="FF9900"/>
                </a:solidFill>
              </a:rPr>
              <a:t>linear</a:t>
            </a:r>
            <a:r>
              <a:rPr i="1" lang="en" sz="2200">
                <a:solidFill>
                  <a:srgbClr val="FF9900"/>
                </a:solidFill>
              </a:rPr>
              <a:t> association</a:t>
            </a:r>
            <a:endParaRPr i="1" sz="22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683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Modeling numerical variables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this unit we will learn to quantify the relationship between two numerical variables, as well as modeling numerical response variables using a numerical or categorical explanatory variable.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idx="1" type="body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sp>
        <p:nvSpPr>
          <p:cNvPr id="64" name="Google Shape;64;p1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i="1" lang="en" sz="2200">
                <a:solidFill>
                  <a:schemeClr val="accent1"/>
                </a:solidFill>
              </a:rPr>
              <a:t>scatterplot</a:t>
            </a:r>
            <a:r>
              <a:rPr i="1" lang="en" sz="2200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in poverty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i="1" lang="en" sz="2200">
                <a:solidFill>
                  <a:schemeClr val="accent1"/>
                </a:solidFill>
              </a:rPr>
              <a:t>scatterplot</a:t>
            </a:r>
            <a:r>
              <a:rPr i="1" lang="en" sz="2200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74" name="Google Shape;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body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in poverty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i="1" lang="en" sz="2200">
                <a:solidFill>
                  <a:schemeClr val="accent1"/>
                </a:solidFill>
              </a:rPr>
              <a:t>scatterplot</a:t>
            </a:r>
            <a:r>
              <a:rPr i="1" lang="en" sz="2200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82" name="Google Shape;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idx="1" type="body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in poverty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HS grad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i="1" lang="en" sz="2200">
                <a:solidFill>
                  <a:schemeClr val="accent1"/>
                </a:solidFill>
              </a:rPr>
              <a:t>scatterplot</a:t>
            </a:r>
            <a:r>
              <a:rPr i="1" lang="en" sz="2200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90" name="Google Shape;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in poverty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HS grad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i="1" lang="en" sz="2200">
                <a:solidFill>
                  <a:schemeClr val="accent1"/>
                </a:solidFill>
              </a:rPr>
              <a:t>scatterplot</a:t>
            </a:r>
            <a:r>
              <a:rPr i="1" lang="en" sz="2200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98" name="Google Shape;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idx="1" type="body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in poverty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HS grad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 linear, negative,</a:t>
            </a:r>
            <a:br>
              <a:rPr i="1" lang="en" sz="2200"/>
            </a:br>
            <a:r>
              <a:rPr i="1" lang="en" sz="2200"/>
              <a:t> moderately strong</a:t>
            </a:r>
            <a:endParaRPr i="1" sz="2200"/>
          </a:p>
        </p:txBody>
      </p:sp>
      <p:sp>
        <p:nvSpPr>
          <p:cNvPr id="104" name="Google Shape;104;p2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i="1" lang="en" sz="2200">
                <a:solidFill>
                  <a:schemeClr val="accent1"/>
                </a:solidFill>
              </a:rPr>
              <a:t>scatterplot</a:t>
            </a:r>
            <a:r>
              <a:rPr i="1" lang="en" sz="2200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