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32"/>
  </p:notesMasterIdLst>
  <p:sldIdLst>
    <p:sldId id="256" r:id="rId3"/>
    <p:sldId id="323" r:id="rId4"/>
    <p:sldId id="854" r:id="rId5"/>
    <p:sldId id="858" r:id="rId6"/>
    <p:sldId id="849" r:id="rId7"/>
    <p:sldId id="860" r:id="rId8"/>
    <p:sldId id="867" r:id="rId9"/>
    <p:sldId id="857" r:id="rId10"/>
    <p:sldId id="856" r:id="rId11"/>
    <p:sldId id="855" r:id="rId12"/>
    <p:sldId id="865" r:id="rId13"/>
    <p:sldId id="866" r:id="rId14"/>
    <p:sldId id="900" r:id="rId15"/>
    <p:sldId id="868" r:id="rId16"/>
    <p:sldId id="873" r:id="rId17"/>
    <p:sldId id="871" r:id="rId18"/>
    <p:sldId id="874" r:id="rId19"/>
    <p:sldId id="877" r:id="rId20"/>
    <p:sldId id="878" r:id="rId21"/>
    <p:sldId id="879" r:id="rId22"/>
    <p:sldId id="883" r:id="rId23"/>
    <p:sldId id="881" r:id="rId24"/>
    <p:sldId id="884" r:id="rId25"/>
    <p:sldId id="870" r:id="rId26"/>
    <p:sldId id="901" r:id="rId27"/>
    <p:sldId id="869" r:id="rId28"/>
    <p:sldId id="895" r:id="rId29"/>
    <p:sldId id="265" r:id="rId30"/>
    <p:sldId id="902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statology.org/spurious-correlation-examples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DAFE4E-AE52-1677-0AD6-7211BEE10901}"/>
              </a:ext>
            </a:extLst>
          </p:cNvPr>
          <p:cNvSpPr txBox="1"/>
          <p:nvPr/>
        </p:nvSpPr>
        <p:spPr>
          <a:xfrm>
            <a:off x="581192" y="762654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Variance Decomposition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DB04C957-8E70-2F0B-B927-443458231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50" y="1584350"/>
            <a:ext cx="7491847" cy="4329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19C0E5-EFBF-7FED-A262-5B06C6506A09}"/>
              </a:ext>
            </a:extLst>
          </p:cNvPr>
          <p:cNvSpPr txBox="1"/>
          <p:nvPr/>
        </p:nvSpPr>
        <p:spPr>
          <a:xfrm>
            <a:off x="6451888" y="4858553"/>
            <a:ext cx="470361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As long as the linear model has an intercept, the regression line always goes through means of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𝑋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and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𝑌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i.e., the point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 Math" panose="02040503050406030204" pitchFamily="18" charset="0"/>
              </a:rPr>
              <a:t>(𝑥̅,𝑦̅)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will be on the regression line </a:t>
            </a:r>
          </a:p>
        </p:txBody>
      </p:sp>
    </p:spTree>
    <p:extLst>
      <p:ext uri="{BB962C8B-B14F-4D97-AF65-F5344CB8AC3E}">
        <p14:creationId xmlns:p14="http://schemas.microsoft.com/office/powerpoint/2010/main" val="2396917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DB4231-161C-83B8-A8F2-98E265C46E68}"/>
              </a:ext>
            </a:extLst>
          </p:cNvPr>
          <p:cNvSpPr txBox="1"/>
          <p:nvPr/>
        </p:nvSpPr>
        <p:spPr>
          <a:xfrm>
            <a:off x="590717" y="747067"/>
            <a:ext cx="10855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TSS, RSS, ESS</a:t>
            </a:r>
          </a:p>
        </p:txBody>
      </p:sp>
      <p:pic>
        <p:nvPicPr>
          <p:cNvPr id="5" name="Content Placeholder 13" descr="A scatter diagram to determine the total deviation. For long description in Notes pane, press F6.&#10;">
            <a:extLst>
              <a:ext uri="{FF2B5EF4-FFF2-40B4-BE49-F238E27FC236}">
                <a16:creationId xmlns:a16="http://schemas.microsoft.com/office/drawing/2014/main" id="{BB2074B5-2988-83D2-EDA2-785803A43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159" y="1825397"/>
            <a:ext cx="6381317" cy="36881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/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</m:e>
                              </m:d>
                            </m:e>
                          </m:nary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algn="ctr"/>
                <a:r>
                  <a:rPr lang="en-US" dirty="0"/>
                  <a:t>TSS = ESS + RSS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35437B0-9835-165D-DF3D-A59118A8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915" y="1139824"/>
                <a:ext cx="4320368" cy="3341684"/>
              </a:xfrm>
              <a:prstGeom prst="rect">
                <a:avLst/>
              </a:prstGeom>
              <a:blipFill>
                <a:blip r:embed="rId3"/>
                <a:stretch>
                  <a:fillRect b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598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9F2B3-DD2E-8915-B496-3E67CA524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Slope and 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lest square approach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0" dirty="0"/>
                  <a:t> to minimize the RSS</a:t>
                </a:r>
                <a:endParaRPr lang="en-US" sz="2800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…+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−(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366BD4-749E-D656-5617-39C9A5568C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946" y="1488721"/>
                <a:ext cx="11312236" cy="1122861"/>
              </a:xfrm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F9832C6-D089-E37F-2697-92A647FA3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446" y="2888234"/>
            <a:ext cx="4600408" cy="3532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47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05FDE2-6FF6-B422-73D4-C899701FB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583719"/>
              </a:xfrm>
              <a:blipFill>
                <a:blip r:embed="rId2"/>
                <a:stretch>
                  <a:fillRect l="-1105" b="-30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BA0D1EA-C666-73F6-EE46-45FD68772602}"/>
              </a:ext>
            </a:extLst>
          </p:cNvPr>
          <p:cNvSpPr txBox="1"/>
          <p:nvPr/>
        </p:nvSpPr>
        <p:spPr>
          <a:xfrm>
            <a:off x="6896651" y="3128136"/>
            <a:ext cx="4494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highest slope?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7927EB-58D4-B12F-1D2A-3A06A2E10A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09801"/>
            <a:ext cx="6677487" cy="38528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7A5354-5144-0381-DE63-77F8BE4305C5}"/>
              </a:ext>
            </a:extLst>
          </p:cNvPr>
          <p:cNvSpPr txBox="1"/>
          <p:nvPr/>
        </p:nvSpPr>
        <p:spPr>
          <a:xfrm>
            <a:off x="6896651" y="4219724"/>
            <a:ext cx="49333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line has the lowest intercept?</a:t>
            </a:r>
          </a:p>
        </p:txBody>
      </p:sp>
    </p:spTree>
    <p:extLst>
      <p:ext uri="{BB962C8B-B14F-4D97-AF65-F5344CB8AC3E}">
        <p14:creationId xmlns:p14="http://schemas.microsoft.com/office/powerpoint/2010/main" val="359659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</p:spPr>
            <p:txBody>
              <a:bodyPr/>
              <a:lstStyle/>
              <a:p>
                <a:r>
                  <a:rPr lang="en-US" dirty="0"/>
                  <a:t>Explanation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1C0B0-DA99-CAF6-9887-9F4C2CEFD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638361"/>
                <a:ext cx="11029616" cy="602104"/>
              </a:xfrm>
              <a:blipFill>
                <a:blip r:embed="rId2"/>
                <a:stretch>
                  <a:fillRect l="-1105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7E1765-00A4-7EDC-62A8-65E461850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9155" y="1943049"/>
            <a:ext cx="6284851" cy="363378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/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=7.03,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=0.0475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FD42B7-E8A4-5F42-769D-AFDE8F22C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1033" y="1360924"/>
                <a:ext cx="3601376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/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advertising budget on TV (unit: $)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sales of the TA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5E2FD89-63DA-20B0-812E-993D87D4F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12" y="5725843"/>
                <a:ext cx="5130071" cy="646331"/>
              </a:xfrm>
              <a:prstGeom prst="rect">
                <a:avLst/>
              </a:prstGeom>
              <a:blipFill>
                <a:blip r:embed="rId5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/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no money is spent on advertising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), what does the model predict for TV sales?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1 dollar, how much does the model predict sales will increase? 🤔</a:t>
                </a:r>
              </a:p>
              <a:p>
                <a:endParaRPr lang="en-US" dirty="0"/>
              </a:p>
              <a:p>
                <a:r>
                  <a:rPr lang="en-US" dirty="0"/>
                  <a:t>If the advertising budget increases by $100, how much would we expect sales to increase? 🤔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1EFDFB-2D42-6EBE-B5C5-F6662A6A33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007" y="2667000"/>
                <a:ext cx="5192917" cy="2308324"/>
              </a:xfrm>
              <a:prstGeom prst="rect">
                <a:avLst/>
              </a:prstGeom>
              <a:blipFill>
                <a:blip r:embed="rId6"/>
                <a:stretch>
                  <a:fillRect l="-939" t="-1587" b="-3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3333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C46A59-5803-97C4-395F-452E24D6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8E8C8A6-AA72-6E5B-2967-6240E98CC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2D6896-7F87-AA61-3291-D40743EAD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6D585-7278-AD71-F69E-E773B71D7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0FE503D-13D9-F020-9BD2-0633CA015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68172A6-9CA6-42D6-8048-1640D322ED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BEF277E-8E68-494E-BC7F-7FE80E8D8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EA6BE53-67CD-8E25-95B9-B603366F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2.1.4 Standard error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𝑏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1</m:t>
                        </m:r>
                      </m:sub>
                    </m:sSub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4588BA1-17D4-56AD-5536-116973BFE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834155F7-FB93-3E03-6F7D-5365B7EB2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1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The estimated coefficients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) differ from sample to sample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3206A3-19C8-79B4-E589-833631EAF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707650"/>
                <a:ext cx="11029615" cy="733223"/>
              </a:xfrm>
              <a:blipFill>
                <a:blip r:embed="rId2"/>
                <a:stretch>
                  <a:fillRect l="-829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636EE2B-FF0E-2869-D7D3-8E7192AA3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57" y="2393442"/>
            <a:ext cx="8250189" cy="42964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A28BEA-14D3-883C-9E2A-38FA55676E00}"/>
              </a:ext>
            </a:extLst>
          </p:cNvPr>
          <p:cNvSpPr txBox="1"/>
          <p:nvPr/>
        </p:nvSpPr>
        <p:spPr>
          <a:xfrm>
            <a:off x="1012991" y="1700243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A67FA-395B-CC20-6132-A826D1C7081A}"/>
              </a:ext>
            </a:extLst>
          </p:cNvPr>
          <p:cNvSpPr txBox="1"/>
          <p:nvPr/>
        </p:nvSpPr>
        <p:spPr>
          <a:xfrm>
            <a:off x="5066573" y="1670936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/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How close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are to the true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790F3CC-5FA2-FF24-A2B9-1504C355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0693" y="3561278"/>
                <a:ext cx="3338797" cy="646331"/>
              </a:xfrm>
              <a:prstGeom prst="rect">
                <a:avLst/>
              </a:prstGeom>
              <a:blipFill>
                <a:blip r:embed="rId4"/>
                <a:stretch>
                  <a:fillRect l="-164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8619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FCD36-B548-42C5-C1BF-0D503205A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70263"/>
          </a:xfrm>
        </p:spPr>
        <p:txBody>
          <a:bodyPr>
            <a:normAutofit/>
          </a:bodyPr>
          <a:lstStyle/>
          <a:p>
            <a:r>
              <a:rPr lang="en-US" dirty="0"/>
              <a:t>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Standard error measure the uncertainty of the estimated parameter,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24000" lvl="1" indent="0">
                  <a:buNone/>
                </a:pPr>
                <a:r>
                  <a:rPr lang="en-US" sz="2200" b="0" dirty="0"/>
                  <a:t>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e>
                        </m:ra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  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𝑉𝑎𝑟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ra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∗</m:t>
                    </m:r>
                    <m:rad>
                      <m:radPr>
                        <m:deg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𝑇𝑆</m:t>
                            </m:r>
                            <m:sSub>
                              <m:sSub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, </a:t>
                </a:r>
              </a:p>
              <a:p>
                <a:pPr marL="324000" lvl="1" indent="0">
                  <a:buNone/>
                </a:pPr>
                <a:endParaRPr lang="en-US" sz="2200" dirty="0"/>
              </a:p>
              <a:p>
                <a:pPr marL="324000" lvl="1" indent="0">
                  <a:buNone/>
                </a:pPr>
                <a:r>
                  <a:rPr lang="en-US" sz="22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𝑅𝑆𝑆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𝑇𝑆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 −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200" dirty="0"/>
              </a:p>
              <a:p>
                <a:pPr marL="324000" lvl="1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E5E5DD-701E-3402-BE42-7CB7EE817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50111"/>
                <a:ext cx="11029615" cy="3841013"/>
              </a:xfrm>
              <a:blipFill>
                <a:blip r:embed="rId2"/>
                <a:stretch>
                  <a:fillRect l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0338B60D-75FA-AF95-0EA6-A2237CBE5FED}"/>
              </a:ext>
            </a:extLst>
          </p:cNvPr>
          <p:cNvGrpSpPr/>
          <p:nvPr/>
        </p:nvGrpSpPr>
        <p:grpSpPr>
          <a:xfrm>
            <a:off x="819149" y="2200275"/>
            <a:ext cx="10410825" cy="3307614"/>
            <a:chOff x="819149" y="2200275"/>
            <a:chExt cx="10410825" cy="3307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If the standard error of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/>
                    <a:t>​ is large, what does it indicate about the reliability of our estimate? 🤔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59B622B-1DFE-D2F7-6629-EDDA6D9E1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3"/>
                  <a:stretch>
                    <a:fillRect l="-585" t="-1060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1C3246-2457-E0FB-EAD6-3B3E26D2BC74}"/>
                </a:ext>
              </a:extLst>
            </p:cNvPr>
            <p:cNvSpPr/>
            <p:nvPr/>
          </p:nvSpPr>
          <p:spPr>
            <a:xfrm>
              <a:off x="1000126" y="2200275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6C9F789-1421-AE59-E4D2-288035C1B195}"/>
              </a:ext>
            </a:extLst>
          </p:cNvPr>
          <p:cNvGrpSpPr/>
          <p:nvPr/>
        </p:nvGrpSpPr>
        <p:grpSpPr>
          <a:xfrm>
            <a:off x="1000126" y="3431379"/>
            <a:ext cx="10410825" cy="2194741"/>
            <a:chOff x="819149" y="3313148"/>
            <a:chExt cx="10410825" cy="219474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D51D0B-4173-2464-3DF3-80C0B6FB18A1}"/>
                </a:ext>
              </a:extLst>
            </p:cNvPr>
            <p:cNvSpPr txBox="1"/>
            <p:nvPr/>
          </p:nvSpPr>
          <p:spPr>
            <a:xfrm>
              <a:off x="819149" y="5107779"/>
              <a:ext cx="104108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What is the effect of a small residual sum of squares (RSS) on the standard error?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4D61E1F-76A1-2673-3CD6-215EC968C0B2}"/>
                </a:ext>
              </a:extLst>
            </p:cNvPr>
            <p:cNvSpPr/>
            <p:nvPr/>
          </p:nvSpPr>
          <p:spPr>
            <a:xfrm>
              <a:off x="2466976" y="3313148"/>
              <a:ext cx="704850" cy="714375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8899E4B-2FF8-B534-7E9A-47E757A43D34}"/>
              </a:ext>
            </a:extLst>
          </p:cNvPr>
          <p:cNvGrpSpPr/>
          <p:nvPr/>
        </p:nvGrpSpPr>
        <p:grpSpPr>
          <a:xfrm>
            <a:off x="1152526" y="2459162"/>
            <a:ext cx="10410825" cy="3319358"/>
            <a:chOff x="819149" y="2188531"/>
            <a:chExt cx="10410825" cy="331935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/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dirty="0"/>
                    <a:t>How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does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the</a:t>
                  </a:r>
                  <a:r>
                    <a:rPr lang="zh-CN" altLang="en-US" sz="2000" dirty="0"/>
                    <a:t> </a:t>
                  </a:r>
                  <a:r>
                    <a:rPr lang="en-US" altLang="zh-CN" sz="2000" dirty="0"/>
                    <a:t>total of sum of squares </a:t>
                  </a:r>
                  <a14:m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𝑇𝑆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a14:m>
                  <a:r>
                    <a:rPr lang="en-US" sz="2000" dirty="0"/>
                    <a:t> affect the standard error? 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D6BAC04-CFBC-DD2A-B9C0-32DF692769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49" y="5107779"/>
                  <a:ext cx="10410825" cy="400110"/>
                </a:xfrm>
                <a:prstGeom prst="rect">
                  <a:avLst/>
                </a:prstGeom>
                <a:blipFill>
                  <a:blip r:embed="rId4"/>
                  <a:stretch>
                    <a:fillRect l="-585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54632C-4077-0DD1-5DE4-397CEB1C14DF}"/>
                </a:ext>
              </a:extLst>
            </p:cNvPr>
            <p:cNvSpPr/>
            <p:nvPr/>
          </p:nvSpPr>
          <p:spPr>
            <a:xfrm>
              <a:off x="3324226" y="2188531"/>
              <a:ext cx="609597" cy="6060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00126" y="6066692"/>
            <a:ext cx="863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uncertainty of any estimates is desirable properties. </a:t>
            </a:r>
          </a:p>
        </p:txBody>
      </p:sp>
    </p:spTree>
    <p:extLst>
      <p:ext uri="{BB962C8B-B14F-4D97-AF65-F5344CB8AC3E}">
        <p14:creationId xmlns:p14="http://schemas.microsoft.com/office/powerpoint/2010/main" val="2474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DFF0D9-9DDD-0845-B919-42E20BCBC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D2272F1-D2E6-309A-7927-AE9F48FDA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0965267-B781-6F73-FC37-3D3B4E4AD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6934458-E4D3-AF20-96A0-27A057CD5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328CE8-FE64-A0AD-BDE5-C7C36106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4FB4E5CE-9EC1-1907-D6EF-DCDF87B75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4511468-446B-DB7A-929A-0E4F824FA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8F3AE38-FFD1-9C19-700D-AA4A1E201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A9A2B-5554-1EBD-BE9A-856330E1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2.1.5 confidence interval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FC7B9C9-B376-12DE-B600-5380FE931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158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</p:spPr>
            <p:txBody>
              <a:bodyPr/>
              <a:lstStyle/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28E7204-BE58-A2A8-E83A-130D8651B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62187"/>
              </a:xfr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  <m:sub>
                          <m:r>
                            <a:rPr 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C0728-9139-7971-2974-D429CDFF14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1" y="1639339"/>
                <a:ext cx="11029615" cy="2627861"/>
              </a:xfrm>
              <a:blipFill>
                <a:blip r:embed="rId3"/>
                <a:stretch>
                  <a:fillRect l="-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253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0F682-7347-D560-359C-7937B93F8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Confidence interval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41806203-D193-2DE9-561A-89F7B9FD3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6"/>
                <a:ext cx="11029616" cy="662187"/>
              </a:xfrm>
              <a:prstGeom prst="rect">
                <a:avLst/>
              </a:prstGeom>
              <a:blipFill>
                <a:blip r:embed="rId2"/>
                <a:stretch>
                  <a:fillRect l="-1105" b="-26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/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l">
                  <a:buNone/>
                </a:pPr>
                <a:r>
                  <a:rPr lang="en-US" sz="2400" b="0" i="0" u="none" strike="noStrike" baseline="0" dirty="0">
                    <a:solidFill>
                      <a:srgbClr val="131413"/>
                    </a:solidFill>
                  </a:rPr>
                  <a:t>A 95% confidence interval is defined as a range of values such that with 95% probability, the range will contain the true unknown value of the parameter.</a:t>
                </a:r>
              </a:p>
              <a:p>
                <a:pPr marL="0" indent="0" algn="l">
                  <a:buNone/>
                </a:pPr>
                <a:endParaRPr lang="en-US" sz="2400" dirty="0">
                  <a:solidFill>
                    <a:srgbClr val="131413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+ 2∗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𝑆𝐸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3997E3-6EF7-3F21-5BED-BB2F60088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05" y="1951316"/>
                <a:ext cx="10474476" cy="1569660"/>
              </a:xfrm>
              <a:prstGeom prst="rect">
                <a:avLst/>
              </a:prstGeom>
              <a:blipFill>
                <a:blip r:embed="rId3"/>
                <a:stretch>
                  <a:fillRect l="-873" t="-3101" b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66778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E587AD-5262-2937-9DF8-6AFCC1016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5FDEB71-C19D-5932-59BE-7E9017239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830D11-9E80-D9E2-0936-7D62FE1F2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E45599-3270-B9EC-E7B3-96B11C9CC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610B4E0-B53B-554A-7989-798A79148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DAC61DE9-DC21-F3E2-CE65-C77E9A817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ECF658-5DD9-AB10-7B96-D6AA50C48A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02C4760-8FF7-696D-8225-76CE96216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2.1.6 </a:t>
                </a:r>
                <a14:m>
                  <m:oMath xmlns:m="http://schemas.openxmlformats.org/officeDocument/2006/math"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𝐻𝑌𝑃𝑂𝑇𝐻𝐸𝑆𝐼𝑆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𝑇𝐸𝑆𝑇</m:t>
                    </m:r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CCB8E72-55AC-68E9-7715-1D83E82EC5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B7569BE4-30EE-4C44-2AF7-D6E826447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5866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F38A4-8F20-6AF3-AEBE-53F7FD53E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l" defTabSz="457200" rtl="0" eaLnBrk="1" latinLnBrk="0" hangingPunct="1">
                  <a:lnSpc>
                    <a:spcPct val="100000"/>
                  </a:lnSpc>
                  <a:spcBef>
                    <a:spcPct val="0"/>
                  </a:spcBef>
                  <a:buNone/>
                  <a:defRPr sz="2800" b="0" kern="1200" cap="all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j-ea"/>
                    <a:cs typeface="+mj-cs"/>
                  </a:defRPr>
                </a:lvl1pPr>
                <a:lvl2pPr eaLnBrk="1" hangingPunct="1">
                  <a:defRPr>
                    <a:solidFill>
                      <a:schemeClr val="tx2"/>
                    </a:solidFill>
                  </a:defRPr>
                </a:lvl2pPr>
                <a:lvl3pPr eaLnBrk="1" hangingPunct="1">
                  <a:defRPr>
                    <a:solidFill>
                      <a:schemeClr val="tx2"/>
                    </a:solidFill>
                  </a:defRPr>
                </a:lvl3pPr>
                <a:lvl4pPr eaLnBrk="1" hangingPunct="1">
                  <a:defRPr>
                    <a:solidFill>
                      <a:schemeClr val="tx2"/>
                    </a:solidFill>
                  </a:defRPr>
                </a:lvl4pPr>
                <a:lvl5pPr eaLnBrk="1" hangingPunct="1">
                  <a:defRPr>
                    <a:solidFill>
                      <a:schemeClr val="tx2"/>
                    </a:solidFill>
                  </a:defRPr>
                </a:lvl5pPr>
                <a:lvl6pPr eaLnBrk="1" hangingPunct="1">
                  <a:defRPr>
                    <a:solidFill>
                      <a:schemeClr val="tx2"/>
                    </a:solidFill>
                  </a:defRPr>
                </a:lvl6pPr>
                <a:lvl7pPr eaLnBrk="1" hangingPunct="1">
                  <a:defRPr>
                    <a:solidFill>
                      <a:schemeClr val="tx2"/>
                    </a:solidFill>
                  </a:defRPr>
                </a:lvl7pPr>
                <a:lvl8pPr eaLnBrk="1" hangingPunct="1">
                  <a:defRPr>
                    <a:solidFill>
                      <a:schemeClr val="tx2"/>
                    </a:solidFill>
                  </a:defRPr>
                </a:lvl8pPr>
                <a:lvl9pPr eaLnBrk="1" hangingPunct="1">
                  <a:defRPr>
                    <a:solidFill>
                      <a:schemeClr val="tx2"/>
                    </a:solidFill>
                  </a:defRPr>
                </a:lvl9pPr>
              </a:lstStyle>
              <a:p>
                <a:r>
                  <a:rPr lang="en-US" dirty="0"/>
                  <a:t>HYPOTHESIS TEST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1">
                <a:extLst>
                  <a:ext uri="{FF2B5EF4-FFF2-40B4-BE49-F238E27FC236}">
                    <a16:creationId xmlns:a16="http://schemas.microsoft.com/office/drawing/2014/main" id="{A33751E9-CF9E-3C7B-8081-0456B75B8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702157"/>
                <a:ext cx="11029616" cy="558608"/>
              </a:xfrm>
              <a:prstGeom prst="rect">
                <a:avLst/>
              </a:prstGeom>
              <a:blipFill>
                <a:blip r:embed="rId2"/>
                <a:stretch>
                  <a:fillRect l="-1105" t="-3261" b="-31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/>
              <p:nvPr/>
            </p:nvSpPr>
            <p:spPr>
              <a:xfrm>
                <a:off x="657393" y="2653016"/>
                <a:ext cx="1047447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b="0" dirty="0"/>
                  <a:t> (There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b="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b="0" dirty="0"/>
                  <a:t>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/>
                  <a:t> (There is some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EB9604-2595-A6A6-BB88-71B8F145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93" y="2653016"/>
                <a:ext cx="10474476" cy="830997"/>
              </a:xfrm>
              <a:prstGeom prst="rect">
                <a:avLst/>
              </a:prstGeom>
              <a:blipFill>
                <a:blip r:embed="rId3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/>
              <p:nvPr/>
            </p:nvSpPr>
            <p:spPr>
              <a:xfrm>
                <a:off x="748145" y="1483533"/>
                <a:ext cx="1061258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variable does not explain any variation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, then there is no relationship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1F403A0-D78B-0B94-D72D-95A2518E7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45" y="1483533"/>
                <a:ext cx="10612582" cy="830997"/>
              </a:xfrm>
              <a:prstGeom prst="rect">
                <a:avLst/>
              </a:prstGeom>
              <a:blipFill>
                <a:blip r:embed="rId4"/>
                <a:stretch>
                  <a:fillRect l="-919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265D86B-A655-D3D0-0B2F-747FA176C2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145" y="3870413"/>
            <a:ext cx="3702229" cy="27766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F46A8C-582E-4D6C-4021-11E0594F4B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639" y="3822499"/>
            <a:ext cx="3702230" cy="2808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2273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DEC9F-A874-3649-68D1-AD52B4A3A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574" y="768374"/>
            <a:ext cx="11029615" cy="741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t-statistics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/>
              <p:nvPr/>
            </p:nvSpPr>
            <p:spPr>
              <a:xfrm>
                <a:off x="5221831" y="2208201"/>
                <a:ext cx="1801091" cy="8082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206F61-0775-9C30-FB79-55AA98EFBB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831" y="2208201"/>
                <a:ext cx="1801091" cy="8082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190158" y="3393831"/>
                <a:ext cx="9548446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p-value: A small p-value indicates that it is unlikely to observe such as substantial association between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Reject the null hypothesis: if the p-value is small enough. Typical p-value cutoffs for rejecting the null hypothesis are 5 or 1%. 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158" y="3393831"/>
                <a:ext cx="9548446" cy="1477328"/>
              </a:xfrm>
              <a:prstGeom prst="rect">
                <a:avLst/>
              </a:prstGeom>
              <a:blipFill>
                <a:blip r:embed="rId3"/>
                <a:stretch>
                  <a:fillRect l="-511" t="-2479" r="-7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4777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98531F-D407-71AE-69C2-5CADFACE6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0AFA4B71-6634-AE2F-4E8B-4C00ACD03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AA08AC-1F89-A2E2-CD6D-6E0238811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0011FC-01CD-55C9-3F67-E4D7BA8F3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568BE3-F71E-6154-5337-F38BA6A820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451CE8F-371F-0C7D-2F55-D1ECB3F37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89D07A7-9A8A-A7D9-0549-237E3477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13B84A0-69E6-07B1-8D95-987DC0653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</p:spPr>
            <p:txBody>
              <a:bodyPr vert="horz" lIns="91440" tIns="45720" rIns="91440" bIns="45720" rtlCol="0" anchor="ctr">
                <a:normAutofit/>
              </a:bodyPr>
              <a:lstStyle/>
              <a:p>
                <a:r>
                  <a:rPr lang="en-US" sz="6000" b="0" kern="1200" cap="all" dirty="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</a:rPr>
                  <a:t>2.1.7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p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𝐴𝑁𝐷</m:t>
                    </m:r>
                    <m:r>
                      <a:rPr lang="en-US" sz="6000" b="0" i="1" kern="1200" cap="all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+mj-ea"/>
                        <a:cs typeface="+mj-cs"/>
                      </a:rPr>
                      <m:t> </m:t>
                    </m:r>
                    <m:sSubSup>
                      <m:sSubSupPr>
                        <m:ctrlP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</m:ctrlPr>
                      </m:sSubSupPr>
                      <m:e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𝑅</m:t>
                        </m:r>
                      </m:e>
                      <m:sub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𝑎𝑑𝑗𝑢𝑠𝑡𝑒𝑑</m:t>
                        </m:r>
                      </m:sub>
                      <m:sup>
                        <m:r>
                          <a:rPr lang="en-US" sz="6000" b="0" i="1" kern="1200" cap="all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+mj-ea"/>
                            <a:cs typeface="+mj-cs"/>
                          </a:rPr>
                          <m:t>2</m:t>
                        </m:r>
                      </m:sup>
                    </m:sSubSup>
                  </m:oMath>
                </a14:m>
                <a:endParaRPr lang="en-US" sz="6000" b="0" kern="1200" cap="all" dirty="0">
                  <a:solidFill>
                    <a:srgbClr val="FFFFFF"/>
                  </a:solidFill>
                  <a:latin typeface="+mj-lt"/>
                  <a:ea typeface="+mj-ea"/>
                  <a:cs typeface="+mj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EC6AC4-DE7A-5839-2D73-A66ACD4B95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93715" y="708498"/>
                <a:ext cx="9691733" cy="3330055"/>
              </a:xfrm>
              <a:blipFill>
                <a:blip r:embed="rId2"/>
                <a:stretch>
                  <a:fillRect l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>
            <a:extLst>
              <a:ext uri="{FF2B5EF4-FFF2-40B4-BE49-F238E27FC236}">
                <a16:creationId xmlns:a16="http://schemas.microsoft.com/office/drawing/2014/main" id="{D77FBC85-D9A6-42B7-C4B3-47E46B5BA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421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25482"/>
          </a:xfrm>
        </p:spPr>
        <p:txBody>
          <a:bodyPr/>
          <a:lstStyle/>
          <a:p>
            <a:r>
              <a:rPr lang="en-US" dirty="0"/>
              <a:t>Residual standard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2061" y="1611102"/>
                <a:ext cx="11029615" cy="1615674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061" y="1611102"/>
                <a:ext cx="11029615" cy="161567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01614" y="3226776"/>
                <a:ext cx="1033006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𝑅𝑆𝐸</m:t>
                    </m:r>
                  </m:oMath>
                </a14:m>
                <a:r>
                  <a:rPr lang="en-US" sz="2400" dirty="0"/>
                  <a:t> is considered a measure of the </a:t>
                </a:r>
                <a:r>
                  <a:rPr lang="en-US" sz="2400" i="1" dirty="0"/>
                  <a:t>lack of fit </a:t>
                </a:r>
                <a:r>
                  <a:rPr lang="en-US" sz="2400" dirty="0"/>
                  <a:t>of the model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Roughly speaking, it is the average amount that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 will deviate from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14" y="3226776"/>
                <a:ext cx="10330062" cy="1200329"/>
              </a:xfrm>
              <a:prstGeom prst="rect">
                <a:avLst/>
              </a:prstGeom>
              <a:blipFill>
                <a:blip r:embed="rId3"/>
                <a:stretch>
                  <a:fillRect l="-885"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201614" y="5037993"/>
            <a:ext cx="8932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data with the same scale, Does a smaller RSE indicate a better or worse model fit?</a:t>
            </a:r>
          </a:p>
        </p:txBody>
      </p:sp>
    </p:spTree>
    <p:extLst>
      <p:ext uri="{BB962C8B-B14F-4D97-AF65-F5344CB8AC3E}">
        <p14:creationId xmlns:p14="http://schemas.microsoft.com/office/powerpoint/2010/main" val="2635915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9F44A-378A-C765-167D-DAA63B791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/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goodness of fit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</m:den>
                      </m:f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The adjusted goodness of fit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More variables are considered into the regression equation, the better the fit of the model will be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𝑇𝑆𝑆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E4E4739-BE4B-23D0-1C13-762F1C3D9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836" y="1630438"/>
                <a:ext cx="10709564" cy="4510017"/>
              </a:xfrm>
              <a:prstGeom prst="rect">
                <a:avLst/>
              </a:prstGeom>
              <a:blipFill>
                <a:blip r:embed="rId2"/>
                <a:stretch>
                  <a:fillRect l="-911" t="-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33977E61-063B-34FE-4624-3AD969612EE8}"/>
              </a:ext>
            </a:extLst>
          </p:cNvPr>
          <p:cNvSpPr txBox="1"/>
          <p:nvPr/>
        </p:nvSpPr>
        <p:spPr>
          <a:xfrm>
            <a:off x="374073" y="727364"/>
            <a:ext cx="69688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Assessing the Accuracy of the Model</a:t>
            </a:r>
          </a:p>
        </p:txBody>
      </p:sp>
    </p:spTree>
    <p:extLst>
      <p:ext uri="{BB962C8B-B14F-4D97-AF65-F5344CB8AC3E}">
        <p14:creationId xmlns:p14="http://schemas.microsoft.com/office/powerpoint/2010/main" val="683529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52D8D3-CC5B-C7E5-A2B5-6F0D4C169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DBDC282-0FC7-E97A-D803-E68F34414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0D10F0-166E-ED94-8F88-5AFDAAF5A2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5434961-E90D-9385-AF58-628588BE0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EC25D2-23B6-9870-F073-5C6FFBC20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55E5089E-B78A-247C-14E9-D947386D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ED71421-6733-846C-842E-A1B38BF84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277E5D7-3059-ABB6-17FB-98D78A294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E2719C-AAA8-56E7-A439-5C223559E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2.1.8 key assumption on regression analysis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B651C3-D726-C53D-DB1B-1DE101F0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810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3936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3" y="1347334"/>
            <a:ext cx="11029615" cy="877121"/>
          </a:xfrm>
        </p:spPr>
        <p:txBody>
          <a:bodyPr/>
          <a:lstStyle/>
          <a:p>
            <a:r>
              <a:rPr lang="en-US" dirty="0"/>
              <a:t>week04_Demo</a:t>
            </a:r>
          </a:p>
        </p:txBody>
      </p:sp>
    </p:spTree>
    <p:extLst>
      <p:ext uri="{BB962C8B-B14F-4D97-AF65-F5344CB8AC3E}">
        <p14:creationId xmlns:p14="http://schemas.microsoft.com/office/powerpoint/2010/main" val="3234459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D3810-3DE1-B063-D560-BC3A9D9A0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07364"/>
            <a:ext cx="11029616" cy="550572"/>
          </a:xfrm>
        </p:spPr>
        <p:txBody>
          <a:bodyPr/>
          <a:lstStyle/>
          <a:p>
            <a:r>
              <a:rPr lang="en-US" dirty="0"/>
              <a:t>CAUSALITY &amp;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A8653-FD86-8AF8-2083-96AC63865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157935"/>
            <a:ext cx="11029615" cy="4299889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Causality: Relationship between cause and effect, where one event (the cause) directly influences another event (the effect). </a:t>
            </a: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1F1F1F"/>
                </a:solidFill>
                <a:latin typeface="ElsevierGulliver"/>
              </a:rPr>
              <a:t>	E</a:t>
            </a:r>
            <a:r>
              <a:rPr lang="en-US" altLang="zh-CN" sz="2000" dirty="0">
                <a:solidFill>
                  <a:srgbClr val="1F1F1F"/>
                </a:solidFill>
                <a:latin typeface="ElsevierGulliver"/>
              </a:rPr>
              <a:t>xample: the relationship between rainfall and flooding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pPr marL="0" indent="0">
              <a:buNone/>
            </a:pPr>
            <a:endParaRPr lang="en-US" sz="2000" dirty="0">
              <a:solidFill>
                <a:srgbClr val="1F1F1F"/>
              </a:solidFill>
              <a:latin typeface="ElsevierGulliver"/>
            </a:endParaRPr>
          </a:p>
          <a:p>
            <a:r>
              <a:rPr lang="en-US" sz="2000" dirty="0">
                <a:solidFill>
                  <a:srgbClr val="1F1F1F"/>
                </a:solidFill>
                <a:latin typeface="ElsevierGulliver"/>
              </a:rPr>
              <a:t>Co-variation: </a:t>
            </a:r>
            <a:r>
              <a:rPr lang="en-US" sz="2000" dirty="0"/>
              <a:t>Two variables change together. If two variables tend to increase or decrease in a related manner, they are said to </a:t>
            </a:r>
            <a:r>
              <a:rPr lang="en-US" sz="2000" b="1" dirty="0"/>
              <a:t>covary (not causality)</a:t>
            </a:r>
            <a:endParaRPr lang="en-US" sz="2000" dirty="0">
              <a:solidFill>
                <a:srgbClr val="1F1F1F"/>
              </a:solidFill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128340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226C1-3672-882C-C096-6DC421F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08086"/>
            <a:ext cx="11029616" cy="549128"/>
          </a:xfrm>
        </p:spPr>
        <p:txBody>
          <a:bodyPr/>
          <a:lstStyle/>
          <a:p>
            <a:r>
              <a:rPr lang="en-US" dirty="0"/>
              <a:t>Spurious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91776-4FCB-0766-8E34-10A3F1D78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0426" y="2351704"/>
            <a:ext cx="5833267" cy="402525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/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covariation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can be influenced by their joint relationship to another variable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400" dirty="0"/>
                  <a:t> (or a set of variables)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4E3A28-C94A-0527-ACDB-5457BE0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251284"/>
                <a:ext cx="10537157" cy="830997"/>
              </a:xfrm>
              <a:prstGeom prst="rect">
                <a:avLst/>
              </a:prstGeom>
              <a:blipFill>
                <a:blip r:embed="rId3"/>
                <a:stretch>
                  <a:fillRect l="-868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A70A9B6-9C99-12C0-CF50-2CADB9803752}"/>
              </a:ext>
            </a:extLst>
          </p:cNvPr>
          <p:cNvSpPr txBox="1"/>
          <p:nvPr/>
        </p:nvSpPr>
        <p:spPr>
          <a:xfrm>
            <a:off x="7000875" y="5848498"/>
            <a:ext cx="346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Examples of spurious relationship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0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55CF61-D8B2-213D-60A5-F6C5125D2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112547E-198B-9E05-0675-1FBFFDF26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6C02608-FE1F-FD6B-9F6F-B4C30768B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E9E75F-1C63-096E-7E14-9BE2D342A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83AF455-7B4F-55F8-D6B1-2B568C88E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A0756C1F-C446-CA3F-DAE7-152750B51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20888DF-7DB4-1AEF-E4AF-39279992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390241-4877-3308-BA74-05531D4D2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F3B3-23E6-0472-6772-EE953D6D5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2.1.2 bivariate regression 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D6AF533-F0C8-5AC9-93C3-6606EF712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041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4EFD3-9F9D-783C-2CA3-FDE96C956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8529"/>
            <a:ext cx="11029616" cy="537826"/>
          </a:xfrm>
        </p:spPr>
        <p:txBody>
          <a:bodyPr/>
          <a:lstStyle/>
          <a:p>
            <a:r>
              <a:rPr lang="en-US" dirty="0"/>
              <a:t>Model based on population and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population model </a:t>
                </a:r>
                <a:r>
                  <a:rPr lang="en-US" sz="2000" b="0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666900" lvl="1" indent="-342900">
                  <a:buFont typeface="+mj-lt"/>
                  <a:buAutoNum type="arabicParenR"/>
                </a:pPr>
                <a:r>
                  <a:rPr lang="en-US" sz="20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are constant across all observations</a:t>
                </a:r>
              </a:p>
              <a:p>
                <a:pPr marL="666900" lvl="1" indent="-342900">
                  <a:buFont typeface="+mj-lt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(the error also called disturbance) is directly associated to the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-</a:t>
                </a:r>
                <a:r>
                  <a:rPr lang="en-US" sz="2000" dirty="0" err="1"/>
                  <a:t>th</a:t>
                </a:r>
                <a:r>
                  <a:rPr lang="en-US" sz="2000" dirty="0"/>
                  <a:t> observation</a:t>
                </a:r>
              </a:p>
              <a:p>
                <a:pPr marL="0" indent="0">
                  <a:buNone/>
                </a:pPr>
                <a:r>
                  <a:rPr lang="en-US" sz="2000" dirty="0"/>
                  <a:t> 	</a:t>
                </a:r>
              </a:p>
              <a:p>
                <a:pPr marL="0" indent="0">
                  <a:buNone/>
                </a:pPr>
                <a:r>
                  <a:rPr lang="en-US" sz="2000" dirty="0"/>
                  <a:t>	Can we directly observe the population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from sample? 🤔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b="0" dirty="0"/>
                  <a:t>For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b="0" dirty="0"/>
                  <a:t>-</a:t>
                </a:r>
                <a:r>
                  <a:rPr lang="en-US" sz="2000" b="0" dirty="0" err="1"/>
                  <a:t>th</a:t>
                </a:r>
                <a:r>
                  <a:rPr lang="en-US" sz="2000" b="0" dirty="0"/>
                  <a:t> observation, the </a:t>
                </a:r>
                <a:r>
                  <a:rPr lang="en-US" sz="2000" b="1" dirty="0"/>
                  <a:t>estimated model based on sample </a:t>
                </a:r>
                <a:r>
                  <a:rPr lang="en-US" sz="2000" b="0" dirty="0"/>
                  <a:t>is:</a:t>
                </a:r>
              </a:p>
              <a:p>
                <a:pPr marL="324000" lvl="1" indent="0">
                  <a:buNone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with the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sz="2000" dirty="0"/>
              </a:p>
              <a:p>
                <a:pPr marL="324000" lvl="1" indent="0">
                  <a:buNone/>
                </a:pPr>
                <a:endParaRPr lang="en-US" sz="2000" dirty="0"/>
              </a:p>
              <a:p>
                <a:pPr marL="324000" lvl="1" indent="0">
                  <a:buNone/>
                </a:pPr>
                <a:r>
                  <a:rPr lang="en-US" sz="2100" dirty="0"/>
                  <a:t>If you were analyzing a dataset on housing prices, what could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100" dirty="0"/>
                  <a:t>​ represent in a regression model? </a:t>
                </a:r>
                <a:r>
                  <a:rPr lang="en-US" sz="2400" dirty="0"/>
                  <a:t>🤔</a:t>
                </a:r>
                <a:endParaRPr lang="en-US" sz="21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5CC547-A95F-5C73-4C57-007ACF6955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783217"/>
                <a:ext cx="11029615" cy="4455657"/>
              </a:xfrm>
              <a:blipFill>
                <a:blip r:embed="rId2"/>
                <a:stretch>
                  <a:fillRect l="-276" t="-1096" r="-939" b="-2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CFB9402-DBFC-1422-287B-C49630BF309C}"/>
              </a:ext>
            </a:extLst>
          </p:cNvPr>
          <p:cNvSpPr txBox="1">
            <a:spLocks/>
          </p:cNvSpPr>
          <p:nvPr/>
        </p:nvSpPr>
        <p:spPr>
          <a:xfrm>
            <a:off x="3158485" y="2846555"/>
            <a:ext cx="5875027" cy="5824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68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F873-2CFF-839C-6BCE-5CB58B7C4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7928"/>
          </a:xfrm>
        </p:spPr>
        <p:txBody>
          <a:bodyPr/>
          <a:lstStyle/>
          <a:p>
            <a:r>
              <a:rPr lang="en-US" dirty="0"/>
              <a:t>POPULATION REGRESSION LINE VS SAMPLE REGRESSION 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E0C5DCA-4D06-0644-A9F8-67B7056A07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184" y="2176131"/>
            <a:ext cx="8602029" cy="447970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190320-D385-FEF4-80B6-02F66F92249B}"/>
              </a:ext>
            </a:extLst>
          </p:cNvPr>
          <p:cNvSpPr txBox="1"/>
          <p:nvPr/>
        </p:nvSpPr>
        <p:spPr>
          <a:xfrm>
            <a:off x="1652032" y="143847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Red line: </a:t>
            </a:r>
            <a:r>
              <a:rPr lang="en-US" dirty="0"/>
              <a:t>population regression line</a:t>
            </a:r>
          </a:p>
          <a:p>
            <a:r>
              <a:rPr lang="en-US" b="1" dirty="0">
                <a:solidFill>
                  <a:srgbClr val="0070C0"/>
                </a:solidFill>
              </a:rPr>
              <a:t>Dark blue: </a:t>
            </a:r>
            <a:r>
              <a:rPr lang="en-US" dirty="0"/>
              <a:t>sample regression line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DD5FF6-77D5-B975-9B7C-1554DA8365E7}"/>
              </a:ext>
            </a:extLst>
          </p:cNvPr>
          <p:cNvSpPr txBox="1"/>
          <p:nvPr/>
        </p:nvSpPr>
        <p:spPr>
          <a:xfrm>
            <a:off x="6311750" y="1409942"/>
            <a:ext cx="3778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Light blue: </a:t>
            </a:r>
            <a:r>
              <a:rPr lang="en-US" dirty="0"/>
              <a:t>sample regression line based on different samples</a:t>
            </a:r>
          </a:p>
        </p:txBody>
      </p:sp>
    </p:spTree>
    <p:extLst>
      <p:ext uri="{BB962C8B-B14F-4D97-AF65-F5344CB8AC3E}">
        <p14:creationId xmlns:p14="http://schemas.microsoft.com/office/powerpoint/2010/main" val="2772010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80AF9-CEAC-E9E7-EE58-02C30FB50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4B744F6-8839-076D-8745-F4FE62832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5F6329E-41CD-091A-19FA-6F133FC6F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3FDABB0-A263-9EAD-24EC-95B7129E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45D31F-C993-9943-A688-E669A0AFF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CDCB8611-4505-C38F-6DE1-AC9F71907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B42D87-8C15-FD2F-FEA4-5496B5879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3B862DD-278B-0512-D575-ADF35962B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3DECD6-2770-70E2-5591-66E438DC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91733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2.1.3 </a:t>
            </a:r>
            <a:r>
              <a:rPr lang="en-US" sz="6000" dirty="0">
                <a:solidFill>
                  <a:srgbClr val="FFFFFF"/>
                </a:solidFill>
              </a:rPr>
              <a:t>ordinary least squares estimation</a:t>
            </a:r>
            <a:endParaRPr lang="en-US" sz="6000" b="0" kern="1200" cap="all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180155-DCCB-CEDA-22CD-FF6EB27C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8497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F858-AF1D-8F97-8822-33EF92A83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7B6DEF9-1B70-64C9-8BF3-6CE9752DA9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8049" y="654636"/>
            <a:ext cx="11029950" cy="7272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2800" dirty="0"/>
              <a:t>Ordinary Least 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/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1. A straight line can minimize the error (the 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052173-E19C-C319-6EB2-7FB3A596C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73" y="1614055"/>
                <a:ext cx="10855902" cy="461665"/>
              </a:xfrm>
              <a:prstGeom prst="rect">
                <a:avLst/>
              </a:prstGeom>
              <a:blipFill>
                <a:blip r:embed="rId2"/>
                <a:stretch>
                  <a:fillRect l="-89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oogle Shape;149;p29">
            <a:extLst>
              <a:ext uri="{FF2B5EF4-FFF2-40B4-BE49-F238E27FC236}">
                <a16:creationId xmlns:a16="http://schemas.microsoft.com/office/drawing/2014/main" id="{5A6E4142-EACD-1F62-F90D-8559A3C4A9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461" y="2667001"/>
            <a:ext cx="5079117" cy="38093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/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 </m:t>
                      </m:r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3C20ED-1985-E74A-9FDF-5AE012897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1979" y="2756992"/>
                <a:ext cx="2265218" cy="374654"/>
              </a:xfrm>
              <a:prstGeom prst="rect">
                <a:avLst/>
              </a:prstGeom>
              <a:blipFill>
                <a:blip r:embed="rId4"/>
                <a:stretch>
                  <a:fillRect t="-645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09585-EDAA-01F1-0E1E-2B0E4FB75609}"/>
              </a:ext>
            </a:extLst>
          </p:cNvPr>
          <p:cNvSpPr txBox="1"/>
          <p:nvPr/>
        </p:nvSpPr>
        <p:spPr>
          <a:xfrm>
            <a:off x="7502236" y="3726355"/>
            <a:ext cx="34567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Do you want a smaller error or larger error? 🤔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/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A20445-6D54-E19B-1A08-E10C0210D7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3126" y="4910125"/>
                <a:ext cx="2832822" cy="8485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81097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6610</TotalTime>
  <Words>1038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 Black</vt:lpstr>
      <vt:lpstr>Calibri</vt:lpstr>
      <vt:lpstr>Cambria Math</vt:lpstr>
      <vt:lpstr>ElsevierGulliver</vt:lpstr>
      <vt:lpstr>Wingdings 2</vt:lpstr>
      <vt:lpstr>DividendVTI</vt:lpstr>
      <vt:lpstr>1_DividendVTI</vt:lpstr>
      <vt:lpstr>WEEK 04</vt:lpstr>
      <vt:lpstr>2.1.1  regression</vt:lpstr>
      <vt:lpstr>CAUSALITY &amp; REGRESSION</vt:lpstr>
      <vt:lpstr>Spurious relationship</vt:lpstr>
      <vt:lpstr>2.1.2 bivariate regression </vt:lpstr>
      <vt:lpstr>Model based on population and sample</vt:lpstr>
      <vt:lpstr>POPULATION REGRESSION LINE VS SAMPLE REGRESSION LINE</vt:lpstr>
      <vt:lpstr>2.1.3 ordinary least squares estimation</vt:lpstr>
      <vt:lpstr>PowerPoint Presentation</vt:lpstr>
      <vt:lpstr>PowerPoint Presentation</vt:lpstr>
      <vt:lpstr>PowerPoint Presentation</vt:lpstr>
      <vt:lpstr>Slope and intercept</vt:lpstr>
      <vt:lpstr>Explanation on b_0 and b_1</vt:lpstr>
      <vt:lpstr>Explanation on b_0 &amp; b_1</vt:lpstr>
      <vt:lpstr>2.1.4 Standard error of b_0 &amp; b_1</vt:lpstr>
      <vt:lpstr>PowerPoint Presentation</vt:lpstr>
      <vt:lpstr>Standard error</vt:lpstr>
      <vt:lpstr>2.1.5 confidence interval</vt:lpstr>
      <vt:lpstr>Confidence interval for b_0</vt:lpstr>
      <vt:lpstr>PowerPoint Presentation</vt:lpstr>
      <vt:lpstr>2.1.6 HYPOTHESIS TEST</vt:lpstr>
      <vt:lpstr>PowerPoint Presentation</vt:lpstr>
      <vt:lpstr>PowerPoint Presentation</vt:lpstr>
      <vt:lpstr>2.1.7 R^2  AND R_adjusted^2</vt:lpstr>
      <vt:lpstr>Residual standard error</vt:lpstr>
      <vt:lpstr>PowerPoint Presentation</vt:lpstr>
      <vt:lpstr>2.1.8 key assumption on regression analysis</vt:lpstr>
      <vt:lpstr>WEEK 03   CODE DEMO session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39</cp:revision>
  <dcterms:created xsi:type="dcterms:W3CDTF">2024-12-11T19:51:45Z</dcterms:created>
  <dcterms:modified xsi:type="dcterms:W3CDTF">2025-02-05T14:33:07Z</dcterms:modified>
</cp:coreProperties>
</file>