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4"/>
    <p:sldMasterId id="2147483686" r:id="rId5"/>
  </p:sldMasterIdLst>
  <p:notesMasterIdLst>
    <p:notesMasterId r:id="rId18"/>
  </p:notesMasterIdLst>
  <p:sldIdLst>
    <p:sldId id="256" r:id="rId6"/>
    <p:sldId id="323" r:id="rId7"/>
    <p:sldId id="910" r:id="rId8"/>
    <p:sldId id="939" r:id="rId9"/>
    <p:sldId id="936" r:id="rId10"/>
    <p:sldId id="938" r:id="rId11"/>
    <p:sldId id="940" r:id="rId12"/>
    <p:sldId id="935" r:id="rId13"/>
    <p:sldId id="941" r:id="rId14"/>
    <p:sldId id="942" r:id="rId15"/>
    <p:sldId id="928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96F2DA-24C0-4B85-B3DC-FA6F4BB684E2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B42E0-62EF-42B0-8031-05992D750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43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7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33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07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456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74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553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357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26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2285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20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173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0641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5826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4317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415600" y="7965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Arial Black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747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8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8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0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0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6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4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526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018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1734BD9E-DDD5-C150-8BA0-0B1B13AE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3439C-E1CA-A039-1552-7B23AB700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6AEC8-AD7D-2F2A-F638-325ACB8C9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126" y="3979333"/>
            <a:ext cx="4320228" cy="227747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Instructor: Yanan Wu</a:t>
            </a:r>
          </a:p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TA: Khadija Nisar </a:t>
            </a:r>
          </a:p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2025</a:t>
            </a:r>
          </a:p>
          <a:p>
            <a:endParaRPr lang="en-US" sz="2800" dirty="0">
              <a:solidFill>
                <a:srgbClr val="FFFFFF">
                  <a:alpha val="7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130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06747-1412-BC45-A9FA-3D869952F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91094"/>
            <a:ext cx="11029616" cy="587148"/>
          </a:xfrm>
        </p:spPr>
        <p:txBody>
          <a:bodyPr/>
          <a:lstStyle/>
          <a:p>
            <a:r>
              <a:rPr lang="en-US" altLang="zh-CN" dirty="0"/>
              <a:t>Prediction result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C38CC-292F-DE99-2AF2-93F415D1D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489" y="1220057"/>
            <a:ext cx="1887688" cy="587148"/>
          </a:xfrm>
        </p:spPr>
        <p:txBody>
          <a:bodyPr/>
          <a:lstStyle/>
          <a:p>
            <a:r>
              <a:rPr lang="en-US" altLang="zh-CN" dirty="0"/>
              <a:t>Prune Tree</a:t>
            </a:r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919B24-82C8-70F7-9AFF-BD96AC8AD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894" y="1807205"/>
            <a:ext cx="7136130" cy="182489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17B56A-66C2-6228-E413-A71EFA8ABB5D}"/>
              </a:ext>
            </a:extLst>
          </p:cNvPr>
          <p:cNvSpPr txBox="1">
            <a:spLocks/>
          </p:cNvSpPr>
          <p:nvPr/>
        </p:nvSpPr>
        <p:spPr>
          <a:xfrm>
            <a:off x="663489" y="3740753"/>
            <a:ext cx="1887688" cy="587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Initial Tree</a:t>
            </a:r>
            <a:endParaRPr lang="zh-CN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69F0E5-989F-CD17-2077-4A71E0FF8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894" y="4604194"/>
            <a:ext cx="7858887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220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51217-297E-84F9-DCFD-11FE63AD8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4CCF58-D186-3AF6-A8EA-7A38B653C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025" y="1019196"/>
            <a:ext cx="5142755" cy="4729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496CFF-6F63-215C-2CB4-020B97ED6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24" y="590545"/>
            <a:ext cx="11029616" cy="565535"/>
          </a:xfrm>
        </p:spPr>
        <p:txBody>
          <a:bodyPr>
            <a:normAutofit/>
          </a:bodyPr>
          <a:lstStyle/>
          <a:p>
            <a:r>
              <a:rPr lang="en-US" dirty="0"/>
              <a:t>Advantages and Disadvantages of Trees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6C4AB8-9539-88A6-A02D-328441CB13AA}"/>
              </a:ext>
            </a:extLst>
          </p:cNvPr>
          <p:cNvSpPr txBox="1"/>
          <p:nvPr/>
        </p:nvSpPr>
        <p:spPr>
          <a:xfrm>
            <a:off x="162062" y="1462507"/>
            <a:ext cx="5817206" cy="4422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Advantages</a:t>
            </a:r>
          </a:p>
          <a:p>
            <a:pPr marL="763200" lvl="1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Trees are very easy to explain to people.</a:t>
            </a:r>
          </a:p>
          <a:p>
            <a:pPr marL="763200" lvl="1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Rambla"/>
              </a:rPr>
              <a:t>Trees can be displayed graphically.</a:t>
            </a:r>
          </a:p>
          <a:p>
            <a:pPr marL="763200" lvl="1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Rambla"/>
              </a:rPr>
              <a:t>Trees can easily handle qualitative predictors without the need to create dummy variables.</a:t>
            </a:r>
          </a:p>
          <a:p>
            <a:pPr marL="763200" lvl="1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Rambla"/>
              </a:rPr>
              <a:t>Trees will not consider irrelevant features; no feature selection is needed.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Rambla"/>
              </a:rPr>
              <a:t>Disadvantages</a:t>
            </a:r>
          </a:p>
          <a:p>
            <a:pPr marL="763200" lvl="1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Rambla"/>
              </a:rPr>
              <a:t>Standard pruned trees usually do not achieve the same predictive accuracy than other regression or classification methods</a:t>
            </a:r>
          </a:p>
          <a:p>
            <a:pPr marL="763200" lvl="1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Rambla"/>
              </a:rPr>
              <a:t>Trees can be very volatile from sample to sample, i.e., they exhibit a high variance. This leads to refined tree-building strategies aimed at reducing the variance.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933FE8-AE58-4074-5932-82F007447DAE}"/>
              </a:ext>
            </a:extLst>
          </p:cNvPr>
          <p:cNvSpPr txBox="1"/>
          <p:nvPr/>
        </p:nvSpPr>
        <p:spPr>
          <a:xfrm>
            <a:off x="5979268" y="5748372"/>
            <a:ext cx="6150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 Row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True linear boundary;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Bottom row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true non-linear boundary.</a:t>
            </a:r>
          </a:p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Left column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linear model;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Right column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tree-based model</a:t>
            </a:r>
          </a:p>
        </p:txBody>
      </p:sp>
    </p:spTree>
    <p:extLst>
      <p:ext uri="{BB962C8B-B14F-4D97-AF65-F5344CB8AC3E}">
        <p14:creationId xmlns:p14="http://schemas.microsoft.com/office/powerpoint/2010/main" val="3035811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1A827-5F7B-1C9B-DFDA-1A7B41DDD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80B863BA-C9D0-A0B2-5422-A717FE65BE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5F13AC-84C1-CB46-6321-DCE685317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693546"/>
            <a:ext cx="4320227" cy="2009774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09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CODE DEMO </a:t>
            </a:r>
            <a:r>
              <a:rPr lang="en-US" altLang="zh-CN" sz="4000" dirty="0">
                <a:solidFill>
                  <a:srgbClr val="FFFFFF"/>
                </a:solidFill>
              </a:rPr>
              <a:t>session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11D3B9-9728-4880-CDAB-01882AFA691F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Instructor: Yanan Wu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TA: 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Khadija Nisar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Spring 2025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643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8BAB5-C1DE-8DAD-E76F-BECA6F24C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9618581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10</a:t>
            </a: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.1 </a:t>
            </a:r>
            <a:br>
              <a:rPr lang="en-US" sz="6000" dirty="0">
                <a:solidFill>
                  <a:srgbClr val="FFFFFF"/>
                </a:solidFill>
              </a:rPr>
            </a:br>
            <a:r>
              <a:rPr lang="en-US" sz="6000" dirty="0">
                <a:solidFill>
                  <a:srgbClr val="FFFFFF"/>
                </a:solidFill>
              </a:rPr>
              <a:t>T</a:t>
            </a:r>
            <a:r>
              <a:rPr lang="en-US" altLang="zh-CN" sz="6000" dirty="0">
                <a:solidFill>
                  <a:srgbClr val="FFFFFF"/>
                </a:solidFill>
              </a:rPr>
              <a:t>ree-based classification</a:t>
            </a:r>
            <a:endParaRPr lang="en-US" sz="6000" b="0" kern="1200" cap="all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688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A79E5-4993-85F2-A470-4A70E605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5535"/>
          </a:xfrm>
        </p:spPr>
        <p:txBody>
          <a:bodyPr/>
          <a:lstStyle/>
          <a:p>
            <a:r>
              <a:rPr lang="en-US" dirty="0"/>
              <a:t>Classification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391407-8C8E-1DA3-FCC0-FFD2BB64C7FC}"/>
                  </a:ext>
                </a:extLst>
              </p:cNvPr>
              <p:cNvSpPr txBox="1"/>
              <p:nvPr/>
            </p:nvSpPr>
            <p:spPr>
              <a:xfrm>
                <a:off x="389040" y="1267691"/>
                <a:ext cx="11413919" cy="39027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06000" indent="-306000">
                  <a:lnSpc>
                    <a:spcPct val="15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Very similar to a </a:t>
                </a:r>
                <a:r>
                  <a: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regression tree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except that it is used to predict a qualitative response rather than a quantitative one.</a:t>
                </a:r>
              </a:p>
              <a:p>
                <a:pPr marL="306000" indent="-306000">
                  <a:lnSpc>
                    <a:spcPct val="15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Rambla"/>
                  </a:rPr>
                  <a:t>For a classification tree, we predict that each observation belongs to the </a:t>
                </a:r>
                <a:r>
                  <a:rPr lang="en-US" altLang="zh-CN" b="1" dirty="0">
                    <a:solidFill>
                      <a:srgbClr val="FF0000"/>
                    </a:solidFill>
                    <a:sym typeface="Rambla"/>
                  </a:rPr>
                  <a:t>most commonly occurring class 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Rambla"/>
                  </a:rPr>
                  <a:t>of training observations in the region to which it belongs.</a:t>
                </a:r>
              </a:p>
              <a:p>
                <a:pPr marL="306000" indent="-306000">
                  <a:lnSpc>
                    <a:spcPct val="15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Rambla"/>
                  </a:rPr>
                  <a:t>A natural alternative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sym typeface="Rambla"/>
                      </a:rPr>
                      <m:t>𝑅𝑆𝑆</m:t>
                    </m:r>
                  </m:oMath>
                </a14:m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Rambla"/>
                  </a:rPr>
                  <a:t> is the </a:t>
                </a:r>
                <a:r>
                  <a:rPr lang="en-US" altLang="zh-CN" i="1" dirty="0">
                    <a:solidFill>
                      <a:srgbClr val="FF0000"/>
                    </a:solidFill>
                    <a:sym typeface="Rambla"/>
                  </a:rPr>
                  <a:t>classification error rate (1)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Rambla"/>
                  </a:rPr>
                  <a:t>. </a:t>
                </a:r>
              </a:p>
              <a:p>
                <a:pPr marL="306000" indent="-306000">
                  <a:lnSpc>
                    <a:spcPct val="15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𝑚𝑘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Rambla"/>
                  </a:rPr>
                  <a:t> </a:t>
                </a:r>
                <a:r>
                  <a:rPr lang="en-US" altLang="zh-CN" dirty="0"/>
                  <a:t>represents the proportion of training observations in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region that are from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𝑘𝑡h</m:t>
                    </m:r>
                  </m:oMath>
                </a14:m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Rambla"/>
                  </a:rPr>
                  <a:t> </a:t>
                </a:r>
                <a:r>
                  <a:rPr lang="en-US" altLang="zh-CN" dirty="0"/>
                  <a:t>class.</a:t>
                </a:r>
              </a:p>
              <a:p>
                <a:pPr marL="306000" indent="-306000">
                  <a:lnSpc>
                    <a:spcPct val="15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altLang="zh-CN" sz="1800" b="0" i="0" dirty="0">
                    <a:solidFill>
                      <a:srgbClr val="131413"/>
                    </a:solidFill>
                    <a:effectLst/>
                    <a:latin typeface="QlkvdfBdjqsmMdgnmdVdqtynCMR10"/>
                  </a:rPr>
                  <a:t>The classification error rate is simply the fraction of the training observations in that region that do not belong to the most common class</a:t>
                </a:r>
                <a:endPara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Rambla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391407-8C8E-1DA3-FCC0-FFD2BB64C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40" y="1267691"/>
                <a:ext cx="11413919" cy="3902735"/>
              </a:xfrm>
              <a:prstGeom prst="rect">
                <a:avLst/>
              </a:prstGeom>
              <a:blipFill>
                <a:blip r:embed="rId2"/>
                <a:stretch>
                  <a:fillRect l="-214" b="-1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DD732085-2A51-0FCA-2850-EF8983BDC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341" y="5374794"/>
            <a:ext cx="26098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053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9C915-8BC7-C20E-C317-BFC4AF437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2868"/>
          </a:xfrm>
        </p:spPr>
        <p:txBody>
          <a:bodyPr/>
          <a:lstStyle/>
          <a:p>
            <a:r>
              <a:rPr lang="en-US" altLang="zh-CN" dirty="0"/>
              <a:t>CLASSIFICATIO ERROR RATE</a:t>
            </a:r>
            <a:endParaRPr lang="zh-CN" altLang="en-US" dirty="0"/>
          </a:p>
        </p:txBody>
      </p:sp>
      <p:pic>
        <p:nvPicPr>
          <p:cNvPr id="5" name="Content Placeholder 4" descr="A graph with orange lines&#10;&#10;AI-generated content may be incorrect.">
            <a:extLst>
              <a:ext uri="{FF2B5EF4-FFF2-40B4-BE49-F238E27FC236}">
                <a16:creationId xmlns:a16="http://schemas.microsoft.com/office/drawing/2014/main" id="{3BF79F55-4423-E5AB-46E1-FAABE0AF3F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04" y="1853036"/>
            <a:ext cx="5763451" cy="3935104"/>
          </a:xfrm>
        </p:spPr>
      </p:pic>
    </p:spTree>
    <p:extLst>
      <p:ext uri="{BB962C8B-B14F-4D97-AF65-F5344CB8AC3E}">
        <p14:creationId xmlns:p14="http://schemas.microsoft.com/office/powerpoint/2010/main" val="4077923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A0232-1C78-E4EB-70A5-5CFD6C737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0544"/>
          </a:xfrm>
        </p:spPr>
        <p:txBody>
          <a:bodyPr/>
          <a:lstStyle/>
          <a:p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7CD1F-7BCF-CE64-F932-8AB0A9702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82700"/>
            <a:ext cx="11312358" cy="1188720"/>
          </a:xfrm>
        </p:spPr>
        <p:txBody>
          <a:bodyPr/>
          <a:lstStyle/>
          <a:p>
            <a:r>
              <a:rPr lang="en-US" altLang="zh-CN" b="0" i="0" dirty="0">
                <a:effectLst/>
                <a:latin typeface="Lato" panose="020F0502020204030204" pitchFamily="34" charset="0"/>
              </a:rPr>
              <a:t>A simulated data set containing sales of child car seats at 400 different stores. </a:t>
            </a:r>
          </a:p>
          <a:p>
            <a:pPr marL="0" indent="0">
              <a:buNone/>
            </a:pPr>
            <a:r>
              <a:rPr lang="en-US" altLang="zh-CN" dirty="0"/>
              <a:t>https://rdrr.io/cran/ISLR/man/Carseats.html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432524-C50A-1D69-2C0A-EA7EF66D7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813" y="2471420"/>
            <a:ext cx="6599116" cy="415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863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30BEE-175B-F734-D082-B196C75C4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6094"/>
          </a:xfrm>
        </p:spPr>
        <p:txBody>
          <a:bodyPr/>
          <a:lstStyle/>
          <a:p>
            <a:r>
              <a:rPr lang="en-US" altLang="zh-CN" dirty="0"/>
              <a:t>SUMMARY OF DECISION TREE</a:t>
            </a:r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365348-C39D-8383-5377-EF5B145B178D}"/>
              </a:ext>
            </a:extLst>
          </p:cNvPr>
          <p:cNvSpPr txBox="1"/>
          <p:nvPr/>
        </p:nvSpPr>
        <p:spPr>
          <a:xfrm>
            <a:off x="1176336" y="1729184"/>
            <a:ext cx="102719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tree.carseats</a:t>
            </a:r>
            <a:r>
              <a:rPr lang="en-US" altLang="zh-CN" dirty="0"/>
              <a:t> =tree(High~CompPrice+Income+Advertising+Population+Price+ShelveLoc+Age+Education+Urban+US, </a:t>
            </a:r>
            <a:r>
              <a:rPr lang="en-US" altLang="zh-CN" dirty="0" err="1"/>
              <a:t>Carseats</a:t>
            </a:r>
            <a:r>
              <a:rPr lang="en-US" altLang="zh-CN" dirty="0"/>
              <a:t>, subset =train)summary(</a:t>
            </a:r>
            <a:r>
              <a:rPr lang="en-US" altLang="zh-CN" dirty="0" err="1"/>
              <a:t>tree.carseats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58086A-CA00-A267-3DC1-EC888EECA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150" y="3060467"/>
            <a:ext cx="10189029" cy="24057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F80572-688E-C5B7-299D-F7CFB773B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094" y="5151602"/>
            <a:ext cx="3267756" cy="111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214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E13C3D-1FC7-6897-4CDC-5592289A5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6173" y="702156"/>
            <a:ext cx="7358683" cy="606966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0F5CBE-D6AB-5474-E8A9-D2EB8C0ED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7255"/>
          </a:xfrm>
        </p:spPr>
        <p:txBody>
          <a:bodyPr/>
          <a:lstStyle/>
          <a:p>
            <a:r>
              <a:rPr lang="en-US" altLang="zh-CN" dirty="0"/>
              <a:t>STRUCTURE of </a:t>
            </a:r>
            <a:r>
              <a:rPr lang="en-US" altLang="zh-CN" dirty="0" err="1"/>
              <a:t>decis</a:t>
            </a:r>
            <a:r>
              <a:rPr lang="en-US" altLang="zh-CN" dirty="0"/>
              <a:t> tree</a:t>
            </a:r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C0B6B9-FC95-2995-BC2B-0F013345D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71" y="4379976"/>
            <a:ext cx="4866654" cy="23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388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91B78-B645-966A-70FA-6AD9B5DFD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2444"/>
          </a:xfrm>
        </p:spPr>
        <p:txBody>
          <a:bodyPr/>
          <a:lstStyle/>
          <a:p>
            <a:r>
              <a:rPr lang="en-US" altLang="zh-CN" dirty="0"/>
              <a:t>CROSS VALIDATION</a:t>
            </a:r>
            <a:endParaRPr lang="zh-CN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9A37E4-80E3-6BE8-AFDE-7FFE16799759}"/>
              </a:ext>
            </a:extLst>
          </p:cNvPr>
          <p:cNvSpPr txBox="1"/>
          <p:nvPr/>
        </p:nvSpPr>
        <p:spPr>
          <a:xfrm>
            <a:off x="762000" y="1551205"/>
            <a:ext cx="10668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4A5961-9FDC-352D-66CD-C05E0E59B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7536"/>
            <a:ext cx="6788003" cy="37595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4C2653-7A35-C3AE-E6B7-7E6D61D1C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338" y="1929384"/>
            <a:ext cx="5255974" cy="462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340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ED7B-9DC9-8C99-5B7F-4A3B5C83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7148"/>
          </a:xfrm>
        </p:spPr>
        <p:txBody>
          <a:bodyPr/>
          <a:lstStyle/>
          <a:p>
            <a:r>
              <a:rPr lang="en-US" altLang="zh-CN" dirty="0"/>
              <a:t>Prune tree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97567D-F76C-0A0F-C1C5-37E8AD15F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609" y="1063628"/>
            <a:ext cx="6011935" cy="548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5375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1_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7223789A2B5459313374F6355700B" ma:contentTypeVersion="17" ma:contentTypeDescription="Create a new document." ma:contentTypeScope="" ma:versionID="392feb83960aeb7831dd884106571ec0">
  <xsd:schema xmlns:xsd="http://www.w3.org/2001/XMLSchema" xmlns:xs="http://www.w3.org/2001/XMLSchema" xmlns:p="http://schemas.microsoft.com/office/2006/metadata/properties" xmlns:ns3="8568f56f-95be-480d-9847-691e388c16c7" xmlns:ns4="55df151c-6499-4cc8-98d3-d565bf78f430" targetNamespace="http://schemas.microsoft.com/office/2006/metadata/properties" ma:root="true" ma:fieldsID="dc102bafde6d781d5dcf64ea7bbda52a" ns3:_="" ns4:_="">
    <xsd:import namespace="8568f56f-95be-480d-9847-691e388c16c7"/>
    <xsd:import namespace="55df151c-6499-4cc8-98d3-d565bf78f43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68f56f-95be-480d-9847-691e388c16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df151c-6499-4cc8-98d3-d565bf78f43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568f56f-95be-480d-9847-691e388c16c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B71C5A-6A82-4048-A40A-CDCB24C256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68f56f-95be-480d-9847-691e388c16c7"/>
    <ds:schemaRef ds:uri="55df151c-6499-4cc8-98d3-d565bf78f4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926E09-10F9-4908-B49D-70144A5FC6EA}">
  <ds:schemaRefs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55df151c-6499-4cc8-98d3-d565bf78f430"/>
    <ds:schemaRef ds:uri="http://schemas.openxmlformats.org/package/2006/metadata/core-properties"/>
    <ds:schemaRef ds:uri="http://purl.org/dc/terms/"/>
    <ds:schemaRef ds:uri="8568f56f-95be-480d-9847-691e388c16c7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F77006A-693A-4CB1-AAAC-65D17757C73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11791</TotalTime>
  <Words>361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QlkvdfBdjqsmMdgnmdVdqtynCMR10</vt:lpstr>
      <vt:lpstr>Rambla</vt:lpstr>
      <vt:lpstr>Aptos</vt:lpstr>
      <vt:lpstr>Arial Black</vt:lpstr>
      <vt:lpstr>Calibri</vt:lpstr>
      <vt:lpstr>Cambria Math</vt:lpstr>
      <vt:lpstr>Lato</vt:lpstr>
      <vt:lpstr>Wingdings 2</vt:lpstr>
      <vt:lpstr>DividendVTI</vt:lpstr>
      <vt:lpstr>1_DividendVTI</vt:lpstr>
      <vt:lpstr>WEEK 10</vt:lpstr>
      <vt:lpstr>10.1  Tree-based classification</vt:lpstr>
      <vt:lpstr>Classification trees</vt:lpstr>
      <vt:lpstr>CLASSIFICATIO ERROR RATE</vt:lpstr>
      <vt:lpstr>DATA</vt:lpstr>
      <vt:lpstr>SUMMARY OF DECISION TREE</vt:lpstr>
      <vt:lpstr>STRUCTURE of decis tree</vt:lpstr>
      <vt:lpstr>CROSS VALIDATION</vt:lpstr>
      <vt:lpstr>Prune tree</vt:lpstr>
      <vt:lpstr>Prediction result</vt:lpstr>
      <vt:lpstr>Advantages and Disadvantages of Trees</vt:lpstr>
      <vt:lpstr>WEEK 09   CODE DEMO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04</dc:title>
  <dc:creator>Yanan Wu</dc:creator>
  <cp:lastModifiedBy>Yanan Wu</cp:lastModifiedBy>
  <cp:revision>71</cp:revision>
  <dcterms:created xsi:type="dcterms:W3CDTF">2024-12-11T19:51:45Z</dcterms:created>
  <dcterms:modified xsi:type="dcterms:W3CDTF">2025-03-20T16:49:20Z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0x0101000747223789A2B5459313374F6355700B</vt:lpwstr>
  </property>
</Properties>
</file>