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2"/>
  </p:notesMasterIdLst>
  <p:sldIdLst>
    <p:sldId id="256" r:id="rId3"/>
    <p:sldId id="323" r:id="rId4"/>
    <p:sldId id="903" r:id="rId5"/>
    <p:sldId id="905" r:id="rId6"/>
    <p:sldId id="909" r:id="rId7"/>
    <p:sldId id="906" r:id="rId8"/>
    <p:sldId id="910" r:id="rId9"/>
    <p:sldId id="918" r:id="rId10"/>
    <p:sldId id="908" r:id="rId11"/>
    <p:sldId id="907" r:id="rId12"/>
    <p:sldId id="911" r:id="rId13"/>
    <p:sldId id="912" r:id="rId14"/>
    <p:sldId id="913" r:id="rId15"/>
    <p:sldId id="914" r:id="rId16"/>
    <p:sldId id="915" r:id="rId17"/>
    <p:sldId id="916" r:id="rId18"/>
    <p:sldId id="917" r:id="rId19"/>
    <p:sldId id="91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4B1A7-466A-6232-EFB1-DBB053EF8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793" y="2146900"/>
                <a:ext cx="5036826" cy="363448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𝑠𝑜𝑢𝑟𝑐𝑒𝑉𝑒𝑟𝑖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𝑉𝑒𝑟𝑖𝑓𝑖𝑒𝑑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𝑉𝑒𝑟𝑖𝑓𝑖𝑒𝑑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4B1A7-466A-6232-EFB1-DBB053EF8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93" y="2146900"/>
                <a:ext cx="5036826" cy="3634486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994B0F-5342-B8A6-7DC9-4C0AE99A9EB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6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regression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4AF16B-78E6-035E-5C19-E2D1CFA47DEA}"/>
                  </a:ext>
                </a:extLst>
              </p:cNvPr>
              <p:cNvSpPr txBox="1"/>
              <p:nvPr/>
            </p:nvSpPr>
            <p:spPr>
              <a:xfrm>
                <a:off x="2847109" y="1752112"/>
                <a:ext cx="6809509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=11.075+1.44∗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𝑠𝑜𝑢𝑟𝑐𝑒𝑉𝑒𝑟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+2.282∗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𝑣𝑒𝑟𝑖𝑓𝑖𝑒𝑑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4AF16B-78E6-035E-5C19-E2D1CFA4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9" y="1752112"/>
                <a:ext cx="6809509" cy="394788"/>
              </a:xfrm>
              <a:prstGeom prst="rect">
                <a:avLst/>
              </a:prstGeom>
              <a:blipFill>
                <a:blip r:embed="rId3"/>
                <a:stretch>
                  <a:fillRect t="-1076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2E73B-DD12-2C96-F3CF-1F3017A7C962}"/>
                  </a:ext>
                </a:extLst>
              </p:cNvPr>
              <p:cNvSpPr txBox="1"/>
              <p:nvPr/>
            </p:nvSpPr>
            <p:spPr>
              <a:xfrm>
                <a:off x="6622474" y="2783820"/>
                <a:ext cx="4502726" cy="236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=11.075+1.44∗0+2.282∗0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=11.075+1.44∗1+2.282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∗0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=11.075+1.44∗0+2.282∗1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2E73B-DD12-2C96-F3CF-1F3017A7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4" y="2783820"/>
                <a:ext cx="4502726" cy="2360646"/>
              </a:xfrm>
              <a:prstGeom prst="rect">
                <a:avLst/>
              </a:prstGeom>
              <a:blipFill>
                <a:blip r:embed="rId4"/>
                <a:stretch>
                  <a:fillRect l="-812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FC9B2B-1E08-3F8D-C9B6-E1D575C1B673}"/>
              </a:ext>
            </a:extLst>
          </p:cNvPr>
          <p:cNvSpPr txBox="1"/>
          <p:nvPr/>
        </p:nvSpPr>
        <p:spPr>
          <a:xfrm>
            <a:off x="1385453" y="5093492"/>
            <a:ext cx="9732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income verification approach has the highest interest rate?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Source 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 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not tell</a:t>
            </a:r>
          </a:p>
        </p:txBody>
      </p:sp>
    </p:spTree>
    <p:extLst>
      <p:ext uri="{BB962C8B-B14F-4D97-AF65-F5344CB8AC3E}">
        <p14:creationId xmlns:p14="http://schemas.microsoft.com/office/powerpoint/2010/main" val="29114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A2E99B-D09A-CAC3-9736-27CB78939A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00171"/>
              </a:xfrm>
            </p:spPr>
            <p:txBody>
              <a:bodyPr/>
              <a:lstStyle/>
              <a:p>
                <a:r>
                  <a:rPr lang="en-US" dirty="0"/>
                  <a:t>Assessing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a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A2E99B-D09A-CAC3-9736-27CB78939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00171"/>
              </a:xfrm>
              <a:blipFill>
                <a:blip r:embed="rId2"/>
                <a:stretch>
                  <a:fillRect l="-1105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3E7-C97B-73FA-ED13-E095929E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327"/>
            <a:ext cx="11029615" cy="1226681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1" u="none" strike="noStrike" baseline="0" dirty="0" err="1">
                <a:latin typeface="CMEX10"/>
              </a:rPr>
              <a:t>lm</a:t>
            </a:r>
            <a:r>
              <a:rPr lang="en-US" sz="1800" b="0" i="1" u="none" strike="noStrike" baseline="0" dirty="0">
                <a:latin typeface="CMEX10"/>
              </a:rPr>
              <a:t>(formula = </a:t>
            </a:r>
            <a:r>
              <a:rPr lang="en-US" sz="1800" b="0" i="1" u="none" strike="noStrike" baseline="0" dirty="0" err="1">
                <a:latin typeface="CMEX10"/>
              </a:rPr>
              <a:t>interest_rate</a:t>
            </a:r>
            <a:r>
              <a:rPr lang="en-US" sz="1800" b="0" i="1" u="none" strike="noStrike" baseline="0" dirty="0">
                <a:latin typeface="CMEX10"/>
              </a:rPr>
              <a:t> ~ </a:t>
            </a:r>
            <a:r>
              <a:rPr lang="en-US" sz="1800" b="0" i="1" u="none" strike="noStrike" baseline="0" dirty="0" err="1">
                <a:latin typeface="CMEX10"/>
              </a:rPr>
              <a:t>income_ver</a:t>
            </a:r>
            <a:r>
              <a:rPr lang="en-US" sz="1800" b="0" i="1" u="none" strike="noStrike" baseline="0" dirty="0">
                <a:latin typeface="CMEX10"/>
              </a:rPr>
              <a:t> + </a:t>
            </a:r>
            <a:r>
              <a:rPr lang="en-US" sz="1800" b="0" i="1" u="none" strike="noStrike" baseline="0" dirty="0" err="1">
                <a:latin typeface="CMEX10"/>
              </a:rPr>
              <a:t>debt_to_income</a:t>
            </a:r>
            <a:r>
              <a:rPr lang="en-US" sz="1800" b="0" i="1" u="none" strike="noStrike" baseline="0" dirty="0">
                <a:latin typeface="CMEX10"/>
              </a:rPr>
              <a:t> + </a:t>
            </a:r>
            <a:r>
              <a:rPr lang="en-US" sz="1800" b="0" i="1" u="none" strike="noStrike" baseline="0" dirty="0" err="1">
                <a:latin typeface="CMEX10"/>
              </a:rPr>
              <a:t>credit_util</a:t>
            </a:r>
            <a:r>
              <a:rPr lang="en-US" sz="1800" b="0" i="1" u="none" strike="noStrike" baseline="0" dirty="0">
                <a:latin typeface="CMEX10"/>
              </a:rPr>
              <a:t> + bankruptcy + issue + </a:t>
            </a:r>
            <a:r>
              <a:rPr lang="en-US" sz="1800" b="0" i="1" u="none" strike="noStrike" baseline="0" dirty="0" err="1">
                <a:latin typeface="CMEX10"/>
              </a:rPr>
              <a:t>credit_checks</a:t>
            </a:r>
            <a:r>
              <a:rPr lang="en-US" sz="1800" b="0" i="1" u="none" strike="noStrike" baseline="0" dirty="0">
                <a:latin typeface="CMEX10"/>
              </a:rPr>
              <a:t>, data = loans) </a:t>
            </a:r>
            <a:endParaRPr lang="en-US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DC7D5C-67A0-F21C-9DB9-276176C6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21A3E-2766-0EF3-07B8-057625C59078}"/>
                  </a:ext>
                </a:extLst>
              </p:cNvPr>
              <p:cNvSpPr txBox="1"/>
              <p:nvPr/>
            </p:nvSpPr>
            <p:spPr>
              <a:xfrm>
                <a:off x="2486891" y="2529008"/>
                <a:ext cx="7058892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Multiple regression </a:t>
                </a:r>
                <a:r>
                  <a:rPr lang="en-US" dirty="0">
                    <a:latin typeface="Cambria Math" panose="02040503050406030204" pitchFamily="18" charset="0"/>
                  </a:rPr>
                  <a:t>aims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21A3E-2766-0EF3-07B8-057625C59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91" y="2529008"/>
                <a:ext cx="7058892" cy="1125565"/>
              </a:xfrm>
              <a:prstGeom prst="rect">
                <a:avLst/>
              </a:prstGeom>
              <a:blipFill>
                <a:blip r:embed="rId3"/>
                <a:stretch>
                  <a:fillRect l="-777" t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56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3CE3-0613-A2B8-032C-A096490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1" y="598247"/>
            <a:ext cx="11029616" cy="572462"/>
          </a:xfrm>
        </p:spPr>
        <p:txBody>
          <a:bodyPr/>
          <a:lstStyle/>
          <a:p>
            <a:r>
              <a:rPr lang="en-US" dirty="0"/>
              <a:t>Output for the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26850-88ED-A759-82CF-7087F5F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90" y="1170709"/>
            <a:ext cx="7296583" cy="5257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84127-F73A-656D-7251-CF1E32C62E61}"/>
              </a:ext>
            </a:extLst>
          </p:cNvPr>
          <p:cNvSpPr txBox="1"/>
          <p:nvPr/>
        </p:nvSpPr>
        <p:spPr>
          <a:xfrm>
            <a:off x="325581" y="2376054"/>
            <a:ext cx="39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two variables are not important?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E8D7C-161E-E15D-67BE-4AC99835492B}"/>
                  </a:ext>
                </a:extLst>
              </p:cNvPr>
              <p:cNvSpPr txBox="1"/>
              <p:nvPr/>
            </p:nvSpPr>
            <p:spPr>
              <a:xfrm>
                <a:off x="235527" y="4219130"/>
                <a:ext cx="3967163" cy="204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Interpretation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𝑢𝑡𝑖𝑙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r>
                  <a:rPr lang="en-US" b="1" dirty="0"/>
                  <a:t>All other variables held constant, </a:t>
                </a:r>
                <a:r>
                  <a:rPr lang="en-US" dirty="0"/>
                  <a:t>if someone’s credit utilization increase 1 unit, the change in interest rate is 4.90.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E8D7C-161E-E15D-67BE-4AC99835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4219130"/>
                <a:ext cx="3967163" cy="2040623"/>
              </a:xfrm>
              <a:prstGeom prst="rect">
                <a:avLst/>
              </a:prstGeom>
              <a:blipFill>
                <a:blip r:embed="rId3"/>
                <a:stretch>
                  <a:fillRect l="-1385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AF55DF-B483-67C1-E73D-FDB765BC86FF}"/>
                  </a:ext>
                </a:extLst>
              </p:cNvPr>
              <p:cNvSpPr txBox="1"/>
              <p:nvPr/>
            </p:nvSpPr>
            <p:spPr>
              <a:xfrm>
                <a:off x="235527" y="3173102"/>
                <a:ext cx="3571876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𝑐𝑟𝑒𝑑𝑖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𝑢𝑡𝑖𝑙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𝑏𝑎𝑛𝑙𝑎𝑛𝑐𝑒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AF55DF-B483-67C1-E73D-FDB765B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3173102"/>
                <a:ext cx="3571876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2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BA09-B5B2-7698-B359-FF1B3063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639488"/>
            <a:ext cx="3700185" cy="531221"/>
          </a:xfrm>
        </p:spPr>
        <p:txBody>
          <a:bodyPr/>
          <a:lstStyle/>
          <a:p>
            <a:r>
              <a:rPr lang="en-US" dirty="0"/>
              <a:t>Interpretation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5AA75-FBCC-C1BA-FAC5-69048CAF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90" y="1170709"/>
            <a:ext cx="7296583" cy="5257496"/>
          </a:xfrm>
          <a:prstGeom prst="rect">
            <a:avLst/>
          </a:prstGeom>
        </p:spPr>
      </p:pic>
      <p:sp>
        <p:nvSpPr>
          <p:cNvPr id="5" name="Google Shape;444;p55">
            <a:extLst>
              <a:ext uri="{FF2B5EF4-FFF2-40B4-BE49-F238E27FC236}">
                <a16:creationId xmlns:a16="http://schemas.microsoft.com/office/drawing/2014/main" id="{0F8909C1-59B0-84BB-DAFC-668007E10BC5}"/>
              </a:ext>
            </a:extLst>
          </p:cNvPr>
          <p:cNvSpPr txBox="1"/>
          <p:nvPr/>
        </p:nvSpPr>
        <p:spPr>
          <a:xfrm>
            <a:off x="240977" y="2435528"/>
            <a:ext cx="4380614" cy="40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solidFill>
                  <a:srgbClr val="22373A"/>
                </a:solidFill>
              </a:rPr>
              <a:t>All else being equal, borrower with bankruptcy record</a:t>
            </a:r>
          </a:p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22373A"/>
              </a:solidFill>
            </a:endParaRPr>
          </a:p>
          <a:p>
            <a:pPr marL="342900" marR="12700" indent="-342900">
              <a:lnSpc>
                <a:spcPct val="1298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are estimated to have interest rate 0.39 lower</a:t>
            </a:r>
          </a:p>
          <a:p>
            <a:pPr marL="342900" marR="12700" lvl="0" indent="-342900">
              <a:lnSpc>
                <a:spcPct val="1298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are estimated to have interest rate 0.39 higher</a:t>
            </a:r>
          </a:p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rgbClr val="22373A"/>
                </a:solidFill>
              </a:rPr>
              <a:t>than borrower without bankruptcy record</a:t>
            </a:r>
            <a:endParaRPr sz="1800" dirty="0">
              <a:solidFill>
                <a:srgbClr val="22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51448B-0148-DF82-BC3C-473B3ACA28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VS.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51448B-0148-DF82-BC3C-473B3ACA2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  <a:blipFill>
                <a:blip r:embed="rId2"/>
                <a:stretch>
                  <a:fillRect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722;p69">
            <a:extLst>
              <a:ext uri="{FF2B5EF4-FFF2-40B4-BE49-F238E27FC236}">
                <a16:creationId xmlns:a16="http://schemas.microsoft.com/office/drawing/2014/main" id="{FBC5A440-1C21-B36E-B46E-103DFE7548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7830"/>
          <a:stretch/>
        </p:blipFill>
        <p:spPr>
          <a:xfrm>
            <a:off x="2963951" y="2968883"/>
            <a:ext cx="6521100" cy="3457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21CB0B-5E4A-B4B8-9BE3-65CAB03292F7}"/>
                  </a:ext>
                </a:extLst>
              </p:cNvPr>
              <p:cNvSpPr txBox="1"/>
              <p:nvPr/>
            </p:nvSpPr>
            <p:spPr>
              <a:xfrm>
                <a:off x="4239491" y="1753465"/>
                <a:ext cx="3713018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21CB0B-5E4A-B4B8-9BE3-65CAB0329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91" y="1753465"/>
                <a:ext cx="3713018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2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FB2B6-7372-ABC9-B249-894F7B7531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VS.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FB2B6-7372-ABC9-B249-894F7B753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  <a:blipFill>
                <a:blip r:embed="rId2"/>
                <a:stretch>
                  <a:fillRect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C65B0-00F9-E82D-80AC-0D230C1CA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4769" y="1628776"/>
            <a:ext cx="6100866" cy="43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6664-40C7-48DF-7FC2-0C2B8EA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COLLINEARITY BETWEEN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9C26-DB7A-9E7B-9C06-3636B615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27018"/>
            <a:ext cx="11029615" cy="4395932"/>
          </a:xfrm>
        </p:spPr>
        <p:txBody>
          <a:bodyPr>
            <a:normAutofit/>
          </a:bodyPr>
          <a:lstStyle/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  <a:sym typeface="Arial"/>
              </a:rPr>
              <a:t>Two </a:t>
            </a:r>
            <a:r>
              <a:rPr lang="en-US" altLang="zh-CN" dirty="0">
                <a:latin typeface="Cambria Math" panose="02040503050406030204" pitchFamily="18" charset="0"/>
                <a:sym typeface="Arial"/>
              </a:rPr>
              <a:t>independent</a:t>
            </a:r>
            <a:r>
              <a:rPr lang="en-US" dirty="0">
                <a:latin typeface="Cambria Math" panose="02040503050406030204" pitchFamily="18" charset="0"/>
                <a:sym typeface="Arial"/>
              </a:rPr>
              <a:t> variables are said to be collinear when they are  correlated, and this collinearity complicates model estimation.</a:t>
            </a:r>
          </a:p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</a:rPr>
              <a:t>We don’t like adding </a:t>
            </a:r>
            <a:r>
              <a:rPr lang="en-US" altLang="zh-CN" dirty="0">
                <a:latin typeface="Cambria Math" panose="02040503050406030204" pitchFamily="18" charset="0"/>
                <a:sym typeface="Arial"/>
              </a:rPr>
              <a:t>independent</a:t>
            </a:r>
            <a:r>
              <a:rPr lang="en-US" dirty="0">
                <a:latin typeface="Cambria Math" panose="02040503050406030204" pitchFamily="18" charset="0"/>
              </a:rPr>
              <a:t> that are associated with each  other to the model, because often times the addition of such  variable brings nothing to the table. Instead, we prefer the  simplest best model, i.e. </a:t>
            </a:r>
            <a:r>
              <a:rPr lang="en-US" b="1" dirty="0">
                <a:latin typeface="Cambria Math" panose="02040503050406030204" pitchFamily="18" charset="0"/>
              </a:rPr>
              <a:t>parsimonious</a:t>
            </a:r>
            <a:r>
              <a:rPr lang="en-US" dirty="0">
                <a:latin typeface="Cambria Math" panose="02040503050406030204" pitchFamily="18" charset="0"/>
              </a:rPr>
              <a:t> model.</a:t>
            </a:r>
          </a:p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</a:rPr>
              <a:t>While it’s impossible to avoid collinearity from arising in observational data, experiments are usually designed to prevent correlation among predictors.</a:t>
            </a:r>
          </a:p>
        </p:txBody>
      </p:sp>
    </p:spTree>
    <p:extLst>
      <p:ext uri="{BB962C8B-B14F-4D97-AF65-F5344CB8AC3E}">
        <p14:creationId xmlns:p14="http://schemas.microsoft.com/office/powerpoint/2010/main" val="40588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CBD1-51CF-D86F-B769-F95E47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558608"/>
          </a:xfrm>
        </p:spPr>
        <p:txBody>
          <a:bodyPr>
            <a:normAutofit/>
          </a:bodyPr>
          <a:lstStyle/>
          <a:p>
            <a:r>
              <a:rPr lang="en-US" dirty="0"/>
              <a:t>COLLINEARITY DIAGNOSTICS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DD0E-0E1A-65EC-1B44-848FA4AAB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537" y="1350818"/>
                <a:ext cx="11029615" cy="2259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VIF: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variance-inflation factor</a:t>
                </a:r>
                <a:endParaRPr lang="en-US" sz="2400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Variance inflation factor measure the inflation in the variances of the parameter estimates due to collinearities that exist among the predictors.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DD0E-0E1A-65EC-1B44-848FA4AAB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537" y="1350818"/>
                <a:ext cx="11029615" cy="2259157"/>
              </a:xfrm>
              <a:blipFill>
                <a:blip r:embed="rId2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C97A3-D2A1-4492-3E6C-F4C7F08021ED}"/>
                  </a:ext>
                </a:extLst>
              </p:cNvPr>
              <p:cNvSpPr txBox="1"/>
              <p:nvPr/>
            </p:nvSpPr>
            <p:spPr>
              <a:xfrm>
                <a:off x="809625" y="3885333"/>
                <a:ext cx="88582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                      </a:t>
                </a:r>
              </a:p>
              <a:p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where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 is the coefficient of determination of the regression equation in step one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C97A3-D2A1-4492-3E6C-F4C7F080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3885333"/>
                <a:ext cx="8858250" cy="1200329"/>
              </a:xfrm>
              <a:prstGeom prst="rect">
                <a:avLst/>
              </a:prstGeom>
              <a:blipFill>
                <a:blip r:embed="rId3"/>
                <a:stretch>
                  <a:fillRect l="-61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4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E4CA3-2C95-51F1-34E4-6A92A3CF6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66620"/>
                <a:ext cx="11029615" cy="12051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: A cutoff of 5 is also commonly used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𝑉𝐼𝐹</m:t>
                    </m:r>
                  </m:oMath>
                </a14:m>
                <a:r>
                  <a:rPr lang="en-US" b="0" dirty="0"/>
                  <a:t> &gt; 10</a:t>
                </a:r>
                <a:r>
                  <a:rPr lang="en-US" dirty="0"/>
                  <a:t>: indicating multicollinearity is high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E4CA3-2C95-51F1-34E4-6A92A3CF6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66620"/>
                <a:ext cx="11029615" cy="120513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F86EBD-44AA-66E9-D880-BFD1F6A3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00" y="2874937"/>
            <a:ext cx="5419725" cy="2324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1E09C9-FD6F-E5DC-9C8E-D625BF94896D}"/>
              </a:ext>
            </a:extLst>
          </p:cNvPr>
          <p:cNvSpPr txBox="1">
            <a:spLocks/>
          </p:cNvSpPr>
          <p:nvPr/>
        </p:nvSpPr>
        <p:spPr>
          <a:xfrm>
            <a:off x="581192" y="616431"/>
            <a:ext cx="11029616" cy="55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COLLINEARITY DIAGNOSTICS</a:t>
            </a:r>
          </a:p>
        </p:txBody>
      </p:sp>
    </p:spTree>
    <p:extLst>
      <p:ext uri="{BB962C8B-B14F-4D97-AF65-F5344CB8AC3E}">
        <p14:creationId xmlns:p14="http://schemas.microsoft.com/office/powerpoint/2010/main" val="40725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350964"/>
                <a:ext cx="11029950" cy="140609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>
                    <a:sym typeface="Arial"/>
                  </a:rPr>
                  <a:t>Simple linear regression: Bivariate - two variables: </a:t>
                </a:r>
                <a:r>
                  <a:rPr lang="en-US" dirty="0">
                    <a:sym typeface="Times New Roman"/>
                  </a:rPr>
                  <a:t>y </a:t>
                </a:r>
                <a:r>
                  <a:rPr lang="en-US" dirty="0">
                    <a:sym typeface="Arial"/>
                  </a:rPr>
                  <a:t>and </a:t>
                </a:r>
                <a:r>
                  <a:rPr lang="en-US" dirty="0">
                    <a:sym typeface="Times New Roman"/>
                  </a:rPr>
                  <a:t>x</a:t>
                </a:r>
              </a:p>
              <a:p>
                <a:pPr lvl="0"/>
                <a:r>
                  <a:rPr lang="en-US" dirty="0">
                    <a:sym typeface="Arial"/>
                  </a:rPr>
                  <a:t>Multiple linear regression: Multiple variables: </a:t>
                </a:r>
                <a:r>
                  <a:rPr lang="en-US" dirty="0">
                    <a:sym typeface="Times New Roman"/>
                  </a:rPr>
                  <a:t>y </a:t>
                </a:r>
                <a:r>
                  <a:rPr lang="en-US" dirty="0">
                    <a:sym typeface="Arial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Century Gothic"/>
                  </a:rPr>
                  <a:t>, </a:t>
                </a:r>
                <a:r>
                  <a:rPr lang="en-US" dirty="0">
                    <a:sym typeface="Rambla"/>
                  </a:rPr>
                  <a:t>· · ·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350964"/>
                <a:ext cx="11029950" cy="1406092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26;p28">
            <a:extLst>
              <a:ext uri="{FF2B5EF4-FFF2-40B4-BE49-F238E27FC236}">
                <a16:creationId xmlns:a16="http://schemas.microsoft.com/office/drawing/2014/main" id="{81AFB025-1C1A-86FA-8EFE-1AA888FC6070}"/>
              </a:ext>
            </a:extLst>
          </p:cNvPr>
          <p:cNvSpPr txBox="1"/>
          <p:nvPr/>
        </p:nvSpPr>
        <p:spPr>
          <a:xfrm>
            <a:off x="966089" y="902405"/>
            <a:ext cx="7254744" cy="68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900"/>
              <a:buFont typeface="Lucida Sans"/>
              <a:buChar char="•"/>
            </a:pPr>
            <a:endParaRPr sz="1900" dirty="0"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Loans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E0FE5-25D4-533C-88E8-A0D9A711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72" y="1530928"/>
            <a:ext cx="8468195" cy="4527550"/>
          </a:xfrm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8D9661-4990-0F49-A117-D00474A16CE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Categorical variable as predictors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8ED88-2C84-5171-EBBC-06DF7125C28D}"/>
              </a:ext>
            </a:extLst>
          </p:cNvPr>
          <p:cNvSpPr txBox="1"/>
          <p:nvPr/>
        </p:nvSpPr>
        <p:spPr>
          <a:xfrm>
            <a:off x="3336026" y="4688801"/>
            <a:ext cx="592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variables are categorical variable</a:t>
            </a:r>
            <a:r>
              <a:rPr lang="zh-CN" altLang="en-US" dirty="0"/>
              <a:t>？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E74C5-BD82-54A0-640B-F0D9DD90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" y="1636389"/>
            <a:ext cx="10674927" cy="24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2-level Categorical variable as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6AA6F8-935F-401C-31A6-E7F1A5FE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48" y="1464626"/>
            <a:ext cx="8580490" cy="3697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1D9642-28AB-D428-7B76-0D503FB56488}"/>
                  </a:ext>
                </a:extLst>
              </p:cNvPr>
              <p:cNvSpPr txBox="1"/>
              <p:nvPr/>
            </p:nvSpPr>
            <p:spPr>
              <a:xfrm>
                <a:off x="2303317" y="5354999"/>
                <a:ext cx="5896326" cy="94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Reference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𝑏𝑎𝑐𝑘𝑟𝑢𝑝𝑡𝑐𝑦</m:t>
                    </m:r>
                  </m:oMath>
                </a14:m>
                <a:r>
                  <a:rPr lang="en-US" dirty="0"/>
                  <a:t> = no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=12.332+0.735∗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𝑏𝑎𝑐𝑘𝑟𝑢𝑝𝑡𝑐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1D9642-28AB-D428-7B76-0D503FB5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17" y="5354999"/>
                <a:ext cx="5896326" cy="948465"/>
              </a:xfrm>
              <a:prstGeom prst="rect">
                <a:avLst/>
              </a:prstGeom>
              <a:blipFill>
                <a:blip r:embed="rId3"/>
                <a:stretch>
                  <a:fillRect t="-320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04FA-CA37-FE77-A44A-9CFFA18A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281753" cy="16492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Borrower with bankruptcy record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Borrower without bankruptcy record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392153-AC61-2446-70F6-471135BD1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6410" y="2527900"/>
                <a:ext cx="4281753" cy="16492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=12.332+0.735∗0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=12.332+0.735∗1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392153-AC61-2446-70F6-471135BD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10" y="2527900"/>
                <a:ext cx="4281753" cy="1649245"/>
              </a:xfrm>
              <a:prstGeom prst="rect">
                <a:avLst/>
              </a:prstGeom>
              <a:blipFill>
                <a:blip r:embed="rId2"/>
                <a:stretch>
                  <a:fillRect l="-855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2EC1D4-DAFD-7790-E929-B13E3C02C620}"/>
                  </a:ext>
                </a:extLst>
              </p:cNvPr>
              <p:cNvSpPr txBox="1"/>
              <p:nvPr/>
            </p:nvSpPr>
            <p:spPr>
              <a:xfrm>
                <a:off x="3117270" y="1607044"/>
                <a:ext cx="5063838" cy="3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=12.332+0.735∗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𝑏𝑎𝑐𝑘𝑟𝑢𝑝𝑡𝑐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2EC1D4-DAFD-7790-E929-B13E3C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0" y="1607044"/>
                <a:ext cx="5063838" cy="394467"/>
              </a:xfrm>
              <a:prstGeom prst="rect">
                <a:avLst/>
              </a:prstGeom>
              <a:blipFill>
                <a:blip r:embed="rId3"/>
                <a:stretch>
                  <a:fillRect t="-10938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28F5A1D-F964-FDCC-0D9B-5C3258571724}"/>
              </a:ext>
            </a:extLst>
          </p:cNvPr>
          <p:cNvSpPr txBox="1"/>
          <p:nvPr/>
        </p:nvSpPr>
        <p:spPr>
          <a:xfrm>
            <a:off x="1595437" y="4329462"/>
            <a:ext cx="900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value (with bankruptcy or without bankruptcy) has the higher interest rate?</a:t>
            </a:r>
          </a:p>
        </p:txBody>
      </p:sp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2-level Categorical variable as predictors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7EF87-BCF5-6550-6E80-B25243304602}"/>
              </a:ext>
            </a:extLst>
          </p:cNvPr>
          <p:cNvSpPr txBox="1"/>
          <p:nvPr/>
        </p:nvSpPr>
        <p:spPr>
          <a:xfrm>
            <a:off x="727363" y="4326578"/>
            <a:ext cx="10979728" cy="228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marR="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Intercept: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 estimated average interest rate for borrower without a </a:t>
            </a:r>
            <a:r>
              <a:rPr lang="en-US" b="0" dirty="0">
                <a:solidFill>
                  <a:schemeClr val="tx1"/>
                </a:solidFill>
              </a:rPr>
              <a:t>bankruptcy record 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12.332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This is the value we get if we plug in 0 for the explanatory variable</a:t>
            </a:r>
          </a:p>
          <a:p>
            <a:pPr marL="306000" marR="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Slope: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 estimated average interest rate for borrower with a </a:t>
            </a:r>
            <a:r>
              <a:rPr lang="en-US" b="0" dirty="0">
                <a:solidFill>
                  <a:schemeClr val="tx1"/>
                </a:solidFill>
              </a:rPr>
              <a:t>bankruptcy record 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0.735 higher than borrower without a </a:t>
            </a:r>
            <a:r>
              <a:rPr lang="en-US" b="0" dirty="0">
                <a:solidFill>
                  <a:schemeClr val="tx1"/>
                </a:solidFill>
              </a:rPr>
              <a:t>bankruptcy record </a:t>
            </a: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ym typeface="Rambla"/>
              </a:rPr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Then, the estimated average interest rate for borrower with a </a:t>
            </a:r>
            <a:r>
              <a:rPr lang="en-US" b="0" dirty="0">
                <a:solidFill>
                  <a:schemeClr val="tx1"/>
                </a:solidFill>
              </a:rPr>
              <a:t>bankruptcy record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is 12.332 + 0.735= 13.067</a:t>
            </a: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	This is the value we get if we plug in 1 for the explanatory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D9D21-06B7-20D9-0C0F-1D05101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1253836"/>
            <a:ext cx="7017328" cy="30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E0E1-8878-51EF-0892-00C3CECD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CDFE-D38F-98A7-A75A-E380A534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3-level Categorical variable as predictors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919BF-44E1-829D-1F2F-3D3C84A100B6}"/>
                  </a:ext>
                </a:extLst>
              </p:cNvPr>
              <p:cNvSpPr txBox="1"/>
              <p:nvPr/>
            </p:nvSpPr>
            <p:spPr>
              <a:xfrm>
                <a:off x="630382" y="4889044"/>
                <a:ext cx="7003472" cy="40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=11.075+1.44∗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𝑠𝑜𝑢𝑟𝑐𝑒𝑉𝑒𝑟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+2.282∗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𝑣𝑒𝑟𝑖𝑓𝑖𝑒𝑑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919BF-44E1-829D-1F2F-3D3C84A10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2" y="4889044"/>
                <a:ext cx="7003472" cy="407419"/>
              </a:xfrm>
              <a:prstGeom prst="rect">
                <a:avLst/>
              </a:prstGeom>
              <a:blipFill>
                <a:blip r:embed="rId2"/>
                <a:stretch>
                  <a:fillRect t="-10448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A6E6B6-E188-B743-F634-4F161831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42" y="1253836"/>
            <a:ext cx="5536622" cy="2673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55880-FD11-7CCA-590D-FBCF8322FFDE}"/>
              </a:ext>
            </a:extLst>
          </p:cNvPr>
          <p:cNvSpPr txBox="1"/>
          <p:nvPr/>
        </p:nvSpPr>
        <p:spPr>
          <a:xfrm>
            <a:off x="796636" y="4294247"/>
            <a:ext cx="87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373A"/>
                </a:solidFill>
              </a:rPr>
              <a:t>Which income verification (Source verified, verified, Non verified) is the reference level?</a:t>
            </a:r>
            <a:endParaRPr lang="en-US" sz="1900" dirty="0"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374521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9514</TotalTime>
  <Words>659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CMEX10</vt:lpstr>
      <vt:lpstr>Rambla</vt:lpstr>
      <vt:lpstr>Aptos</vt:lpstr>
      <vt:lpstr>Arial</vt:lpstr>
      <vt:lpstr>Arial Black</vt:lpstr>
      <vt:lpstr>Calibri</vt:lpstr>
      <vt:lpstr>Cambria Math</vt:lpstr>
      <vt:lpstr>Century Gothic</vt:lpstr>
      <vt:lpstr>Lucida Sans</vt:lpstr>
      <vt:lpstr>Times New Roman</vt:lpstr>
      <vt:lpstr>Wingdings</vt:lpstr>
      <vt:lpstr>Wingdings 2</vt:lpstr>
      <vt:lpstr>DividendVTI</vt:lpstr>
      <vt:lpstr>1_DividendVTI</vt:lpstr>
      <vt:lpstr>WEEK 05</vt:lpstr>
      <vt:lpstr>5.1  regression</vt:lpstr>
      <vt:lpstr>Multiple regression</vt:lpstr>
      <vt:lpstr>Loans data</vt:lpstr>
      <vt:lpstr>PowerPoint Presentation</vt:lpstr>
      <vt:lpstr>2-level Categorical variable as predictors</vt:lpstr>
      <vt:lpstr>regression model</vt:lpstr>
      <vt:lpstr>PowerPoint Presentation</vt:lpstr>
      <vt:lpstr>3-level Categorical variable as predictors</vt:lpstr>
      <vt:lpstr>PowerPoint Presentation</vt:lpstr>
      <vt:lpstr>Assessing many x_i in a model</vt:lpstr>
      <vt:lpstr>Output for the regression model</vt:lpstr>
      <vt:lpstr>Interpretation </vt:lpstr>
      <vt:lpstr>R^2   VS. adjusted R^2</vt:lpstr>
      <vt:lpstr>R^2   VS. adjusted R^2</vt:lpstr>
      <vt:lpstr>COLLINEARITY BETWEEN INDEPENDENT VARIABLES</vt:lpstr>
      <vt:lpstr>COLLINEARITY DIAGNOSTICS</vt:lpstr>
      <vt:lpstr>PowerPoint Presentation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44</cp:revision>
  <dcterms:created xsi:type="dcterms:W3CDTF">2024-12-11T19:51:45Z</dcterms:created>
  <dcterms:modified xsi:type="dcterms:W3CDTF">2025-02-13T19:42:24Z</dcterms:modified>
</cp:coreProperties>
</file>