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3" r:id="rId4"/>
    <p:sldId id="904" r:id="rId5"/>
    <p:sldId id="905" r:id="rId6"/>
    <p:sldId id="906" r:id="rId7"/>
    <p:sldId id="907" r:id="rId8"/>
    <p:sldId id="908" r:id="rId9"/>
    <p:sldId id="258" r:id="rId10"/>
    <p:sldId id="257" r:id="rId11"/>
    <p:sldId id="259" r:id="rId12"/>
    <p:sldId id="260" r:id="rId13"/>
    <p:sldId id="264" r:id="rId14"/>
    <p:sldId id="911" r:id="rId15"/>
    <p:sldId id="910" r:id="rId16"/>
    <p:sldId id="90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EF28-1B65-43EB-BD1C-72911E88FB32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5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EF28-1B65-43EB-BD1C-72911E88FB32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2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EF28-1B65-43EB-BD1C-72911E88FB32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60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47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46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415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58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47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08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1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92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EF28-1B65-43EB-BD1C-72911E88FB32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988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531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727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26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15600" y="7965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rial Black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356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EF28-1B65-43EB-BD1C-72911E88FB32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1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EF28-1B65-43EB-BD1C-72911E88FB32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3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EF28-1B65-43EB-BD1C-72911E88FB32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2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EF28-1B65-43EB-BD1C-72911E88FB32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EF28-1B65-43EB-BD1C-72911E88FB32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8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EF28-1B65-43EB-BD1C-72911E88FB32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3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EF28-1B65-43EB-BD1C-72911E88FB32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9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6EF28-1B65-43EB-BD1C-72911E88FB32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1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416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17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849216-BD35-56C3-332B-C2FB415EF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00" y="1718734"/>
            <a:ext cx="4747828" cy="46426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9BA11D-9798-F210-858C-577D79908A87}"/>
              </a:ext>
            </a:extLst>
          </p:cNvPr>
          <p:cNvSpPr txBox="1"/>
          <p:nvPr/>
        </p:nvSpPr>
        <p:spPr>
          <a:xfrm>
            <a:off x="637310" y="136525"/>
            <a:ext cx="9926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Shapiro Test: Assess the normality in univariate distribution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FD7BA2-8ADC-A86E-6E89-E22A126CB5FA}"/>
              </a:ext>
            </a:extLst>
          </p:cNvPr>
          <p:cNvSpPr txBox="1"/>
          <p:nvPr/>
        </p:nvSpPr>
        <p:spPr>
          <a:xfrm>
            <a:off x="2639291" y="2936520"/>
            <a:ext cx="345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Skewness: 1.00579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69E1B3-701F-A06A-97FF-FFDE97B728CB}"/>
                  </a:ext>
                </a:extLst>
              </p:cNvPr>
              <p:cNvSpPr txBox="1"/>
              <p:nvPr/>
            </p:nvSpPr>
            <p:spPr>
              <a:xfrm>
                <a:off x="7183583" y="1692273"/>
                <a:ext cx="338050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Shapiro and Wilk’s (1965)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i="1" dirty="0"/>
                  <a:t>-</a:t>
                </a:r>
                <a:r>
                  <a:rPr lang="en-US" altLang="zh-CN" i="1" dirty="0"/>
                  <a:t>statistic is well-established and powerful test of departure from normality</a:t>
                </a:r>
                <a:endParaRPr lang="en-US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69E1B3-701F-A06A-97FF-FFDE97B72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583" y="1692273"/>
                <a:ext cx="3380509" cy="1200329"/>
              </a:xfrm>
              <a:prstGeom prst="rect">
                <a:avLst/>
              </a:prstGeom>
              <a:blipFill>
                <a:blip r:embed="rId3"/>
                <a:stretch>
                  <a:fillRect l="-1441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49B86DE-1E6A-F89B-C22E-671B4AA2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Royston, P. (1995). Remark AS R94: A remark on algorithm AS 181: The W-test for normality. Journal of the Royal Statistical Society. Series C (Applied Statistics), 44(4), 547-551.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31D309-DA80-2A1C-7082-4E6CAF63E88C}"/>
                  </a:ext>
                </a:extLst>
              </p:cNvPr>
              <p:cNvSpPr txBox="1"/>
              <p:nvPr/>
            </p:nvSpPr>
            <p:spPr>
              <a:xfrm>
                <a:off x="6851074" y="3353026"/>
                <a:ext cx="43295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The sample comes from a normally distributed population.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31D309-DA80-2A1C-7082-4E6CAF63E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074" y="3353026"/>
                <a:ext cx="4329545" cy="646331"/>
              </a:xfrm>
              <a:prstGeom prst="rect">
                <a:avLst/>
              </a:prstGeom>
              <a:blipFill>
                <a:blip r:embed="rId4"/>
                <a:stretch>
                  <a:fillRect l="-126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96A892E-5B6F-A597-DEB6-8E7ED239B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708" y="4281564"/>
            <a:ext cx="44862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49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DEAE3-3468-FEAC-B09E-A21A1193B2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8788" y="573234"/>
                <a:ext cx="11029615" cy="50430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2</a:t>
                </a:r>
                <a:r>
                  <a:rPr lang="en-US" dirty="0"/>
                  <a:t>. Find a transformation for the independent and dependent variable</a:t>
                </a:r>
              </a:p>
              <a:p>
                <a:endParaRPr lang="en-US" sz="2400" dirty="0"/>
              </a:p>
              <a:p>
                <a:pPr marL="306000" indent="-306000" defTabSz="457200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sz="2000" dirty="0">
                    <a:solidFill>
                      <a:srgbClr val="1F1F1F"/>
                    </a:solidFill>
                    <a:latin typeface="ElsevierGulliver"/>
                  </a:rPr>
                  <a:t>Scaled Power Transformation (This only works for positive variable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>
                    <a:solidFill>
                      <a:srgbClr val="1F1F1F"/>
                    </a:solidFill>
                    <a:latin typeface="ElsevierGulliver"/>
                  </a:rPr>
                  <a:t>))</a:t>
                </a:r>
              </a:p>
              <a:p>
                <a:pPr marL="0" indent="0" defTabSz="457200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000" b="0" i="0" smtClean="0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>
                          <a:solidFill>
                            <a:srgbClr val="1F1F1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solidFill>
                                    <a:srgbClr val="1F1F1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1F1F1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rgbClr val="1F1F1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>
                                          <a:solidFill>
                                            <a:srgbClr val="1F1F1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sz="2000">
                                          <a:solidFill>
                                            <a:srgbClr val="1F1F1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p>
                                  <m:r>
                                    <a:rPr lang="en-US" sz="2000">
                                      <a:solidFill>
                                        <a:srgbClr val="1F1F1F"/>
                                      </a:solidFill>
                                      <a:latin typeface="Cambria Math" panose="02040503050406030204" pitchFamily="18" charset="0"/>
                                    </a:rPr>
                                    <m:t> −1</m:t>
                                  </m:r>
                                </m:num>
                                <m:den>
                                  <m:r>
                                    <a:rPr lang="en-US" sz="2000">
                                      <a:solidFill>
                                        <a:srgbClr val="1F1F1F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r>
                                <a:rPr lang="en-US" sz="2000">
                                  <a:solidFill>
                                    <a:srgbClr val="1F1F1F"/>
                                  </a:solidFill>
                                  <a:latin typeface="Cambria Math" panose="02040503050406030204" pitchFamily="18" charset="0"/>
                                </a:rPr>
                                <m:t> ,  </m:t>
                              </m:r>
                              <m:r>
                                <a:rPr lang="en-US" sz="2000">
                                  <a:solidFill>
                                    <a:srgbClr val="1F1F1F"/>
                                  </a:solidFill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sz="2000">
                                  <a:solidFill>
                                    <a:srgbClr val="1F1F1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>
                                  <a:solidFill>
                                    <a:srgbClr val="1F1F1F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000">
                                  <a:solidFill>
                                    <a:srgbClr val="1F1F1F"/>
                                  </a:solidFill>
                                  <a:latin typeface="Cambria Math" panose="02040503050406030204" pitchFamily="18" charset="0"/>
                                </a:rPr>
                                <m:t>≠0 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1F1F1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1F1F1F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1F1F1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>
                                          <a:solidFill>
                                            <a:srgbClr val="1F1F1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000">
                                  <a:solidFill>
                                    <a:srgbClr val="1F1F1F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000">
                                  <a:solidFill>
                                    <a:srgbClr val="1F1F1F"/>
                                  </a:solidFill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sz="2000">
                                  <a:solidFill>
                                    <a:srgbClr val="1F1F1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>
                                  <a:solidFill>
                                    <a:srgbClr val="1F1F1F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000">
                                  <a:solidFill>
                                    <a:srgbClr val="1F1F1F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1F1F1F"/>
                  </a:solidFill>
                  <a:latin typeface="ElsevierGulliver"/>
                </a:endParaRPr>
              </a:p>
              <a:p>
                <a:pPr marL="306000" indent="-306000" defTabSz="457200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b="0" i="1" dirty="0">
                    <a:solidFill>
                      <a:srgbClr val="1F1F1F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srgbClr val="1F1F1F"/>
                    </a:solidFill>
                    <a:latin typeface="Cambria Math" panose="02040503050406030204" pitchFamily="18" charset="0"/>
                  </a:rPr>
                  <a:t>can be either an independent variable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1F1F1F"/>
                    </a:solidFill>
                    <a:latin typeface="Cambria Math" panose="02040503050406030204" pitchFamily="18" charset="0"/>
                  </a:rPr>
                  <a:t>) or a dependent variable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1F1F1F"/>
                    </a:solidFill>
                    <a:latin typeface="Cambria Math" panose="02040503050406030204" pitchFamily="18" charset="0"/>
                  </a:rPr>
                  <a:t>)</a:t>
                </a:r>
              </a:p>
              <a:p>
                <a:pPr marL="306000" indent="-306000" defTabSz="457200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endParaRPr lang="en-US" sz="2000" b="0" i="1" dirty="0">
                  <a:solidFill>
                    <a:srgbClr val="1F1F1F"/>
                  </a:solidFill>
                  <a:latin typeface="Cambria Math" panose="02040503050406030204" pitchFamily="18" charset="0"/>
                </a:endParaRPr>
              </a:p>
              <a:p>
                <a:pPr marL="306000" indent="-306000" defTabSz="457200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1F1F1F"/>
                    </a:solidFill>
                    <a:latin typeface="ElsevierGulliver"/>
                  </a:rPr>
                  <a:t> can be either an independent variable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1F1F1F"/>
                    </a:solidFill>
                    <a:latin typeface="ElsevierGulliver"/>
                  </a:rPr>
                  <a:t>) or a dependent variable</a:t>
                </a:r>
                <a:r>
                  <a:rPr lang="en-US" sz="2000" dirty="0">
                    <a:solidFill>
                      <a:srgbClr val="1F1F1F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000" dirty="0">
                  <a:solidFill>
                    <a:srgbClr val="1F1F1F"/>
                  </a:solidFill>
                  <a:latin typeface="ElsevierGulliver"/>
                </a:endParaRPr>
              </a:p>
              <a:p>
                <a:pPr marL="306000" indent="-306000" defTabSz="457200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endParaRPr lang="en-US" sz="2000" dirty="0">
                  <a:solidFill>
                    <a:srgbClr val="1F1F1F"/>
                  </a:solidFill>
                  <a:latin typeface="ElsevierGulliver"/>
                </a:endParaRPr>
              </a:p>
              <a:p>
                <a:pPr marL="306000" indent="-306000" defTabSz="457200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sz="2000" dirty="0">
                    <a:solidFill>
                      <a:srgbClr val="1F1F1F"/>
                    </a:solidFill>
                    <a:latin typeface="ElsevierGulliver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1F1F1F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>
                    <a:solidFill>
                      <a:srgbClr val="1F1F1F"/>
                    </a:solidFill>
                    <a:latin typeface="ElsevierGulliver"/>
                  </a:rPr>
                  <a:t> parameter of the transformation can be estimated by the Box-Cox power family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DEAE3-3468-FEAC-B09E-A21A1193B2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8788" y="573234"/>
                <a:ext cx="11029615" cy="5043054"/>
              </a:xfrm>
              <a:blipFill>
                <a:blip r:embed="rId2"/>
                <a:stretch>
                  <a:fillRect l="-829"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75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C6E2-43C3-38E1-733D-72464BDB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203201"/>
            <a:ext cx="10515600" cy="996950"/>
          </a:xfrm>
        </p:spPr>
        <p:txBody>
          <a:bodyPr>
            <a:normAutofit/>
          </a:bodyPr>
          <a:lstStyle/>
          <a:p>
            <a:r>
              <a:rPr lang="en-US" sz="3200" b="0" dirty="0">
                <a:latin typeface="+mn-lt"/>
              </a:rPr>
              <a:t>Box-Cox Transformation </a:t>
            </a:r>
            <a:endParaRPr lang="en-US" sz="3200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A6CB21-D93B-224F-DED8-52B49BF483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2475" y="1528763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US" sz="2400" dirty="0"/>
                  <a:t>The Box-Cox can provide answers to the following questions: </a:t>
                </a:r>
              </a:p>
              <a:p>
                <a:pPr marL="0" indent="0" algn="l">
                  <a:buNone/>
                </a:pPr>
                <a:endParaRPr lang="en-US" sz="2400" dirty="0"/>
              </a:p>
              <a:p>
                <a:pPr marL="457200" indent="-457200" algn="l">
                  <a:buFont typeface="+mj-lt"/>
                  <a:buAutoNum type="arabicParenR"/>
                </a:pP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Is there a transformation needed to normalize my data?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: There is no transformation needed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: There is a transformation needed</a:t>
                </a:r>
              </a:p>
              <a:p>
                <a:pPr marL="457200" indent="-457200" algn="l">
                  <a:buFont typeface="+mj-lt"/>
                  <a:buAutoNum type="arabicParenR"/>
                </a:pPr>
                <a:endParaRPr lang="en-US" sz="24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marL="457200" indent="-457200" algn="l">
                  <a:buFont typeface="+mj-lt"/>
                  <a:buAutoNum type="arabicParenR" startAt="2"/>
                </a:pP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What is the optimal value of the transformation parameter?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A6CB21-D93B-224F-DED8-52B49BF483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2475" y="1528763"/>
                <a:ext cx="10515600" cy="4351338"/>
              </a:xfrm>
              <a:blipFill>
                <a:blip r:embed="rId2"/>
                <a:stretch>
                  <a:fillRect l="-870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107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61DAD5-6A1F-5CF7-F1A3-589212953C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274" y="1569339"/>
                <a:ext cx="11029615" cy="3314388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Apply a suitable transformation to independent variable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sz="1800" dirty="0"/>
                  <a:t>) to improve the linearity of the model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Identify an appropriate transformation function for the dependent variable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), so that the regression residuals approximate a normal distribution: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Perform regression in the transformed system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61DAD5-6A1F-5CF7-F1A3-589212953C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274" y="1569339"/>
                <a:ext cx="11029615" cy="3314388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509722D-B23B-46FB-1631-64D45371D3DD}"/>
              </a:ext>
            </a:extLst>
          </p:cNvPr>
          <p:cNvSpPr txBox="1"/>
          <p:nvPr/>
        </p:nvSpPr>
        <p:spPr>
          <a:xfrm>
            <a:off x="676274" y="800100"/>
            <a:ext cx="8658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Procedure for Data Transformation in 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1076761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972E2-72BB-41E7-A0F6-B802EEC3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17EAF-BFD3-49BA-5386-54268B6F8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94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E52E-4DD9-B77E-6D8E-DC9309CDD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4025"/>
          </a:xfrm>
        </p:spPr>
        <p:txBody>
          <a:bodyPr>
            <a:normAutofit fontScale="90000"/>
          </a:bodyPr>
          <a:lstStyle/>
          <a:p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EDD2-13B0-9B69-D6B0-416DBAF89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2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94D4E-286C-FE60-17EE-1E23137C9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7761A6B4-BF5A-7E32-9C99-A6C0C68EC8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5BD29C-2E1C-C195-1293-F148C5897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</a:t>
            </a:r>
            <a:r>
              <a:rPr lang="en-US" altLang="zh-CN" sz="4000" dirty="0">
                <a:solidFill>
                  <a:srgbClr val="FFFFFF"/>
                </a:solidFill>
              </a:rPr>
              <a:t>session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6B33D7-A97E-48E0-5A3C-69D629BC6289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Instructor: Yanan Wu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TA: 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Khadija Nisar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Spring 2025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43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73C63-E2BD-3E74-2E01-C6DF48D3C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A9FBE-A4D0-BFB0-0571-84ECEA289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93" y="899990"/>
            <a:ext cx="11029615" cy="1389553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Linearity: The relationship between the independent variable and dependent variable is </a:t>
            </a:r>
            <a:r>
              <a:rPr lang="en-US" sz="2800" b="1" dirty="0"/>
              <a:t>linear</a:t>
            </a:r>
            <a:r>
              <a:rPr lang="en-US" sz="2800" dirty="0"/>
              <a:t>, if there is a nonlinear trend, an advanced regression method should be applied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35838F-EB53-40FA-FADC-A9E960582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471" y="2825492"/>
            <a:ext cx="3506529" cy="40325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6E4BA7-2C92-16D0-92C0-BE26C2553B5D}"/>
              </a:ext>
            </a:extLst>
          </p:cNvPr>
          <p:cNvSpPr txBox="1"/>
          <p:nvPr/>
        </p:nvSpPr>
        <p:spPr>
          <a:xfrm>
            <a:off x="7134425" y="4090356"/>
            <a:ext cx="299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Liner regression 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E37DA9-B9AB-7702-3150-7CE57B679A96}"/>
              </a:ext>
            </a:extLst>
          </p:cNvPr>
          <p:cNvSpPr txBox="1"/>
          <p:nvPr/>
        </p:nvSpPr>
        <p:spPr>
          <a:xfrm>
            <a:off x="6801916" y="584772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Residual plot is a useful graphical tool for identifying non-linearity.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BE4465-456B-054F-62F7-C5D4C3F0D532}"/>
              </a:ext>
            </a:extLst>
          </p:cNvPr>
          <p:cNvSpPr txBox="1"/>
          <p:nvPr/>
        </p:nvSpPr>
        <p:spPr>
          <a:xfrm>
            <a:off x="2943692" y="2635951"/>
            <a:ext cx="279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Non-linearity of the Data</a:t>
            </a:r>
          </a:p>
        </p:txBody>
      </p:sp>
    </p:spTree>
    <p:extLst>
      <p:ext uri="{BB962C8B-B14F-4D97-AF65-F5344CB8AC3E}">
        <p14:creationId xmlns:p14="http://schemas.microsoft.com/office/powerpoint/2010/main" val="212977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16893-A4B0-9C50-1ACD-759EE81E0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844" y="2049199"/>
            <a:ext cx="8804033" cy="4701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A732861-182C-D127-76CF-9D7D957400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607" y="602818"/>
                <a:ext cx="11029950" cy="113592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2. The error at any level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share an identical distribution, with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and constant variance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A732861-182C-D127-76CF-9D7D957400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607" y="602818"/>
                <a:ext cx="11029950" cy="1135928"/>
              </a:xfrm>
              <a:blipFill>
                <a:blip r:embed="rId3"/>
                <a:stretch>
                  <a:fillRect l="-1105" b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436464" y="1864533"/>
            <a:ext cx="4360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non-constant variance of Error Terms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4448" y="1864533"/>
            <a:ext cx="328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constant variance of Error Terms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 source: https://www.bookdown.org/rwnahhas/RMPH/mlr-constant-variance.html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6075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38090-F4B3-ED6B-9CC0-2EF2B3916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A6C427-DB09-AB68-1E16-9B026CAC5392}"/>
              </a:ext>
            </a:extLst>
          </p:cNvPr>
          <p:cNvSpPr txBox="1">
            <a:spLocks/>
          </p:cNvSpPr>
          <p:nvPr/>
        </p:nvSpPr>
        <p:spPr>
          <a:xfrm>
            <a:off x="525607" y="602818"/>
            <a:ext cx="11029950" cy="11359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18C7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lang="en-US" sz="2800" dirty="0"/>
              <a:t>. Error are assumed to be independent (uncorrelated) among each other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FDE37-FF5F-938C-D385-14142335F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796" y="1957775"/>
            <a:ext cx="3856408" cy="45694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10100" y="1678953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of correlated Error</a:t>
            </a:r>
          </a:p>
        </p:txBody>
      </p:sp>
    </p:spTree>
    <p:extLst>
      <p:ext uri="{BB962C8B-B14F-4D97-AF65-F5344CB8AC3E}">
        <p14:creationId xmlns:p14="http://schemas.microsoft.com/office/powerpoint/2010/main" val="813553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C9F26-CB4C-0DC4-65EA-468DA4AEB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A36180-841C-A70E-5057-216C17E6F8E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7897" y="602819"/>
            <a:ext cx="11029950" cy="7272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800" dirty="0"/>
              <a:t>4. </a:t>
            </a:r>
            <a:r>
              <a:rPr lang="en-US" sz="2800" dirty="0" err="1"/>
              <a:t>i.i.d</a:t>
            </a:r>
            <a:r>
              <a:rPr lang="en-US" sz="2800" dirty="0"/>
              <a:t> Normality of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DBBCF7-54A0-BFE5-DD80-BB3DF49ECA63}"/>
                  </a:ext>
                </a:extLst>
              </p:cNvPr>
              <p:cNvSpPr txBox="1"/>
              <p:nvPr/>
            </p:nvSpPr>
            <p:spPr>
              <a:xfrm>
                <a:off x="872836" y="1517073"/>
                <a:ext cx="1009303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This assumption states that the </a:t>
                </a: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disturbances (errors) in a regression model are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3429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arenR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Independently and identically distributed (</a:t>
                </a:r>
                <a:r>
                  <a:rPr kumimoji="0" lang="en-US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i.i.d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</a:t>
                </a:r>
              </a:p>
              <a:p>
                <a:pPr marL="3429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arenR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3429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arenR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Normally distributed (i.e.,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𝜀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~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𝑁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(0,</m:t>
                    </m:r>
                    <m:sSup>
                      <m:sSup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l-G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σ</m:t>
                        </m:r>
                      </m:e>
                      <m:sup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This assumption is </a:t>
                </a: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important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because it allows for </a:t>
                </a: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valid hypothesis testing and confidence intervals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even when the sample size is </a:t>
                </a: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very small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6F2FAB-13EC-EDA9-6E87-D6F40C392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36" y="1517073"/>
                <a:ext cx="10093037" cy="2862322"/>
              </a:xfrm>
              <a:prstGeom prst="rect">
                <a:avLst/>
              </a:prstGeom>
              <a:blipFill>
                <a:blip r:embed="rId2"/>
                <a:stretch>
                  <a:fillRect l="-664" t="-1279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703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6352"/>
          </a:xfrm>
        </p:spPr>
        <p:txBody>
          <a:bodyPr/>
          <a:lstStyle/>
          <a:p>
            <a:r>
              <a:rPr lang="en-US" dirty="0"/>
              <a:t>4. Outlier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366" y="1248508"/>
            <a:ext cx="7520811" cy="35421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00399" y="4790648"/>
                <a:ext cx="63128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If we drop outlier, 20, the RSE decrease from 1.09 to 0.77.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</m:t>
                        </m:r>
                      </m:e>
                      <m:sup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increase from 0.805 to 0.892.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99" y="4790648"/>
                <a:ext cx="6312877" cy="646331"/>
              </a:xfrm>
              <a:prstGeom prst="rect">
                <a:avLst/>
              </a:prstGeom>
              <a:blipFill>
                <a:blip r:embed="rId3"/>
                <a:stretch>
                  <a:fillRect l="-772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50327" y="5657671"/>
                <a:ext cx="98913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If we believe the outlier is due to an error in data collection, we can simply remove the observation.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However, care should be taken ,since an outlier may indicate a deficiency in the model, such as missing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variables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327" y="5657671"/>
                <a:ext cx="9891346" cy="1200329"/>
              </a:xfrm>
              <a:prstGeom prst="rect">
                <a:avLst/>
              </a:prstGeom>
              <a:blipFill>
                <a:blip r:embed="rId4"/>
                <a:stretch>
                  <a:fillRect l="-555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778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F581B-03E7-47B0-CBB9-7B491B3B8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35594"/>
            <a:ext cx="11029615" cy="3207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transformation is needed for the dependent and independent variable is able to: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arenR"/>
            </a:pPr>
            <a:r>
              <a:rPr lang="en-US" sz="2000" dirty="0"/>
              <a:t>Fix a curvilinear relationship and making relationship linear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arenR"/>
            </a:pPr>
            <a:r>
              <a:rPr lang="en-US" sz="2000" dirty="0"/>
              <a:t>Make the distribution of error to a normal distribution or close to the normal distribution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arenR"/>
            </a:pPr>
            <a:r>
              <a:rPr lang="en-US" sz="2000" dirty="0"/>
              <a:t>To stabilize the variability of the regression residuals by a transformation of the dependent variable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3924F-2094-5034-FD8F-2F5391C9263A}"/>
              </a:ext>
            </a:extLst>
          </p:cNvPr>
          <p:cNvSpPr txBox="1"/>
          <p:nvPr/>
        </p:nvSpPr>
        <p:spPr>
          <a:xfrm>
            <a:off x="702251" y="527339"/>
            <a:ext cx="9708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Transformation of dependent and independent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1589266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A904F-1DAE-CF26-A304-836A88A38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39C0BA-E29D-1E58-582D-C9CF306EA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851" y="755940"/>
            <a:ext cx="5956623" cy="59672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4E9457-A940-6857-A696-905F0A9C32E6}"/>
                  </a:ext>
                </a:extLst>
              </p:cNvPr>
              <p:cNvSpPr txBox="1"/>
              <p:nvPr/>
            </p:nvSpPr>
            <p:spPr>
              <a:xfrm>
                <a:off x="522772" y="134771"/>
                <a:ext cx="98404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Assess the univariate distribution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variables: scatterplot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4E9457-A940-6857-A696-905F0A9C3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72" y="134771"/>
                <a:ext cx="9840428" cy="523220"/>
              </a:xfrm>
              <a:prstGeom prst="rect">
                <a:avLst/>
              </a:prstGeom>
              <a:blipFill>
                <a:blip r:embed="rId3"/>
                <a:stretch>
                  <a:fillRect l="-1301" t="-10465" r="-74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644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638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Cambria Math</vt:lpstr>
      <vt:lpstr>ElsevierGulliver</vt:lpstr>
      <vt:lpstr>Times New Roman</vt:lpstr>
      <vt:lpstr>Wingdings 2</vt:lpstr>
      <vt:lpstr>Office Theme</vt:lpstr>
      <vt:lpstr>1_DividendVTI</vt:lpstr>
      <vt:lpstr>PowerPoint Presentation</vt:lpstr>
      <vt:lpstr>WEEK 03   LECTURE session</vt:lpstr>
      <vt:lpstr>PowerPoint Presentation</vt:lpstr>
      <vt:lpstr>PowerPoint Presentation</vt:lpstr>
      <vt:lpstr>PowerPoint Presentation</vt:lpstr>
      <vt:lpstr>PowerPoint Presentation</vt:lpstr>
      <vt:lpstr>4. Outlier</vt:lpstr>
      <vt:lpstr>PowerPoint Presentation</vt:lpstr>
      <vt:lpstr>PowerPoint Presentation</vt:lpstr>
      <vt:lpstr>PowerPoint Presentation</vt:lpstr>
      <vt:lpstr>PowerPoint Presentation</vt:lpstr>
      <vt:lpstr>Box-Cox Transformation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Yanan Wu</dc:creator>
  <cp:lastModifiedBy>Yanan Wu</cp:lastModifiedBy>
  <cp:revision>6</cp:revision>
  <dcterms:created xsi:type="dcterms:W3CDTF">2025-02-03T18:01:06Z</dcterms:created>
  <dcterms:modified xsi:type="dcterms:W3CDTF">2025-02-06T14:37:02Z</dcterms:modified>
</cp:coreProperties>
</file>