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27"/>
  </p:notesMasterIdLst>
  <p:sldIdLst>
    <p:sldId id="256" r:id="rId3"/>
    <p:sldId id="323" r:id="rId4"/>
    <p:sldId id="903" r:id="rId5"/>
    <p:sldId id="904" r:id="rId6"/>
    <p:sldId id="908" r:id="rId7"/>
    <p:sldId id="905" r:id="rId8"/>
    <p:sldId id="906" r:id="rId9"/>
    <p:sldId id="914" r:id="rId10"/>
    <p:sldId id="911" r:id="rId11"/>
    <p:sldId id="912" r:id="rId12"/>
    <p:sldId id="919" r:id="rId13"/>
    <p:sldId id="924" r:id="rId14"/>
    <p:sldId id="915" r:id="rId15"/>
    <p:sldId id="921" r:id="rId16"/>
    <p:sldId id="920" r:id="rId17"/>
    <p:sldId id="916" r:id="rId18"/>
    <p:sldId id="918" r:id="rId19"/>
    <p:sldId id="925" r:id="rId20"/>
    <p:sldId id="931" r:id="rId21"/>
    <p:sldId id="928" r:id="rId22"/>
    <p:sldId id="930" r:id="rId23"/>
    <p:sldId id="926" r:id="rId24"/>
    <p:sldId id="929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896933-123A-408F-AAE7-A6D45D397235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94BB7C4-5B55-4C11-968E-BCE29B947370}">
      <dgm:prSet phldrT="[Text]"/>
      <dgm:spPr/>
      <dgm:t>
        <a:bodyPr/>
        <a:lstStyle/>
        <a:p>
          <a:r>
            <a:rPr lang="en-US" dirty="0"/>
            <a:t>prediction</a:t>
          </a:r>
        </a:p>
      </dgm:t>
    </dgm:pt>
    <dgm:pt modelId="{051C8B35-3586-4C2E-901E-E08C6D1D4E48}" type="parTrans" cxnId="{AA6BB337-9C83-4747-A90D-74F4C21ED2CD}">
      <dgm:prSet/>
      <dgm:spPr/>
      <dgm:t>
        <a:bodyPr/>
        <a:lstStyle/>
        <a:p>
          <a:endParaRPr lang="en-US"/>
        </a:p>
      </dgm:t>
    </dgm:pt>
    <dgm:pt modelId="{F9116AA5-CE11-4937-9B39-5B33EE71C360}" type="sibTrans" cxnId="{AA6BB337-9C83-4747-A90D-74F4C21ED2CD}">
      <dgm:prSet/>
      <dgm:spPr/>
      <dgm:t>
        <a:bodyPr/>
        <a:lstStyle/>
        <a:p>
          <a:endParaRPr lang="en-US"/>
        </a:p>
      </dgm:t>
    </dgm:pt>
    <dgm:pt modelId="{B5B122B3-5572-442A-94AA-192D3C4D1229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0D6C44AB-06C2-438C-B327-40E2B8FB2A33}" type="parTrans" cxnId="{CD5A9134-8DE8-434A-88E4-AD45300C4AE4}">
      <dgm:prSet/>
      <dgm:spPr/>
      <dgm:t>
        <a:bodyPr/>
        <a:lstStyle/>
        <a:p>
          <a:endParaRPr lang="en-US"/>
        </a:p>
      </dgm:t>
    </dgm:pt>
    <dgm:pt modelId="{D734BA90-0371-4CAA-9504-EECA4FF96759}" type="sibTrans" cxnId="{CD5A9134-8DE8-434A-88E4-AD45300C4AE4}">
      <dgm:prSet/>
      <dgm:spPr/>
      <dgm:t>
        <a:bodyPr/>
        <a:lstStyle/>
        <a:p>
          <a:endParaRPr lang="en-US"/>
        </a:p>
      </dgm:t>
    </dgm:pt>
    <dgm:pt modelId="{3C0E1FCB-9ABB-4528-9B58-D3D2EE2F5181}">
      <dgm:prSet phldrT="[Text]"/>
      <dgm:spPr/>
      <dgm:t>
        <a:bodyPr/>
        <a:lstStyle/>
        <a:p>
          <a:r>
            <a:rPr lang="en-US" dirty="0"/>
            <a:t>Ordinary Lest Squares regression</a:t>
          </a:r>
        </a:p>
      </dgm:t>
    </dgm:pt>
    <dgm:pt modelId="{6C40CAA7-21A6-41E9-9628-38016BBCF2FC}" type="parTrans" cxnId="{051C0420-FCF5-412F-9102-9266E1A61FAD}">
      <dgm:prSet/>
      <dgm:spPr/>
      <dgm:t>
        <a:bodyPr/>
        <a:lstStyle/>
        <a:p>
          <a:endParaRPr lang="en-US"/>
        </a:p>
      </dgm:t>
    </dgm:pt>
    <dgm:pt modelId="{C8A30B84-A609-48DA-BFC8-A4E7D5208B21}" type="sibTrans" cxnId="{051C0420-FCF5-412F-9102-9266E1A61FAD}">
      <dgm:prSet/>
      <dgm:spPr/>
      <dgm:t>
        <a:bodyPr/>
        <a:lstStyle/>
        <a:p>
          <a:endParaRPr lang="en-US"/>
        </a:p>
      </dgm:t>
    </dgm:pt>
    <dgm:pt modelId="{8E31347D-C612-4D7B-92C6-B4B933894DC8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D3B93CDF-B276-4030-9ABC-5999F9C7F41C}" type="parTrans" cxnId="{85FE8924-23F2-483C-928B-F2526DD83514}">
      <dgm:prSet/>
      <dgm:spPr/>
      <dgm:t>
        <a:bodyPr/>
        <a:lstStyle/>
        <a:p>
          <a:endParaRPr lang="en-US"/>
        </a:p>
      </dgm:t>
    </dgm:pt>
    <dgm:pt modelId="{FDE1E40E-B43A-43D6-AFEF-EBDC73C25575}" type="sibTrans" cxnId="{85FE8924-23F2-483C-928B-F2526DD83514}">
      <dgm:prSet/>
      <dgm:spPr/>
      <dgm:t>
        <a:bodyPr/>
        <a:lstStyle/>
        <a:p>
          <a:endParaRPr lang="en-US"/>
        </a:p>
      </dgm:t>
    </dgm:pt>
    <dgm:pt modelId="{9F576A71-652E-43C7-9D03-FE22AFD80BC3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9A1098EA-53E1-440B-8E63-86A80C900148}" type="parTrans" cxnId="{6484B4D7-8781-4746-8785-1A2C4963D28E}">
      <dgm:prSet/>
      <dgm:spPr/>
      <dgm:t>
        <a:bodyPr/>
        <a:lstStyle/>
        <a:p>
          <a:endParaRPr lang="en-US"/>
        </a:p>
      </dgm:t>
    </dgm:pt>
    <dgm:pt modelId="{1182AC6C-22F1-4C64-8108-035C642B3E61}" type="sibTrans" cxnId="{6484B4D7-8781-4746-8785-1A2C4963D28E}">
      <dgm:prSet/>
      <dgm:spPr/>
      <dgm:t>
        <a:bodyPr/>
        <a:lstStyle/>
        <a:p>
          <a:endParaRPr lang="en-US"/>
        </a:p>
      </dgm:t>
    </dgm:pt>
    <dgm:pt modelId="{15AA4C6D-3AB6-4E96-A60D-997DC19E4E3F}" type="pres">
      <dgm:prSet presAssocID="{FB896933-123A-408F-AAE7-A6D45D39723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538DF3C-95B2-4603-AE22-DFA46865C166}" type="pres">
      <dgm:prSet presAssocID="{F94BB7C4-5B55-4C11-968E-BCE29B947370}" presName="root1" presStyleCnt="0"/>
      <dgm:spPr/>
    </dgm:pt>
    <dgm:pt modelId="{57468F7B-3708-4777-BA72-3B8FF5636721}" type="pres">
      <dgm:prSet presAssocID="{F94BB7C4-5B55-4C11-968E-BCE29B947370}" presName="LevelOneTextNode" presStyleLbl="node0" presStyleIdx="0" presStyleCnt="1">
        <dgm:presLayoutVars>
          <dgm:chPref val="3"/>
        </dgm:presLayoutVars>
      </dgm:prSet>
      <dgm:spPr/>
    </dgm:pt>
    <dgm:pt modelId="{3A3B56B6-943D-4ED1-B646-8888459F35EC}" type="pres">
      <dgm:prSet presAssocID="{F94BB7C4-5B55-4C11-968E-BCE29B947370}" presName="level2hierChild" presStyleCnt="0"/>
      <dgm:spPr/>
    </dgm:pt>
    <dgm:pt modelId="{CCA69653-C131-4524-86D0-A10AEFFD795D}" type="pres">
      <dgm:prSet presAssocID="{0D6C44AB-06C2-438C-B327-40E2B8FB2A33}" presName="conn2-1" presStyleLbl="parChTrans1D2" presStyleIdx="0" presStyleCnt="2"/>
      <dgm:spPr/>
    </dgm:pt>
    <dgm:pt modelId="{B3A71384-8D4A-43D0-A42E-A21783FA574B}" type="pres">
      <dgm:prSet presAssocID="{0D6C44AB-06C2-438C-B327-40E2B8FB2A33}" presName="connTx" presStyleLbl="parChTrans1D2" presStyleIdx="0" presStyleCnt="2"/>
      <dgm:spPr/>
    </dgm:pt>
    <dgm:pt modelId="{562B11F9-EE2B-453A-AF43-528D445BCCC0}" type="pres">
      <dgm:prSet presAssocID="{B5B122B3-5572-442A-94AA-192D3C4D1229}" presName="root2" presStyleCnt="0"/>
      <dgm:spPr/>
    </dgm:pt>
    <dgm:pt modelId="{49DF447C-BE93-430E-A4D6-07FB29C53356}" type="pres">
      <dgm:prSet presAssocID="{B5B122B3-5572-442A-94AA-192D3C4D1229}" presName="LevelTwoTextNode" presStyleLbl="node2" presStyleIdx="0" presStyleCnt="2">
        <dgm:presLayoutVars>
          <dgm:chPref val="3"/>
        </dgm:presLayoutVars>
      </dgm:prSet>
      <dgm:spPr/>
    </dgm:pt>
    <dgm:pt modelId="{F0771AC1-E6C3-4A74-9737-B64A2EA840D6}" type="pres">
      <dgm:prSet presAssocID="{B5B122B3-5572-442A-94AA-192D3C4D1229}" presName="level3hierChild" presStyleCnt="0"/>
      <dgm:spPr/>
    </dgm:pt>
    <dgm:pt modelId="{4220A1A0-309B-4A6B-A0EF-1C3F0A34FD10}" type="pres">
      <dgm:prSet presAssocID="{6C40CAA7-21A6-41E9-9628-38016BBCF2FC}" presName="conn2-1" presStyleLbl="parChTrans1D3" presStyleIdx="0" presStyleCnt="2"/>
      <dgm:spPr/>
    </dgm:pt>
    <dgm:pt modelId="{94364D62-3925-48F7-B74F-56DD8CE35A86}" type="pres">
      <dgm:prSet presAssocID="{6C40CAA7-21A6-41E9-9628-38016BBCF2FC}" presName="connTx" presStyleLbl="parChTrans1D3" presStyleIdx="0" presStyleCnt="2"/>
      <dgm:spPr/>
    </dgm:pt>
    <dgm:pt modelId="{DBB526A7-9631-4436-9587-43A11B6D766B}" type="pres">
      <dgm:prSet presAssocID="{3C0E1FCB-9ABB-4528-9B58-D3D2EE2F5181}" presName="root2" presStyleCnt="0"/>
      <dgm:spPr/>
    </dgm:pt>
    <dgm:pt modelId="{139A5941-289F-4341-B7E6-EEDC88E5D41D}" type="pres">
      <dgm:prSet presAssocID="{3C0E1FCB-9ABB-4528-9B58-D3D2EE2F5181}" presName="LevelTwoTextNode" presStyleLbl="node3" presStyleIdx="0" presStyleCnt="2">
        <dgm:presLayoutVars>
          <dgm:chPref val="3"/>
        </dgm:presLayoutVars>
      </dgm:prSet>
      <dgm:spPr/>
    </dgm:pt>
    <dgm:pt modelId="{53F76BC6-25C0-44FB-B0FA-D5BB34B7640A}" type="pres">
      <dgm:prSet presAssocID="{3C0E1FCB-9ABB-4528-9B58-D3D2EE2F5181}" presName="level3hierChild" presStyleCnt="0"/>
      <dgm:spPr/>
    </dgm:pt>
    <dgm:pt modelId="{1AE086D5-BE42-4556-AA7F-3AD7A15B026A}" type="pres">
      <dgm:prSet presAssocID="{D3B93CDF-B276-4030-9ABC-5999F9C7F41C}" presName="conn2-1" presStyleLbl="parChTrans1D2" presStyleIdx="1" presStyleCnt="2"/>
      <dgm:spPr/>
    </dgm:pt>
    <dgm:pt modelId="{A4379DD0-180A-4D64-8B0C-8FE82AFA63C1}" type="pres">
      <dgm:prSet presAssocID="{D3B93CDF-B276-4030-9ABC-5999F9C7F41C}" presName="connTx" presStyleLbl="parChTrans1D2" presStyleIdx="1" presStyleCnt="2"/>
      <dgm:spPr/>
    </dgm:pt>
    <dgm:pt modelId="{0C80E102-0AB9-43A8-B693-0D94FFD4036B}" type="pres">
      <dgm:prSet presAssocID="{8E31347D-C612-4D7B-92C6-B4B933894DC8}" presName="root2" presStyleCnt="0"/>
      <dgm:spPr/>
    </dgm:pt>
    <dgm:pt modelId="{99B6C138-D646-4B98-8165-72A76FBE0108}" type="pres">
      <dgm:prSet presAssocID="{8E31347D-C612-4D7B-92C6-B4B933894DC8}" presName="LevelTwoTextNode" presStyleLbl="node2" presStyleIdx="1" presStyleCnt="2">
        <dgm:presLayoutVars>
          <dgm:chPref val="3"/>
        </dgm:presLayoutVars>
      </dgm:prSet>
      <dgm:spPr/>
    </dgm:pt>
    <dgm:pt modelId="{4D98EDDC-26D4-49E1-B0BB-D8A8F68CD4D4}" type="pres">
      <dgm:prSet presAssocID="{8E31347D-C612-4D7B-92C6-B4B933894DC8}" presName="level3hierChild" presStyleCnt="0"/>
      <dgm:spPr/>
    </dgm:pt>
    <dgm:pt modelId="{7993BA93-A14D-4161-A3E3-3EE1F641A7EE}" type="pres">
      <dgm:prSet presAssocID="{9A1098EA-53E1-440B-8E63-86A80C900148}" presName="conn2-1" presStyleLbl="parChTrans1D3" presStyleIdx="1" presStyleCnt="2"/>
      <dgm:spPr/>
    </dgm:pt>
    <dgm:pt modelId="{27C689E2-0E9E-4889-A2F2-13CDA531BBAF}" type="pres">
      <dgm:prSet presAssocID="{9A1098EA-53E1-440B-8E63-86A80C900148}" presName="connTx" presStyleLbl="parChTrans1D3" presStyleIdx="1" presStyleCnt="2"/>
      <dgm:spPr/>
    </dgm:pt>
    <dgm:pt modelId="{8E21AAC8-FE40-400C-84B4-132276BADD4B}" type="pres">
      <dgm:prSet presAssocID="{9F576A71-652E-43C7-9D03-FE22AFD80BC3}" presName="root2" presStyleCnt="0"/>
      <dgm:spPr/>
    </dgm:pt>
    <dgm:pt modelId="{B185C308-E579-4AFA-AE88-29F91F39355B}" type="pres">
      <dgm:prSet presAssocID="{9F576A71-652E-43C7-9D03-FE22AFD80BC3}" presName="LevelTwoTextNode" presStyleLbl="node3" presStyleIdx="1" presStyleCnt="2">
        <dgm:presLayoutVars>
          <dgm:chPref val="3"/>
        </dgm:presLayoutVars>
      </dgm:prSet>
      <dgm:spPr/>
    </dgm:pt>
    <dgm:pt modelId="{43872040-6936-491A-BA14-5288E654F83A}" type="pres">
      <dgm:prSet presAssocID="{9F576A71-652E-43C7-9D03-FE22AFD80BC3}" presName="level3hierChild" presStyleCnt="0"/>
      <dgm:spPr/>
    </dgm:pt>
  </dgm:ptLst>
  <dgm:cxnLst>
    <dgm:cxn modelId="{5DFDDC0D-72A5-4A45-BAF9-11BAA36E2B44}" type="presOf" srcId="{9A1098EA-53E1-440B-8E63-86A80C900148}" destId="{27C689E2-0E9E-4889-A2F2-13CDA531BBAF}" srcOrd="1" destOrd="0" presId="urn:microsoft.com/office/officeart/2005/8/layout/hierarchy2"/>
    <dgm:cxn modelId="{051C0420-FCF5-412F-9102-9266E1A61FAD}" srcId="{B5B122B3-5572-442A-94AA-192D3C4D1229}" destId="{3C0E1FCB-9ABB-4528-9B58-D3D2EE2F5181}" srcOrd="0" destOrd="0" parTransId="{6C40CAA7-21A6-41E9-9628-38016BBCF2FC}" sibTransId="{C8A30B84-A609-48DA-BFC8-A4E7D5208B21}"/>
    <dgm:cxn modelId="{85FE8924-23F2-483C-928B-F2526DD83514}" srcId="{F94BB7C4-5B55-4C11-968E-BCE29B947370}" destId="{8E31347D-C612-4D7B-92C6-B4B933894DC8}" srcOrd="1" destOrd="0" parTransId="{D3B93CDF-B276-4030-9ABC-5999F9C7F41C}" sibTransId="{FDE1E40E-B43A-43D6-AFEF-EBDC73C25575}"/>
    <dgm:cxn modelId="{09A23F2F-D2ED-4A26-ACFC-42EFC5FB6FF8}" type="presOf" srcId="{B5B122B3-5572-442A-94AA-192D3C4D1229}" destId="{49DF447C-BE93-430E-A4D6-07FB29C53356}" srcOrd="0" destOrd="0" presId="urn:microsoft.com/office/officeart/2005/8/layout/hierarchy2"/>
    <dgm:cxn modelId="{CD5A9134-8DE8-434A-88E4-AD45300C4AE4}" srcId="{F94BB7C4-5B55-4C11-968E-BCE29B947370}" destId="{B5B122B3-5572-442A-94AA-192D3C4D1229}" srcOrd="0" destOrd="0" parTransId="{0D6C44AB-06C2-438C-B327-40E2B8FB2A33}" sibTransId="{D734BA90-0371-4CAA-9504-EECA4FF96759}"/>
    <dgm:cxn modelId="{AA6BB337-9C83-4747-A90D-74F4C21ED2CD}" srcId="{FB896933-123A-408F-AAE7-A6D45D397235}" destId="{F94BB7C4-5B55-4C11-968E-BCE29B947370}" srcOrd="0" destOrd="0" parTransId="{051C8B35-3586-4C2E-901E-E08C6D1D4E48}" sibTransId="{F9116AA5-CE11-4937-9B39-5B33EE71C360}"/>
    <dgm:cxn modelId="{50EF234A-7CB7-4DF1-9404-214DC67FFAC4}" type="presOf" srcId="{9A1098EA-53E1-440B-8E63-86A80C900148}" destId="{7993BA93-A14D-4161-A3E3-3EE1F641A7EE}" srcOrd="0" destOrd="0" presId="urn:microsoft.com/office/officeart/2005/8/layout/hierarchy2"/>
    <dgm:cxn modelId="{5821DE6B-67BC-46BE-AEFE-4403B3B2A208}" type="presOf" srcId="{0D6C44AB-06C2-438C-B327-40E2B8FB2A33}" destId="{CCA69653-C131-4524-86D0-A10AEFFD795D}" srcOrd="0" destOrd="0" presId="urn:microsoft.com/office/officeart/2005/8/layout/hierarchy2"/>
    <dgm:cxn modelId="{9B5C5E6F-A4CB-4E7A-8302-42A8FA274866}" type="presOf" srcId="{6C40CAA7-21A6-41E9-9628-38016BBCF2FC}" destId="{4220A1A0-309B-4A6B-A0EF-1C3F0A34FD10}" srcOrd="0" destOrd="0" presId="urn:microsoft.com/office/officeart/2005/8/layout/hierarchy2"/>
    <dgm:cxn modelId="{C6637253-2DC3-4DAA-BC2E-E92182214B6D}" type="presOf" srcId="{D3B93CDF-B276-4030-9ABC-5999F9C7F41C}" destId="{1AE086D5-BE42-4556-AA7F-3AD7A15B026A}" srcOrd="0" destOrd="0" presId="urn:microsoft.com/office/officeart/2005/8/layout/hierarchy2"/>
    <dgm:cxn modelId="{9BFBC474-4EFA-4CA7-BCC4-AA5543C7A8F2}" type="presOf" srcId="{FB896933-123A-408F-AAE7-A6D45D397235}" destId="{15AA4C6D-3AB6-4E96-A60D-997DC19E4E3F}" srcOrd="0" destOrd="0" presId="urn:microsoft.com/office/officeart/2005/8/layout/hierarchy2"/>
    <dgm:cxn modelId="{D34CD77B-A9DA-4A9A-928B-962BC23D6615}" type="presOf" srcId="{F94BB7C4-5B55-4C11-968E-BCE29B947370}" destId="{57468F7B-3708-4777-BA72-3B8FF5636721}" srcOrd="0" destOrd="0" presId="urn:microsoft.com/office/officeart/2005/8/layout/hierarchy2"/>
    <dgm:cxn modelId="{29C1388C-5BAA-4D20-B3B5-61E960C41042}" type="presOf" srcId="{D3B93CDF-B276-4030-9ABC-5999F9C7F41C}" destId="{A4379DD0-180A-4D64-8B0C-8FE82AFA63C1}" srcOrd="1" destOrd="0" presId="urn:microsoft.com/office/officeart/2005/8/layout/hierarchy2"/>
    <dgm:cxn modelId="{5714E5A4-DC6E-41DE-97EA-8330DBAB854E}" type="presOf" srcId="{8E31347D-C612-4D7B-92C6-B4B933894DC8}" destId="{99B6C138-D646-4B98-8165-72A76FBE0108}" srcOrd="0" destOrd="0" presId="urn:microsoft.com/office/officeart/2005/8/layout/hierarchy2"/>
    <dgm:cxn modelId="{F12679A6-4773-45C4-8F10-6AF165B25E3A}" type="presOf" srcId="{9F576A71-652E-43C7-9D03-FE22AFD80BC3}" destId="{B185C308-E579-4AFA-AE88-29F91F39355B}" srcOrd="0" destOrd="0" presId="urn:microsoft.com/office/officeart/2005/8/layout/hierarchy2"/>
    <dgm:cxn modelId="{D313F7B5-C2AD-4DD0-B81C-980733A34DE5}" type="presOf" srcId="{6C40CAA7-21A6-41E9-9628-38016BBCF2FC}" destId="{94364D62-3925-48F7-B74F-56DD8CE35A86}" srcOrd="1" destOrd="0" presId="urn:microsoft.com/office/officeart/2005/8/layout/hierarchy2"/>
    <dgm:cxn modelId="{A226E9D4-7DD4-4BB4-BD15-9D730639DE02}" type="presOf" srcId="{3C0E1FCB-9ABB-4528-9B58-D3D2EE2F5181}" destId="{139A5941-289F-4341-B7E6-EEDC88E5D41D}" srcOrd="0" destOrd="0" presId="urn:microsoft.com/office/officeart/2005/8/layout/hierarchy2"/>
    <dgm:cxn modelId="{6484B4D7-8781-4746-8785-1A2C4963D28E}" srcId="{8E31347D-C612-4D7B-92C6-B4B933894DC8}" destId="{9F576A71-652E-43C7-9D03-FE22AFD80BC3}" srcOrd="0" destOrd="0" parTransId="{9A1098EA-53E1-440B-8E63-86A80C900148}" sibTransId="{1182AC6C-22F1-4C64-8108-035C642B3E61}"/>
    <dgm:cxn modelId="{1441FCE4-DBF3-4CFD-897E-EFBB7558E7BC}" type="presOf" srcId="{0D6C44AB-06C2-438C-B327-40E2B8FB2A33}" destId="{B3A71384-8D4A-43D0-A42E-A21783FA574B}" srcOrd="1" destOrd="0" presId="urn:microsoft.com/office/officeart/2005/8/layout/hierarchy2"/>
    <dgm:cxn modelId="{545DE712-0C1F-4174-ABEB-12FCE7035BC6}" type="presParOf" srcId="{15AA4C6D-3AB6-4E96-A60D-997DC19E4E3F}" destId="{B538DF3C-95B2-4603-AE22-DFA46865C166}" srcOrd="0" destOrd="0" presId="urn:microsoft.com/office/officeart/2005/8/layout/hierarchy2"/>
    <dgm:cxn modelId="{7D8CBBEE-3C58-45E2-ABD4-108F9DC21FA2}" type="presParOf" srcId="{B538DF3C-95B2-4603-AE22-DFA46865C166}" destId="{57468F7B-3708-4777-BA72-3B8FF5636721}" srcOrd="0" destOrd="0" presId="urn:microsoft.com/office/officeart/2005/8/layout/hierarchy2"/>
    <dgm:cxn modelId="{3FBD095E-C8DD-49F4-ACF6-C12B122B1BBA}" type="presParOf" srcId="{B538DF3C-95B2-4603-AE22-DFA46865C166}" destId="{3A3B56B6-943D-4ED1-B646-8888459F35EC}" srcOrd="1" destOrd="0" presId="urn:microsoft.com/office/officeart/2005/8/layout/hierarchy2"/>
    <dgm:cxn modelId="{11034CA8-E132-4BB6-94C2-439C281B1164}" type="presParOf" srcId="{3A3B56B6-943D-4ED1-B646-8888459F35EC}" destId="{CCA69653-C131-4524-86D0-A10AEFFD795D}" srcOrd="0" destOrd="0" presId="urn:microsoft.com/office/officeart/2005/8/layout/hierarchy2"/>
    <dgm:cxn modelId="{0DD6975F-5B46-4653-8D86-D048ABDC2A77}" type="presParOf" srcId="{CCA69653-C131-4524-86D0-A10AEFFD795D}" destId="{B3A71384-8D4A-43D0-A42E-A21783FA574B}" srcOrd="0" destOrd="0" presId="urn:microsoft.com/office/officeart/2005/8/layout/hierarchy2"/>
    <dgm:cxn modelId="{D3562CCE-1689-4B9F-915E-E9AB2FA42EFB}" type="presParOf" srcId="{3A3B56B6-943D-4ED1-B646-8888459F35EC}" destId="{562B11F9-EE2B-453A-AF43-528D445BCCC0}" srcOrd="1" destOrd="0" presId="urn:microsoft.com/office/officeart/2005/8/layout/hierarchy2"/>
    <dgm:cxn modelId="{22375251-DEBD-439B-ADE7-54B2BE324729}" type="presParOf" srcId="{562B11F9-EE2B-453A-AF43-528D445BCCC0}" destId="{49DF447C-BE93-430E-A4D6-07FB29C53356}" srcOrd="0" destOrd="0" presId="urn:microsoft.com/office/officeart/2005/8/layout/hierarchy2"/>
    <dgm:cxn modelId="{B933370F-07AC-4BEB-8439-97060A0BC6DD}" type="presParOf" srcId="{562B11F9-EE2B-453A-AF43-528D445BCCC0}" destId="{F0771AC1-E6C3-4A74-9737-B64A2EA840D6}" srcOrd="1" destOrd="0" presId="urn:microsoft.com/office/officeart/2005/8/layout/hierarchy2"/>
    <dgm:cxn modelId="{8AE40EE7-4C9A-40E7-9439-65B36F6A6B36}" type="presParOf" srcId="{F0771AC1-E6C3-4A74-9737-B64A2EA840D6}" destId="{4220A1A0-309B-4A6B-A0EF-1C3F0A34FD10}" srcOrd="0" destOrd="0" presId="urn:microsoft.com/office/officeart/2005/8/layout/hierarchy2"/>
    <dgm:cxn modelId="{7EB309FF-34FD-4032-AF58-30C1D5A0BA84}" type="presParOf" srcId="{4220A1A0-309B-4A6B-A0EF-1C3F0A34FD10}" destId="{94364D62-3925-48F7-B74F-56DD8CE35A86}" srcOrd="0" destOrd="0" presId="urn:microsoft.com/office/officeart/2005/8/layout/hierarchy2"/>
    <dgm:cxn modelId="{A4722C5B-6053-4626-94F8-A74CBA0D1400}" type="presParOf" srcId="{F0771AC1-E6C3-4A74-9737-B64A2EA840D6}" destId="{DBB526A7-9631-4436-9587-43A11B6D766B}" srcOrd="1" destOrd="0" presId="urn:microsoft.com/office/officeart/2005/8/layout/hierarchy2"/>
    <dgm:cxn modelId="{7F8AB18E-F24C-426D-BA01-04FA77324A69}" type="presParOf" srcId="{DBB526A7-9631-4436-9587-43A11B6D766B}" destId="{139A5941-289F-4341-B7E6-EEDC88E5D41D}" srcOrd="0" destOrd="0" presId="urn:microsoft.com/office/officeart/2005/8/layout/hierarchy2"/>
    <dgm:cxn modelId="{13B9B929-52DC-47E3-B08E-22FAC5B45C76}" type="presParOf" srcId="{DBB526A7-9631-4436-9587-43A11B6D766B}" destId="{53F76BC6-25C0-44FB-B0FA-D5BB34B7640A}" srcOrd="1" destOrd="0" presId="urn:microsoft.com/office/officeart/2005/8/layout/hierarchy2"/>
    <dgm:cxn modelId="{33BC0441-96BE-4529-B903-A0ED9D88ADEA}" type="presParOf" srcId="{3A3B56B6-943D-4ED1-B646-8888459F35EC}" destId="{1AE086D5-BE42-4556-AA7F-3AD7A15B026A}" srcOrd="2" destOrd="0" presId="urn:microsoft.com/office/officeart/2005/8/layout/hierarchy2"/>
    <dgm:cxn modelId="{3D948014-8F2A-4235-9B4D-BF59DD049224}" type="presParOf" srcId="{1AE086D5-BE42-4556-AA7F-3AD7A15B026A}" destId="{A4379DD0-180A-4D64-8B0C-8FE82AFA63C1}" srcOrd="0" destOrd="0" presId="urn:microsoft.com/office/officeart/2005/8/layout/hierarchy2"/>
    <dgm:cxn modelId="{A5BE054D-DDFB-4B43-8742-E5A38F9CF2E8}" type="presParOf" srcId="{3A3B56B6-943D-4ED1-B646-8888459F35EC}" destId="{0C80E102-0AB9-43A8-B693-0D94FFD4036B}" srcOrd="3" destOrd="0" presId="urn:microsoft.com/office/officeart/2005/8/layout/hierarchy2"/>
    <dgm:cxn modelId="{031DA4EA-B00D-404F-B933-FDD46C742554}" type="presParOf" srcId="{0C80E102-0AB9-43A8-B693-0D94FFD4036B}" destId="{99B6C138-D646-4B98-8165-72A76FBE0108}" srcOrd="0" destOrd="0" presId="urn:microsoft.com/office/officeart/2005/8/layout/hierarchy2"/>
    <dgm:cxn modelId="{C41E6C97-D10B-4D61-A9FB-E849A46066BD}" type="presParOf" srcId="{0C80E102-0AB9-43A8-B693-0D94FFD4036B}" destId="{4D98EDDC-26D4-49E1-B0BB-D8A8F68CD4D4}" srcOrd="1" destOrd="0" presId="urn:microsoft.com/office/officeart/2005/8/layout/hierarchy2"/>
    <dgm:cxn modelId="{275931FB-CFB4-47A0-BF7D-EE1CAEC42622}" type="presParOf" srcId="{4D98EDDC-26D4-49E1-B0BB-D8A8F68CD4D4}" destId="{7993BA93-A14D-4161-A3E3-3EE1F641A7EE}" srcOrd="0" destOrd="0" presId="urn:microsoft.com/office/officeart/2005/8/layout/hierarchy2"/>
    <dgm:cxn modelId="{F25756D2-3BEA-456B-A85E-095611BFCC70}" type="presParOf" srcId="{7993BA93-A14D-4161-A3E3-3EE1F641A7EE}" destId="{27C689E2-0E9E-4889-A2F2-13CDA531BBAF}" srcOrd="0" destOrd="0" presId="urn:microsoft.com/office/officeart/2005/8/layout/hierarchy2"/>
    <dgm:cxn modelId="{B3F22940-0B9A-4E80-897C-D29E0FC2AF5C}" type="presParOf" srcId="{4D98EDDC-26D4-49E1-B0BB-D8A8F68CD4D4}" destId="{8E21AAC8-FE40-400C-84B4-132276BADD4B}" srcOrd="1" destOrd="0" presId="urn:microsoft.com/office/officeart/2005/8/layout/hierarchy2"/>
    <dgm:cxn modelId="{E26E6F68-917A-4EF7-B3C7-7E4DE6A61A5A}" type="presParOf" srcId="{8E21AAC8-FE40-400C-84B4-132276BADD4B}" destId="{B185C308-E579-4AFA-AE88-29F91F39355B}" srcOrd="0" destOrd="0" presId="urn:microsoft.com/office/officeart/2005/8/layout/hierarchy2"/>
    <dgm:cxn modelId="{9776DCDF-ECB4-4C05-8F1D-A8EF047F6FE3}" type="presParOf" srcId="{8E21AAC8-FE40-400C-84B4-132276BADD4B}" destId="{43872040-6936-491A-BA14-5288E654F83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468F7B-3708-4777-BA72-3B8FF5636721}">
      <dsp:nvSpPr>
        <dsp:cNvPr id="0" name=""/>
        <dsp:cNvSpPr/>
      </dsp:nvSpPr>
      <dsp:spPr>
        <a:xfrm>
          <a:off x="6451" y="1092087"/>
          <a:ext cx="2899222" cy="1449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prediction</a:t>
          </a:r>
        </a:p>
      </dsp:txBody>
      <dsp:txXfrm>
        <a:off x="48909" y="1134545"/>
        <a:ext cx="2814306" cy="1364695"/>
      </dsp:txXfrm>
    </dsp:sp>
    <dsp:sp modelId="{CCA69653-C131-4524-86D0-A10AEFFD795D}">
      <dsp:nvSpPr>
        <dsp:cNvPr id="0" name=""/>
        <dsp:cNvSpPr/>
      </dsp:nvSpPr>
      <dsp:spPr>
        <a:xfrm rot="19457599">
          <a:off x="2771438" y="1364226"/>
          <a:ext cx="1428161" cy="71806"/>
        </a:xfrm>
        <a:custGeom>
          <a:avLst/>
          <a:gdLst/>
          <a:ahLst/>
          <a:cxnLst/>
          <a:rect l="0" t="0" r="0" b="0"/>
          <a:pathLst>
            <a:path>
              <a:moveTo>
                <a:pt x="0" y="35903"/>
              </a:moveTo>
              <a:lnTo>
                <a:pt x="1428161" y="3590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9815" y="1364426"/>
        <a:ext cx="71408" cy="71408"/>
      </dsp:txXfrm>
    </dsp:sp>
    <dsp:sp modelId="{49DF447C-BE93-430E-A4D6-07FB29C53356}">
      <dsp:nvSpPr>
        <dsp:cNvPr id="0" name=""/>
        <dsp:cNvSpPr/>
      </dsp:nvSpPr>
      <dsp:spPr>
        <a:xfrm>
          <a:off x="4065363" y="258561"/>
          <a:ext cx="2899222" cy="1449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regression</a:t>
          </a:r>
        </a:p>
      </dsp:txBody>
      <dsp:txXfrm>
        <a:off x="4107821" y="301019"/>
        <a:ext cx="2814306" cy="1364695"/>
      </dsp:txXfrm>
    </dsp:sp>
    <dsp:sp modelId="{4220A1A0-309B-4A6B-A0EF-1C3F0A34FD10}">
      <dsp:nvSpPr>
        <dsp:cNvPr id="0" name=""/>
        <dsp:cNvSpPr/>
      </dsp:nvSpPr>
      <dsp:spPr>
        <a:xfrm>
          <a:off x="6964586" y="947463"/>
          <a:ext cx="1159689" cy="71806"/>
        </a:xfrm>
        <a:custGeom>
          <a:avLst/>
          <a:gdLst/>
          <a:ahLst/>
          <a:cxnLst/>
          <a:rect l="0" t="0" r="0" b="0"/>
          <a:pathLst>
            <a:path>
              <a:moveTo>
                <a:pt x="0" y="35903"/>
              </a:moveTo>
              <a:lnTo>
                <a:pt x="1159689" y="3590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15438" y="954374"/>
        <a:ext cx="57984" cy="57984"/>
      </dsp:txXfrm>
    </dsp:sp>
    <dsp:sp modelId="{139A5941-289F-4341-B7E6-EEDC88E5D41D}">
      <dsp:nvSpPr>
        <dsp:cNvPr id="0" name=""/>
        <dsp:cNvSpPr/>
      </dsp:nvSpPr>
      <dsp:spPr>
        <a:xfrm>
          <a:off x="8124275" y="258561"/>
          <a:ext cx="2899222" cy="1449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Ordinary Lest Squares regression</a:t>
          </a:r>
        </a:p>
      </dsp:txBody>
      <dsp:txXfrm>
        <a:off x="8166733" y="301019"/>
        <a:ext cx="2814306" cy="1364695"/>
      </dsp:txXfrm>
    </dsp:sp>
    <dsp:sp modelId="{1AE086D5-BE42-4556-AA7F-3AD7A15B026A}">
      <dsp:nvSpPr>
        <dsp:cNvPr id="0" name=""/>
        <dsp:cNvSpPr/>
      </dsp:nvSpPr>
      <dsp:spPr>
        <a:xfrm rot="2142401">
          <a:off x="2771438" y="2197753"/>
          <a:ext cx="1428161" cy="71806"/>
        </a:xfrm>
        <a:custGeom>
          <a:avLst/>
          <a:gdLst/>
          <a:ahLst/>
          <a:cxnLst/>
          <a:rect l="0" t="0" r="0" b="0"/>
          <a:pathLst>
            <a:path>
              <a:moveTo>
                <a:pt x="0" y="35903"/>
              </a:moveTo>
              <a:lnTo>
                <a:pt x="1428161" y="35903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49815" y="2197952"/>
        <a:ext cx="71408" cy="71408"/>
      </dsp:txXfrm>
    </dsp:sp>
    <dsp:sp modelId="{99B6C138-D646-4B98-8165-72A76FBE0108}">
      <dsp:nvSpPr>
        <dsp:cNvPr id="0" name=""/>
        <dsp:cNvSpPr/>
      </dsp:nvSpPr>
      <dsp:spPr>
        <a:xfrm>
          <a:off x="4065363" y="1925614"/>
          <a:ext cx="2899222" cy="1449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classification</a:t>
          </a:r>
        </a:p>
      </dsp:txBody>
      <dsp:txXfrm>
        <a:off x="4107821" y="1968072"/>
        <a:ext cx="2814306" cy="1364695"/>
      </dsp:txXfrm>
    </dsp:sp>
    <dsp:sp modelId="{7993BA93-A14D-4161-A3E3-3EE1F641A7EE}">
      <dsp:nvSpPr>
        <dsp:cNvPr id="0" name=""/>
        <dsp:cNvSpPr/>
      </dsp:nvSpPr>
      <dsp:spPr>
        <a:xfrm>
          <a:off x="6964586" y="2614516"/>
          <a:ext cx="1159689" cy="71806"/>
        </a:xfrm>
        <a:custGeom>
          <a:avLst/>
          <a:gdLst/>
          <a:ahLst/>
          <a:cxnLst/>
          <a:rect l="0" t="0" r="0" b="0"/>
          <a:pathLst>
            <a:path>
              <a:moveTo>
                <a:pt x="0" y="35903"/>
              </a:moveTo>
              <a:lnTo>
                <a:pt x="1159689" y="35903"/>
              </a:lnTo>
            </a:path>
          </a:pathLst>
        </a:custGeom>
        <a:noFill/>
        <a:ln w="222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15438" y="2621427"/>
        <a:ext cx="57984" cy="57984"/>
      </dsp:txXfrm>
    </dsp:sp>
    <dsp:sp modelId="{B185C308-E579-4AFA-AE88-29F91F39355B}">
      <dsp:nvSpPr>
        <dsp:cNvPr id="0" name=""/>
        <dsp:cNvSpPr/>
      </dsp:nvSpPr>
      <dsp:spPr>
        <a:xfrm>
          <a:off x="8124275" y="1925614"/>
          <a:ext cx="2899222" cy="1449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Logistic Regression</a:t>
          </a:r>
        </a:p>
      </dsp:txBody>
      <dsp:txXfrm>
        <a:off x="8166733" y="1968072"/>
        <a:ext cx="2814306" cy="13646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desmos.com/calculator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carData/versions/3.0-5/topics/Mroz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5D55-1096-65CE-3F74-DE62296A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Logistic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9B6F0-F4B2-9BB1-3796-C9A537CE0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417320"/>
                <a:ext cx="11029615" cy="53126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Pr(</a:t>
                </a:r>
                <a:r>
                  <a:rPr lang="en-US" dirty="0" err="1"/>
                  <a:t>lfc</a:t>
                </a:r>
                <a:r>
                  <a:rPr lang="en-US" dirty="0"/>
                  <a:t> = Yes|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), which we abbreviate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must 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using a function that gives outputs between 0 and 1.</a:t>
                </a:r>
              </a:p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                             (1.1)</a:t>
                </a:r>
              </a:p>
              <a:p>
                <a:r>
                  <a:rPr lang="en-US" dirty="0"/>
                  <a:t>Now, if 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Now, if 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=3,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hlinkClick r:id="rId2"/>
                  </a:rPr>
                  <a:t>Graph Calculator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89B6F0-F4B2-9BB1-3796-C9A537CE0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417320"/>
                <a:ext cx="11029615" cy="5312664"/>
              </a:xfrm>
              <a:blipFill>
                <a:blip r:embed="rId3"/>
                <a:stretch>
                  <a:fillRect l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322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5AAB-BEF7-F22B-4521-7188D1A3B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Logit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4339D-CC51-372E-1781-836239396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581912"/>
                <a:ext cx="11029615" cy="315468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taking the logarithm of both side of (1.1), we arrive at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The left-hand side is called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𝑜𝑑𝑑𝑠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𝑙𝑜𝑔𝑖𝑡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see that the logistic regression model has a logit that is linear in x.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C4339D-CC51-372E-1781-836239396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581912"/>
                <a:ext cx="11029615" cy="3154680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35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91BCAE-E8A9-A732-529E-CD047B33C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4874F31-5DEC-0B15-A26C-1E8F12E3C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A66743-51B2-2247-CF88-A3BD374DC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3EF9E93-B26A-ECAC-C4D8-394B5B23E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06F814-4A66-97BD-CE59-7AD9B5834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7D189CE-E323-D10D-3D00-0A2FE6D3B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5300D2-2E17-FD2E-291D-7175CA49F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B8331A6-7EAC-4E4A-2CE6-085874F5E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7E824-5094-1E78-DF6E-BEBA3F15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8.2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</a:t>
            </a:r>
            <a:r>
              <a:rPr lang="en-US" altLang="zh-CN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BD59DE-742F-2B0F-2E9D-BE1593597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736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8D829-9B26-5909-B1E2-C0B11279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74140"/>
            <a:ext cx="11029616" cy="578004"/>
          </a:xfrm>
        </p:spPr>
        <p:txBody>
          <a:bodyPr/>
          <a:lstStyle/>
          <a:p>
            <a:r>
              <a:rPr lang="en-US" dirty="0"/>
              <a:t>Estimating the regression coefficients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4AC5825-75DD-F6E2-0752-852FFB87C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0873" y="2264452"/>
            <a:ext cx="10379935" cy="417618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EFCFEB-75B4-95FA-0A20-47762B03154D}"/>
                  </a:ext>
                </a:extLst>
              </p:cNvPr>
              <p:cNvSpPr txBox="1"/>
              <p:nvPr/>
            </p:nvSpPr>
            <p:spPr>
              <a:xfrm>
                <a:off x="164104" y="1179576"/>
                <a:ext cx="118637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does an increase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affect the probability of </a:t>
                </a:r>
                <a:r>
                  <a:rPr lang="en-US" dirty="0" err="1"/>
                  <a:t>lfp</a:t>
                </a:r>
                <a:r>
                  <a:rPr lang="en-US" dirty="0"/>
                  <a:t>? Should we expect an increase or decrease in probability?</a:t>
                </a:r>
              </a:p>
              <a:p>
                <a:endParaRPr lang="en-US" dirty="0"/>
              </a:p>
              <a:p>
                <a:r>
                  <a:rPr lang="en-US" dirty="0"/>
                  <a:t>How does a wife’s college attendance affect the probability of </a:t>
                </a:r>
                <a:r>
                  <a:rPr lang="en-US" dirty="0" err="1"/>
                  <a:t>lfp</a:t>
                </a:r>
                <a:r>
                  <a:rPr lang="en-US" dirty="0"/>
                  <a:t>? Should we expect an increase or decrease in probability?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EFCFEB-75B4-95FA-0A20-47762B031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04" y="1179576"/>
                <a:ext cx="11863792" cy="1200329"/>
              </a:xfrm>
              <a:prstGeom prst="rect">
                <a:avLst/>
              </a:prstGeom>
              <a:blipFill>
                <a:blip r:embed="rId3"/>
                <a:stretch>
                  <a:fillRect l="-462" t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5474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F876-5903-F534-3924-73609B09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dirty="0"/>
              <a:t>Confidence interval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272AE88-7D0D-F951-B37D-0996B3555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0" y="1683662"/>
            <a:ext cx="8471392" cy="41761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3AA53A-3073-F40A-75CD-43DE841B4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403" y="2915703"/>
            <a:ext cx="4429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13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55B8-8980-2B41-9B3F-11089C22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Making 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607799-9801-6048-6A9B-41B077D84FAD}"/>
                  </a:ext>
                </a:extLst>
              </p:cNvPr>
              <p:cNvSpPr txBox="1"/>
              <p:nvPr/>
            </p:nvSpPr>
            <p:spPr>
              <a:xfrm>
                <a:off x="6473952" y="1472184"/>
                <a:ext cx="5056632" cy="2762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r>
                  <a:rPr lang="en-US" sz="2800" b="0" dirty="0"/>
                  <a:t>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0.285−0.963 ∗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0.818</m:t>
                            </m:r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0.285−0.963 ∗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+0.818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5607799-9801-6048-6A9B-41B077D84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952" y="1472184"/>
                <a:ext cx="5056632" cy="2762359"/>
              </a:xfrm>
              <a:prstGeom prst="rect">
                <a:avLst/>
              </a:prstGeom>
              <a:blipFill>
                <a:blip r:embed="rId2"/>
                <a:stretch>
                  <a:fillRect l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8F1525AA-B7CF-6F6E-C7C5-A40DE9D0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01" y="1685415"/>
            <a:ext cx="5905119" cy="430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DD56035-E933-C213-FC78-B8DE690A6C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2101083"/>
                  </p:ext>
                </p:extLst>
              </p:nvPr>
            </p:nvGraphicFramePr>
            <p:xfrm>
              <a:off x="6885433" y="3650851"/>
              <a:ext cx="4014215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6662">
                      <a:extLst>
                        <a:ext uri="{9D8B030D-6E8A-4147-A177-3AD203B41FA5}">
                          <a16:colId xmlns:a16="http://schemas.microsoft.com/office/drawing/2014/main" val="2393380181"/>
                        </a:ext>
                      </a:extLst>
                    </a:gridCol>
                    <a:gridCol w="1326567">
                      <a:extLst>
                        <a:ext uri="{9D8B030D-6E8A-4147-A177-3AD203B41FA5}">
                          <a16:colId xmlns:a16="http://schemas.microsoft.com/office/drawing/2014/main" val="838345934"/>
                        </a:ext>
                      </a:extLst>
                    </a:gridCol>
                    <a:gridCol w="1900986">
                      <a:extLst>
                        <a:ext uri="{9D8B030D-6E8A-4147-A177-3AD203B41FA5}">
                          <a16:colId xmlns:a16="http://schemas.microsoft.com/office/drawing/2014/main" val="40395730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Scenario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Scenario 2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954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925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wcyes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338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4494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DD56035-E933-C213-FC78-B8DE690A6C6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2101083"/>
                  </p:ext>
                </p:extLst>
              </p:nvPr>
            </p:nvGraphicFramePr>
            <p:xfrm>
              <a:off x="6885433" y="3650851"/>
              <a:ext cx="4014215" cy="1752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6662">
                      <a:extLst>
                        <a:ext uri="{9D8B030D-6E8A-4147-A177-3AD203B41FA5}">
                          <a16:colId xmlns:a16="http://schemas.microsoft.com/office/drawing/2014/main" val="2393380181"/>
                        </a:ext>
                      </a:extLst>
                    </a:gridCol>
                    <a:gridCol w="1326567">
                      <a:extLst>
                        <a:ext uri="{9D8B030D-6E8A-4147-A177-3AD203B41FA5}">
                          <a16:colId xmlns:a16="http://schemas.microsoft.com/office/drawing/2014/main" val="838345934"/>
                        </a:ext>
                      </a:extLst>
                    </a:gridCol>
                    <a:gridCol w="1900986">
                      <a:extLst>
                        <a:ext uri="{9D8B030D-6E8A-4147-A177-3AD203B41FA5}">
                          <a16:colId xmlns:a16="http://schemas.microsoft.com/office/drawing/2014/main" val="403957301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Scenario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Scenario 2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2954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925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wcyes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63386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75" t="-381967" r="-41472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044947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076A2E-0627-816B-FEDB-0D88F7D0B0F9}"/>
              </a:ext>
            </a:extLst>
          </p:cNvPr>
          <p:cNvSpPr txBox="1"/>
          <p:nvPr/>
        </p:nvSpPr>
        <p:spPr>
          <a:xfrm>
            <a:off x="6574536" y="6155844"/>
            <a:ext cx="495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probability for </a:t>
            </a:r>
            <a:r>
              <a:rPr lang="en-US" dirty="0" err="1"/>
              <a:t>lfc</a:t>
            </a:r>
            <a:r>
              <a:rPr lang="en-US" dirty="0"/>
              <a:t> in two scenario?  </a:t>
            </a:r>
          </a:p>
        </p:txBody>
      </p:sp>
    </p:spTree>
    <p:extLst>
      <p:ext uri="{BB962C8B-B14F-4D97-AF65-F5344CB8AC3E}">
        <p14:creationId xmlns:p14="http://schemas.microsoft.com/office/powerpoint/2010/main" val="124610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A2287-6124-723E-C351-143468ED4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dirty="0"/>
              <a:t>LIKELIHOOD RATIO TEST in </a:t>
            </a:r>
            <a:r>
              <a:rPr lang="en-US" dirty="0" err="1"/>
              <a:t>anova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B0409-2112-94DD-3C1C-5178E0CE92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472184"/>
                <a:ext cx="11029615" cy="503834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Likelihood</a:t>
                </a:r>
                <a:r>
                  <a:rPr lang="en-US" dirty="0"/>
                  <a:t> is a numerical measure of how well a statistical model explains the observed data.</a:t>
                </a:r>
              </a:p>
              <a:p>
                <a:r>
                  <a:rPr lang="en-US" dirty="0"/>
                  <a:t>For a given model with estimated parameters (coefficients), the likelihood is:</a:t>
                </a:r>
              </a:p>
              <a:p>
                <a:pPr marL="0" indent="0" algn="ctr">
                  <a:buNone/>
                </a:pPr>
                <a:r>
                  <a:rPr lang="en-US" dirty="0"/>
                  <a:t>L=P(observed </a:t>
                </a:r>
                <a:r>
                  <a:rPr lang="en-US" dirty="0" err="1"/>
                  <a:t>data∣model</a:t>
                </a:r>
                <a:r>
                  <a:rPr lang="en-US" dirty="0"/>
                  <a:t> parameters) </a:t>
                </a:r>
              </a:p>
              <a:p>
                <a:pPr marL="666900" lvl="1" indent="-342900">
                  <a:buFont typeface="+mj-lt"/>
                  <a:buAutoNum type="alphaLcParenR"/>
                </a:pPr>
                <a:r>
                  <a:rPr lang="en-US" dirty="0"/>
                  <a:t>It’s the probability of seeing the data </a:t>
                </a:r>
                <a:r>
                  <a:rPr lang="en-US" b="1" dirty="0"/>
                  <a:t>given the fitted model</a:t>
                </a:r>
                <a:r>
                  <a:rPr lang="en-US" dirty="0"/>
                  <a:t>.</a:t>
                </a:r>
              </a:p>
              <a:p>
                <a:pPr marL="666900" lvl="1" indent="-342900">
                  <a:buFont typeface="+mj-lt"/>
                  <a:buAutoNum type="alphaLcParenR"/>
                </a:pPr>
                <a:r>
                  <a:rPr lang="en-US" dirty="0"/>
                  <a:t>Higher likelihood = better fit (the model explains the data better).</a:t>
                </a:r>
              </a:p>
              <a:p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The </a:t>
                </a:r>
                <a:r>
                  <a:rPr lang="en-US" sz="1600" b="1" i="1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likelihood ratio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test statistic</a:t>
                </a:r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16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= −2 ∙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)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can be used. </a:t>
                </a:r>
              </a:p>
              <a:p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It follows approximately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16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distribution with </a:t>
                </a:r>
                <a:r>
                  <a:rPr lang="en-US" sz="1600" b="0" i="1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H </a:t>
                </a:r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degrees of freedom. If both models do not differ then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-value would be zero. Thus large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-value indicates significant differences, and we need to apply a one-sided test.</a:t>
                </a:r>
              </a:p>
              <a:p>
                <a:r>
                  <a:rPr lang="en-US" sz="1600" b="0" i="0" u="none" strike="noStrike" baseline="0" dirty="0">
                    <a:solidFill>
                      <a:srgbClr val="000000"/>
                    </a:solidFill>
                    <a:latin typeface="Calibri" panose="020F0502020204030204" pitchFamily="34" charset="0"/>
                  </a:rPr>
                  <a:t>In order to perform the likelihood ratio test we need to estimate both the full and the restricted model. </a:t>
                </a:r>
              </a:p>
              <a:p>
                <a:pPr marL="3240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7B0409-2112-94DD-3C1C-5178E0CE92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472184"/>
                <a:ext cx="11029615" cy="5038344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436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E8FBF-4693-D648-0696-82AE229A1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76275"/>
          </a:xfrm>
        </p:spPr>
        <p:txBody>
          <a:bodyPr/>
          <a:lstStyle/>
          <a:p>
            <a:r>
              <a:rPr lang="en-US" dirty="0"/>
              <a:t>Anova TEST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01BD2-24EB-38BB-ABBB-45C9CC42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41" y="1581137"/>
            <a:ext cx="10521917" cy="14763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8313D5-952D-3A33-89A3-C60BC946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41" y="3462351"/>
            <a:ext cx="6438900" cy="676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15128E-12A7-FB43-43B6-128C59199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0594" y="4338112"/>
            <a:ext cx="6047804" cy="187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11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65BF35-B946-2D0E-1FD7-056EFF128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FAEBE9E-4175-CA70-B414-3D94B8E91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5EE4FD-1E50-618C-6B57-9521D2CCD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4E95DD-A940-CF49-14A2-FB003C324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BB7C244-46C6-895B-14F9-48EDBB65B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0A5DE78-87D9-18B0-2388-42FE3F448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12E51E-38D3-CA12-C591-C884D2AE1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DAD1EE-2444-F32C-63B6-2CB4D8506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AA1790-7C8E-637F-DAFD-9A571CFD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8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.3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PARAMETER INTERPRETATION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767122E-AFA5-0084-6B6C-23D3252F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05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9C8B9-B0A3-6586-13F4-C386DEB83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All effects plot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0141FE-910D-FDE9-EF31-296FA540B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7608" y="1560740"/>
            <a:ext cx="10656784" cy="459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tabLst/>
            </a:pPr>
            <a:r>
              <a:rPr lang="en-US" altLang="en-US" dirty="0"/>
              <a:t>Effect plots help visualize how predictor variables influence the probability of the outcome while holding other variables constant. </a:t>
            </a:r>
          </a:p>
          <a:p>
            <a:pPr marR="0" lvl="0" fontAlgn="base">
              <a:tabLst/>
            </a:pPr>
            <a:r>
              <a:rPr lang="en-US" altLang="en-US" dirty="0"/>
              <a:t>All effects plots show the individual impact of each predictor in a logistic regression model in a single visualization. </a:t>
            </a:r>
          </a:p>
          <a:p>
            <a:pPr marR="0" lvl="0" fontAlgn="base">
              <a:tabLst/>
            </a:pPr>
            <a:endParaRPr lang="en-US" altLang="en-US" b="1" dirty="0"/>
          </a:p>
          <a:p>
            <a:r>
              <a:rPr lang="en-US" b="1" dirty="0"/>
              <a:t>What is an All Effects Plot?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Definition:</a:t>
            </a:r>
            <a:r>
              <a:rPr lang="en-US" dirty="0"/>
              <a:t> A collection of conditional effect plots, each displaying how one independent variable affects the predicted probability of the outcome.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Purpose:</a:t>
            </a:r>
            <a:r>
              <a:rPr lang="en-US" dirty="0"/>
              <a:t> Helps interpret the contribution of each predictor in the model.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Includes:</a:t>
            </a:r>
            <a:r>
              <a:rPr lang="en-US" dirty="0"/>
              <a:t> </a:t>
            </a:r>
          </a:p>
          <a:p>
            <a:pPr marL="1012950" lvl="2" indent="-285750">
              <a:buFont typeface="Arial" panose="020B0604020202020204" pitchFamily="34" charset="0"/>
              <a:buChar char="•"/>
            </a:pPr>
            <a:r>
              <a:rPr lang="en-US" b="1" dirty="0"/>
              <a:t>Continuous variables</a:t>
            </a:r>
            <a:r>
              <a:rPr lang="en-US" dirty="0"/>
              <a:t>: Show smooth probability curves.</a:t>
            </a:r>
          </a:p>
          <a:p>
            <a:pPr marL="1012950" lvl="2" indent="-285750">
              <a:buFont typeface="Arial" panose="020B0604020202020204" pitchFamily="34" charset="0"/>
              <a:buChar char="•"/>
            </a:pPr>
            <a:r>
              <a:rPr lang="en-US" b="1" dirty="0"/>
              <a:t>Categorical variables</a:t>
            </a:r>
            <a:r>
              <a:rPr lang="en-US" dirty="0"/>
              <a:t>: Show probability differences between groups.</a:t>
            </a:r>
          </a:p>
          <a:p>
            <a:pPr marR="0" lvl="0" fontAlgn="base">
              <a:tabLst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76267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8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zh-CN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09F5A-0CF5-5B53-2434-8D0E3023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2501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effect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C4C5A-028F-0704-12DF-00A021472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608" y="1419850"/>
            <a:ext cx="8866944" cy="502643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3654EA-7176-26B4-8B01-0E6A84CF7881}"/>
              </a:ext>
            </a:extLst>
          </p:cNvPr>
          <p:cNvSpPr txBox="1"/>
          <p:nvPr/>
        </p:nvSpPr>
        <p:spPr>
          <a:xfrm>
            <a:off x="270296" y="1371600"/>
            <a:ext cx="2280880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669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 axis </a:t>
            </a:r>
          </a:p>
          <a:p>
            <a:pPr marL="6669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axis </a:t>
            </a:r>
          </a:p>
          <a:p>
            <a:pPr marL="6669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 line</a:t>
            </a:r>
          </a:p>
          <a:p>
            <a:pPr marL="666900" lvl="2" indent="-342900" fontAlgn="base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Shaded region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1E506F-B8B6-719F-4134-8C40672F15A5}"/>
              </a:ext>
            </a:extLst>
          </p:cNvPr>
          <p:cNvSpPr txBox="1"/>
          <p:nvPr/>
        </p:nvSpPr>
        <p:spPr>
          <a:xfrm>
            <a:off x="155448" y="3032678"/>
            <a:ext cx="31272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number of children under 5 years old (k5) is 0, what is the approximate probability of labor force participation (</a:t>
            </a:r>
            <a:r>
              <a:rPr lang="en-US" dirty="0" err="1"/>
              <a:t>lfp</a:t>
            </a:r>
            <a:r>
              <a:rPr lang="en-US" dirty="0"/>
              <a:t>)?</a:t>
            </a:r>
          </a:p>
          <a:p>
            <a:endParaRPr lang="en-US" dirty="0"/>
          </a:p>
          <a:p>
            <a:r>
              <a:rPr lang="en-US" dirty="0"/>
              <a:t>When the number of children under 5 years old (k5) is 3, what is the approximate probability of labor force participation (</a:t>
            </a:r>
            <a:r>
              <a:rPr lang="en-US" dirty="0" err="1"/>
              <a:t>lfp</a:t>
            </a:r>
            <a:r>
              <a:rPr lang="en-US" dirty="0"/>
              <a:t>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69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A3D5E-8DDD-AC52-EFF7-DC0D80F8C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2D71F-D855-58FE-9A9E-AF64B58B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62501"/>
          </a:xfrm>
        </p:spPr>
        <p:txBody>
          <a:bodyPr>
            <a:normAutofit fontScale="90000"/>
          </a:bodyPr>
          <a:lstStyle/>
          <a:p>
            <a:r>
              <a:rPr lang="en-US" dirty="0"/>
              <a:t>Conditional effect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91CBC2-2B41-0554-BB35-1512BBC5E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9608" y="1419850"/>
            <a:ext cx="8866944" cy="50264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4C3E70-4C6A-9ED6-8203-4FB49B0C95C3}"/>
              </a:ext>
            </a:extLst>
          </p:cNvPr>
          <p:cNvSpPr txBox="1"/>
          <p:nvPr/>
        </p:nvSpPr>
        <p:spPr>
          <a:xfrm>
            <a:off x="155448" y="2021830"/>
            <a:ext cx="31272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wife has attended college, what is the approximate probability of labor force participation (</a:t>
            </a:r>
            <a:r>
              <a:rPr lang="en-US" dirty="0" err="1"/>
              <a:t>lfp</a:t>
            </a:r>
            <a:r>
              <a:rPr lang="en-US" dirty="0"/>
              <a:t>)?</a:t>
            </a:r>
          </a:p>
          <a:p>
            <a:endParaRPr lang="en-US" dirty="0"/>
          </a:p>
          <a:p>
            <a:r>
              <a:rPr lang="en-US" dirty="0"/>
              <a:t>When the wife has not attended college, what is the approximate probability of labor force participation (</a:t>
            </a:r>
            <a:r>
              <a:rPr lang="en-US" dirty="0" err="1"/>
              <a:t>lfp</a:t>
            </a:r>
            <a:r>
              <a:rPr lang="en-US" dirty="0"/>
              <a:t>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93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13E12-EA6C-CE65-04AC-EA045EB7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3724"/>
          </a:xfrm>
        </p:spPr>
        <p:txBody>
          <a:bodyPr/>
          <a:lstStyle/>
          <a:p>
            <a:r>
              <a:rPr lang="en-US" dirty="0"/>
              <a:t>Conditional effect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EA084-0DBF-E6BB-1AD9-623031572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89888"/>
            <a:ext cx="11029615" cy="3634486"/>
          </a:xfrm>
        </p:spPr>
        <p:txBody>
          <a:bodyPr/>
          <a:lstStyle/>
          <a:p>
            <a:r>
              <a:rPr lang="en-US" b="1" dirty="0"/>
              <a:t>What is a Conditional Effect Plot?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conditional effect plot</a:t>
            </a:r>
            <a:r>
              <a:rPr lang="en-US" dirty="0"/>
              <a:t> (also called a </a:t>
            </a:r>
            <a:r>
              <a:rPr lang="en-US" b="1" dirty="0"/>
              <a:t>marginal effects plot</a:t>
            </a:r>
            <a:r>
              <a:rPr lang="en-US" dirty="0"/>
              <a:t>) visualizes how the predicted probability of the outcome changes with respect to one predictor while holding other variables </a:t>
            </a:r>
            <a:r>
              <a:rPr lang="en-US" b="1" dirty="0"/>
              <a:t>constant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It helps </a:t>
            </a:r>
            <a:r>
              <a:rPr lang="en-US" b="1" dirty="0"/>
              <a:t>interpret non-linear relationships</a:t>
            </a:r>
            <a:r>
              <a:rPr lang="en-US" dirty="0"/>
              <a:t> in logistic regression.</a:t>
            </a:r>
          </a:p>
          <a:p>
            <a:r>
              <a:rPr lang="en-US" b="1" dirty="0"/>
              <a:t>Key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Shows how one variable affects the outcome probability.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Other covariates can be </a:t>
            </a:r>
            <a:r>
              <a:rPr lang="en-US" b="1" dirty="0"/>
              <a:t>fixed at their mean/median</a:t>
            </a:r>
            <a:r>
              <a:rPr lang="en-US" dirty="0"/>
              <a:t> or </a:t>
            </a:r>
            <a:r>
              <a:rPr lang="en-US" b="1" dirty="0"/>
              <a:t>set to specific values</a:t>
            </a:r>
            <a:r>
              <a:rPr lang="en-U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Helps in understanding </a:t>
            </a:r>
            <a:r>
              <a:rPr lang="en-US" b="1" dirty="0"/>
              <a:t>interaction effects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2536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014A-2260-307F-2ECC-239B7D44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dirty="0"/>
              <a:t>Probability change for two scenarios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EB5DC5-8FF7-1B92-74FF-0C4755573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725969"/>
              </p:ext>
            </p:extLst>
          </p:nvPr>
        </p:nvGraphicFramePr>
        <p:xfrm>
          <a:off x="4242817" y="3410169"/>
          <a:ext cx="40142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662">
                  <a:extLst>
                    <a:ext uri="{9D8B030D-6E8A-4147-A177-3AD203B41FA5}">
                      <a16:colId xmlns:a16="http://schemas.microsoft.com/office/drawing/2014/main" val="2393380181"/>
                    </a:ext>
                  </a:extLst>
                </a:gridCol>
                <a:gridCol w="1326567">
                  <a:extLst>
                    <a:ext uri="{9D8B030D-6E8A-4147-A177-3AD203B41FA5}">
                      <a16:colId xmlns:a16="http://schemas.microsoft.com/office/drawing/2014/main" val="838345934"/>
                    </a:ext>
                  </a:extLst>
                </a:gridCol>
                <a:gridCol w="1900986">
                  <a:extLst>
                    <a:ext uri="{9D8B030D-6E8A-4147-A177-3AD203B41FA5}">
                      <a16:colId xmlns:a16="http://schemas.microsoft.com/office/drawing/2014/main" val="40395730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Scenario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Scenario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295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292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wcyes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33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79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AF1A5F1-935D-FCC9-F1BE-0A78D5E9DE63}"/>
              </a:ext>
            </a:extLst>
          </p:cNvPr>
          <p:cNvSpPr txBox="1"/>
          <p:nvPr/>
        </p:nvSpPr>
        <p:spPr>
          <a:xfrm>
            <a:off x="626912" y="1395907"/>
            <a:ext cx="10089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logistic_model2&lt;- </a:t>
            </a:r>
            <a:r>
              <a:rPr lang="en-US" dirty="0" err="1"/>
              <a:t>glm</a:t>
            </a:r>
            <a:r>
              <a:rPr lang="en-US" dirty="0"/>
              <a:t>(</a:t>
            </a:r>
            <a:r>
              <a:rPr lang="en-US" dirty="0" err="1"/>
              <a:t>lfp</a:t>
            </a:r>
            <a:r>
              <a:rPr lang="en-US" dirty="0"/>
              <a:t> ~ k5 +  age + </a:t>
            </a:r>
            <a:r>
              <a:rPr lang="en-US" dirty="0" err="1"/>
              <a:t>wc</a:t>
            </a:r>
            <a:r>
              <a:rPr lang="en-US" dirty="0"/>
              <a:t> +  </a:t>
            </a:r>
            <a:r>
              <a:rPr lang="en-US" dirty="0" err="1"/>
              <a:t>lwg</a:t>
            </a:r>
            <a:r>
              <a:rPr lang="en-US" dirty="0"/>
              <a:t> + </a:t>
            </a:r>
            <a:r>
              <a:rPr lang="en-US" dirty="0" err="1"/>
              <a:t>inc</a:t>
            </a:r>
            <a:r>
              <a:rPr lang="en-US" dirty="0"/>
              <a:t>, family=binomial(logit), data=Mroz)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717585-7C57-1E05-B62A-25432AC3E2CE}"/>
              </a:ext>
            </a:extLst>
          </p:cNvPr>
          <p:cNvSpPr txBox="1"/>
          <p:nvPr/>
        </p:nvSpPr>
        <p:spPr>
          <a:xfrm>
            <a:off x="626912" y="2059821"/>
            <a:ext cx="1068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does the probability of LFP change as </a:t>
            </a:r>
            <a:r>
              <a:rPr lang="en-US" b="1" dirty="0"/>
              <a:t>k5</a:t>
            </a:r>
            <a:r>
              <a:rPr lang="en-US" dirty="0"/>
              <a:t> varies, while keeping other independent variables fixed at specific values?</a:t>
            </a:r>
          </a:p>
        </p:txBody>
      </p:sp>
    </p:spTree>
    <p:extLst>
      <p:ext uri="{BB962C8B-B14F-4D97-AF65-F5344CB8AC3E}">
        <p14:creationId xmlns:p14="http://schemas.microsoft.com/office/powerpoint/2010/main" val="242576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>
                <a:solidFill>
                  <a:srgbClr val="FFFFFF"/>
                </a:solidFill>
              </a:rPr>
              <a:t>WEEK 08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313E-2D4F-29E8-A3E3-74DD67DD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42012"/>
          </a:xfrm>
        </p:spPr>
        <p:txBody>
          <a:bodyPr/>
          <a:lstStyle/>
          <a:p>
            <a:r>
              <a:rPr lang="en-US" dirty="0"/>
              <a:t>Regression &amp; classification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EB0FC1-DCF6-A4F4-DD21-815E91240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465881"/>
              </p:ext>
            </p:extLst>
          </p:nvPr>
        </p:nvGraphicFramePr>
        <p:xfrm>
          <a:off x="279273" y="1699551"/>
          <a:ext cx="1102995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557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F4F5-6B3F-57EC-6B4D-9AC98EEE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FE8-D3AF-FC67-8445-F49987F8F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25296"/>
            <a:ext cx="11029615" cy="1261872"/>
          </a:xfrm>
        </p:spPr>
        <p:txBody>
          <a:bodyPr/>
          <a:lstStyle/>
          <a:p>
            <a:r>
              <a:rPr lang="en-US" dirty="0"/>
              <a:t>Dependent variable: Categorical (OLS assumes a continuous distribution)</a:t>
            </a:r>
          </a:p>
          <a:p>
            <a:r>
              <a:rPr lang="en-US" dirty="0"/>
              <a:t>Independent variable: mix of continuous variable and categorical variables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E9FC54-197C-BC58-8229-71180CA7142B}"/>
              </a:ext>
            </a:extLst>
          </p:cNvPr>
          <p:cNvSpPr txBox="1">
            <a:spLocks/>
          </p:cNvSpPr>
          <p:nvPr/>
        </p:nvSpPr>
        <p:spPr>
          <a:xfrm>
            <a:off x="651296" y="2748738"/>
            <a:ext cx="11029616" cy="523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1148359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EC0F5-ED0F-98D5-5E2E-8E4ACF2E7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148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altLang="zh-CN" dirty="0"/>
              <a:t>ultiple class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066F6F-F9E7-DDF4-8085-1AC5B8A25F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8325" y="857634"/>
            <a:ext cx="4561734" cy="5618223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50713-A1CD-491A-4C4A-E543DBCF7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54" y="6448772"/>
            <a:ext cx="6917210" cy="365125"/>
          </a:xfrm>
        </p:spPr>
        <p:txBody>
          <a:bodyPr/>
          <a:lstStyle/>
          <a:p>
            <a:r>
              <a:rPr lang="en-US" dirty="0" err="1"/>
              <a:t>Eslami</a:t>
            </a:r>
            <a:r>
              <a:rPr lang="en-US" dirty="0"/>
              <a:t>, R., </a:t>
            </a:r>
            <a:r>
              <a:rPr lang="en-US" dirty="0" err="1"/>
              <a:t>Azarnoush</a:t>
            </a:r>
            <a:r>
              <a:rPr lang="en-US" dirty="0"/>
              <a:t>, M., </a:t>
            </a:r>
            <a:r>
              <a:rPr lang="en-US" dirty="0" err="1"/>
              <a:t>Kialashki</a:t>
            </a:r>
            <a:r>
              <a:rPr lang="en-US" dirty="0"/>
              <a:t>, A., &amp; </a:t>
            </a:r>
            <a:r>
              <a:rPr lang="en-US" dirty="0" err="1"/>
              <a:t>Kazemzadeh</a:t>
            </a:r>
            <a:r>
              <a:rPr lang="en-US" dirty="0"/>
              <a:t>, F. (2021). GIS-based forest fire susceptibility assessment by random forest, artificial neural network and logistic regression methods. Journal of Tropical Forest Science, 33(2), 173-184.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A5D2DB-9E7C-DFD4-91E0-88DE56F8BAE7}"/>
                  </a:ext>
                </a:extLst>
              </p:cNvPr>
              <p:cNvSpPr txBox="1"/>
              <p:nvPr/>
            </p:nvSpPr>
            <p:spPr>
              <a:xfrm>
                <a:off x="1353312" y="1332285"/>
                <a:ext cx="3090672" cy="1553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𝑣𝑒𝑟𝑦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𝑚𝑜𝑑𝑒𝑟𝑎𝑡𝑒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𝑣𝑒𝑟𝑦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CA5D2DB-9E7C-DFD4-91E0-88DE56F8B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12" y="1332285"/>
                <a:ext cx="3090672" cy="15535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9A2920-CD55-D2E1-0738-40CFE8E8DBCA}"/>
                  </a:ext>
                </a:extLst>
              </p:cNvPr>
              <p:cNvSpPr txBox="1"/>
              <p:nvPr/>
            </p:nvSpPr>
            <p:spPr>
              <a:xfrm>
                <a:off x="1353312" y="3092287"/>
                <a:ext cx="3090672" cy="1553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𝑣𝑒𝑟𝑦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𝑚𝑜𝑑𝑒𝑟𝑎𝑡𝑒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𝑣𝑒𝑟𝑦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79A2920-CD55-D2E1-0738-40CFE8E8D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312" y="3092287"/>
                <a:ext cx="3090672" cy="1553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AB69A9C-1D14-BF69-5FAA-F99219481362}"/>
              </a:ext>
            </a:extLst>
          </p:cNvPr>
          <p:cNvSpPr txBox="1"/>
          <p:nvPr/>
        </p:nvSpPr>
        <p:spPr>
          <a:xfrm>
            <a:off x="420624" y="5224115"/>
            <a:ext cx="4370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label is correct or we can use either of them?</a:t>
            </a:r>
          </a:p>
        </p:txBody>
      </p:sp>
    </p:spTree>
    <p:extLst>
      <p:ext uri="{BB962C8B-B14F-4D97-AF65-F5344CB8AC3E}">
        <p14:creationId xmlns:p14="http://schemas.microsoft.com/office/powerpoint/2010/main" val="659197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61F0A-FC8F-9C71-630C-13CD109AD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Basic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DD213-2D24-BCC0-4442-A31A253E70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563624"/>
                <a:ext cx="11029615" cy="3236976"/>
              </a:xfrm>
            </p:spPr>
            <p:txBody>
              <a:bodyPr/>
              <a:lstStyle/>
              <a:p>
                <a:r>
                  <a:rPr lang="en-US" dirty="0"/>
                  <a:t>A simple case that each observations can fall in just on the two mutually exclusive categories. </a:t>
                </a:r>
              </a:p>
              <a:p>
                <a:endParaRPr lang="en-US" dirty="0"/>
              </a:p>
              <a:p>
                <a:r>
                  <a:rPr lang="en-US" dirty="0"/>
                  <a:t>The categorical variable is coded binary: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obser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𝑣𝑎𝑡𝑖𝑜𝑛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𝑓𝑖𝑟𝑠𝑡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𝑐𝑎𝑡𝑒𝑔𝑜𝑟𝑦</m:t>
                            </m:r>
                          </m: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𝑜𝑏𝑠𝑒𝑟𝑣𝑎𝑡𝑖𝑜𝑛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𝑠𝑒𝑐𝑜𝑛𝑑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𝑐𝑎𝑡𝑒𝑔𝑜𝑟𝑦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DD213-2D24-BCC0-4442-A31A253E7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563624"/>
                <a:ext cx="11029615" cy="3236976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13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34B8-3F58-3D04-E07A-C26CC444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55852"/>
            <a:ext cx="11029616" cy="1188720"/>
          </a:xfrm>
        </p:spPr>
        <p:txBody>
          <a:bodyPr/>
          <a:lstStyle/>
          <a:p>
            <a:r>
              <a:rPr lang="en-US" dirty="0"/>
              <a:t>Problem of modeling binary dependent variable by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162A-4ABA-371C-70D1-C99A5CC51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5688"/>
            <a:ext cx="11029615" cy="923544"/>
          </a:xfrm>
        </p:spPr>
        <p:txBody>
          <a:bodyPr/>
          <a:lstStyle/>
          <a:p>
            <a:r>
              <a:rPr lang="en-US" dirty="0"/>
              <a:t>Problem 1: Linear Predictions outside the feasible range</a:t>
            </a:r>
          </a:p>
          <a:p>
            <a:r>
              <a:rPr lang="en-US" dirty="0"/>
              <a:t>The predicted value can fall outside the feasible range of probabilities [0,1]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BBF3A-D7EF-3C62-2E94-5B6426A5E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81" y="2999232"/>
            <a:ext cx="88487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2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84879-88AF-5B95-93F5-1AE7062C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49044"/>
            <a:ext cx="11029616" cy="696876"/>
          </a:xfrm>
        </p:spPr>
        <p:txBody>
          <a:bodyPr/>
          <a:lstStyle/>
          <a:p>
            <a:r>
              <a:rPr lang="en-US" dirty="0"/>
              <a:t>Comparison between linear regression and logistic regression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5FB0FBC-DD8F-645D-17F7-E68DE9C161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9592289"/>
              </p:ext>
            </p:extLst>
          </p:nvPr>
        </p:nvGraphicFramePr>
        <p:xfrm>
          <a:off x="1943481" y="2266696"/>
          <a:ext cx="800519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863">
                  <a:extLst>
                    <a:ext uri="{9D8B030D-6E8A-4147-A177-3AD203B41FA5}">
                      <a16:colId xmlns:a16="http://schemas.microsoft.com/office/drawing/2014/main" val="2087618288"/>
                    </a:ext>
                  </a:extLst>
                </a:gridCol>
                <a:gridCol w="4910328">
                  <a:extLst>
                    <a:ext uri="{9D8B030D-6E8A-4147-A177-3AD203B41FA5}">
                      <a16:colId xmlns:a16="http://schemas.microsoft.com/office/drawing/2014/main" val="4882175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76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Predicts continuous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 probability of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4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can be any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 is probability (o to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3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Sensitive to 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Handles classification tasks well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4458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68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0E47-F5DE-3E56-4D21-47B3D438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MROZ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6CD5-45F2-035C-7963-2608DAD70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184" y="1444752"/>
            <a:ext cx="11029615" cy="4178808"/>
          </a:xfrm>
        </p:spPr>
        <p:txBody>
          <a:bodyPr>
            <a:normAutofit/>
          </a:bodyPr>
          <a:lstStyle/>
          <a:p>
            <a:r>
              <a:rPr lang="en-US" dirty="0"/>
              <a:t>The Mroz data frame has 753 rows and 8 columns. The observations, from the Panel Study of Income Dynamics (PSID), are married women.</a:t>
            </a:r>
          </a:p>
          <a:p>
            <a:pPr marL="324000" lvl="1" indent="0">
              <a:buNone/>
            </a:pPr>
            <a:r>
              <a:rPr lang="en-US" dirty="0">
                <a:hlinkClick r:id="rId2"/>
              </a:rPr>
              <a:t>Data Introduction </a:t>
            </a:r>
            <a:endParaRPr lang="en-US" dirty="0"/>
          </a:p>
          <a:p>
            <a:r>
              <a:rPr lang="en-US" dirty="0"/>
              <a:t>Dependent variable</a:t>
            </a:r>
          </a:p>
          <a:p>
            <a:pPr lvl="1"/>
            <a:r>
              <a:rPr lang="en-US" dirty="0" err="1"/>
              <a:t>lfp</a:t>
            </a:r>
            <a:r>
              <a:rPr lang="en-US" dirty="0"/>
              <a:t>: labor-force participation; a factor with levels: no; yes.</a:t>
            </a:r>
          </a:p>
          <a:p>
            <a:r>
              <a:rPr lang="en-US" dirty="0"/>
              <a:t>Independent variable</a:t>
            </a:r>
          </a:p>
          <a:p>
            <a:pPr lvl="1"/>
            <a:r>
              <a:rPr lang="en-US" dirty="0"/>
              <a:t>K5, k618, …</a:t>
            </a:r>
            <a:r>
              <a:rPr lang="en-US" dirty="0" err="1"/>
              <a:t>inc</a:t>
            </a:r>
            <a:endParaRPr lang="en-US" dirty="0"/>
          </a:p>
          <a:p>
            <a:pPr marL="3240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499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11747</TotalTime>
  <Words>1035</Words>
  <Application>Microsoft Office PowerPoint</Application>
  <PresentationFormat>Widescreen</PresentationFormat>
  <Paragraphs>139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Arial</vt:lpstr>
      <vt:lpstr>Arial Black</vt:lpstr>
      <vt:lpstr>Calibri</vt:lpstr>
      <vt:lpstr>Cambria Math</vt:lpstr>
      <vt:lpstr>Wingdings 2</vt:lpstr>
      <vt:lpstr>DividendVTI</vt:lpstr>
      <vt:lpstr>1_DividendVTI</vt:lpstr>
      <vt:lpstr>WEEK 08</vt:lpstr>
      <vt:lpstr>8.1  LOGISTIC REGRESSION</vt:lpstr>
      <vt:lpstr>Regression &amp; classification</vt:lpstr>
      <vt:lpstr>classification</vt:lpstr>
      <vt:lpstr>Multiple class</vt:lpstr>
      <vt:lpstr>Basic logistic regression</vt:lpstr>
      <vt:lpstr>Problem of modeling binary dependent variable by linear regression</vt:lpstr>
      <vt:lpstr>Comparison between linear regression and logistic regression</vt:lpstr>
      <vt:lpstr>MROZ DATA IN r</vt:lpstr>
      <vt:lpstr>Logistic function</vt:lpstr>
      <vt:lpstr>Logit model</vt:lpstr>
      <vt:lpstr>8.2 MULTIPLE LOGISTIC REGRESSION</vt:lpstr>
      <vt:lpstr>Estimating the regression coefficients</vt:lpstr>
      <vt:lpstr>Confidence interval</vt:lpstr>
      <vt:lpstr>Making prediction</vt:lpstr>
      <vt:lpstr>LIKELIHOOD RATIO TEST in anova</vt:lpstr>
      <vt:lpstr>Anova TEST</vt:lpstr>
      <vt:lpstr>8.3  PARAMETER INTERPRETATION</vt:lpstr>
      <vt:lpstr>All effects plot</vt:lpstr>
      <vt:lpstr>Conditional effect plot</vt:lpstr>
      <vt:lpstr>Conditional effect plot</vt:lpstr>
      <vt:lpstr>Conditional effect plot</vt:lpstr>
      <vt:lpstr>Probability change for two scenarios</vt:lpstr>
      <vt:lpstr>WEEK 08   CODE DEMO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51</cp:revision>
  <dcterms:created xsi:type="dcterms:W3CDTF">2024-12-11T19:51:45Z</dcterms:created>
  <dcterms:modified xsi:type="dcterms:W3CDTF">2025-03-09T03:25:53Z</dcterms:modified>
</cp:coreProperties>
</file>