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  <p:sldMasterId id="2147483686" r:id="rId5"/>
  </p:sldMasterIdLst>
  <p:notesMasterIdLst>
    <p:notesMasterId r:id="rId37"/>
  </p:notesMasterIdLst>
  <p:sldIdLst>
    <p:sldId id="256" r:id="rId6"/>
    <p:sldId id="323" r:id="rId7"/>
    <p:sldId id="903" r:id="rId8"/>
    <p:sldId id="920" r:id="rId9"/>
    <p:sldId id="905" r:id="rId10"/>
    <p:sldId id="906" r:id="rId11"/>
    <p:sldId id="926" r:id="rId12"/>
    <p:sldId id="927" r:id="rId13"/>
    <p:sldId id="918" r:id="rId14"/>
    <p:sldId id="910" r:id="rId15"/>
    <p:sldId id="922" r:id="rId16"/>
    <p:sldId id="923" r:id="rId17"/>
    <p:sldId id="928" r:id="rId18"/>
    <p:sldId id="944" r:id="rId19"/>
    <p:sldId id="945" r:id="rId20"/>
    <p:sldId id="929" r:id="rId21"/>
    <p:sldId id="931" r:id="rId22"/>
    <p:sldId id="949" r:id="rId23"/>
    <p:sldId id="930" r:id="rId24"/>
    <p:sldId id="933" r:id="rId25"/>
    <p:sldId id="934" r:id="rId26"/>
    <p:sldId id="932" r:id="rId27"/>
    <p:sldId id="946" r:id="rId28"/>
    <p:sldId id="947" r:id="rId29"/>
    <p:sldId id="948" r:id="rId30"/>
    <p:sldId id="935" r:id="rId31"/>
    <p:sldId id="936" r:id="rId32"/>
    <p:sldId id="938" r:id="rId33"/>
    <p:sldId id="939" r:id="rId34"/>
    <p:sldId id="940" r:id="rId35"/>
    <p:sldId id="26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you have survey data on people’s </a:t>
            </a:r>
            <a:r>
              <a:rPr lang="en-US" b="1" dirty="0"/>
              <a:t>income</a:t>
            </a:r>
            <a:r>
              <a:rPr lang="en-US" dirty="0"/>
              <a:t> (X) and </a:t>
            </a:r>
            <a:r>
              <a:rPr lang="en-US" b="1" dirty="0"/>
              <a:t>spending</a:t>
            </a:r>
            <a:r>
              <a:rPr lang="en-US" dirty="0"/>
              <a:t> (Y). If the regression assumptions aren’t met (e.g., some of the data points come from very different regions or cultures), your results may not be reliable outside this sample.</a:t>
            </a:r>
          </a:p>
          <a:p>
            <a:r>
              <a:rPr lang="en-US" dirty="0"/>
              <a:t>“Regression Criticism” is about questioning whether the model and its assumptions </a:t>
            </a:r>
            <a:r>
              <a:rPr lang="en-US" b="1" dirty="0"/>
              <a:t>truly fit </a:t>
            </a:r>
            <a:r>
              <a:rPr lang="en-US" b="1" i="1" dirty="0"/>
              <a:t>all</a:t>
            </a:r>
            <a:r>
              <a:rPr lang="en-US" b="1" dirty="0"/>
              <a:t> the data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B42E0-62EF-42B0-8031-05992D750B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8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79E5-4993-85F2-A470-4A70E605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5535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olution for </a:t>
            </a:r>
            <a:r>
              <a:rPr lang="en-US" dirty="0"/>
              <a:t>Heteroscedasticity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E9DBE4-38A2-AF4F-6229-3B1F1B8C7D2A}"/>
                  </a:ext>
                </a:extLst>
              </p:cNvPr>
              <p:cNvSpPr txBox="1"/>
              <p:nvPr/>
            </p:nvSpPr>
            <p:spPr>
              <a:xfrm>
                <a:off x="264263" y="1375950"/>
                <a:ext cx="11842745" cy="11880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600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b="1" i="0" u="none" strike="noStrike" baseline="0" dirty="0">
                    <a:solidFill>
                      <a:srgbClr val="365F91"/>
                    </a:solidFill>
                    <a:latin typeface="Cambria" panose="02040503050406030204" pitchFamily="18" charset="0"/>
                  </a:rPr>
                  <a:t>Possible Remedies</a:t>
                </a:r>
              </a:p>
              <a:p>
                <a:pPr marL="763200" lvl="1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Transform the Data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𝐿𝑜𝑔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)</a:t>
                </a:r>
              </a:p>
              <a:p>
                <a:pPr marL="1220400" lvl="2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Logarithmic or other functional transformations can stabilize variance if the relationship is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multiplicative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Rambla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E9DBE4-38A2-AF4F-6229-3B1F1B8C7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3" y="1375950"/>
                <a:ext cx="11842745" cy="1188018"/>
              </a:xfrm>
              <a:prstGeom prst="rect">
                <a:avLst/>
              </a:prstGeom>
              <a:blipFill>
                <a:blip r:embed="rId2"/>
                <a:stretch>
                  <a:fillRect l="-206" t="-3590" b="-7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6761" y="2911853"/>
            <a:ext cx="8079291" cy="38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9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>
            <a:extLst>
              <a:ext uri="{FF2B5EF4-FFF2-40B4-BE49-F238E27FC236}">
                <a16:creationId xmlns:a16="http://schemas.microsoft.com/office/drawing/2014/main" id="{F8885C79-48B6-C62C-F2FE-CE1E2A9B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723" y="3783714"/>
            <a:ext cx="3506790" cy="307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F22E5B-B5ED-5BC8-BE2D-47306FF3146B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51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ASSUMPTION – NORMALITY OF THE ERROR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67C4B-912F-C6F2-9AB0-415165025F34}"/>
              </a:ext>
            </a:extLst>
          </p:cNvPr>
          <p:cNvSpPr txBox="1"/>
          <p:nvPr/>
        </p:nvSpPr>
        <p:spPr>
          <a:xfrm>
            <a:off x="581192" y="1392732"/>
            <a:ext cx="6096000" cy="1874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i="0" u="none" strike="noStrike" baseline="0" dirty="0">
                <a:solidFill>
                  <a:srgbClr val="365F91"/>
                </a:solidFill>
                <a:latin typeface="Cambria" panose="02040503050406030204" pitchFamily="18" charset="0"/>
              </a:rPr>
              <a:t>Residual Histogram </a:t>
            </a:r>
            <a:endParaRPr lang="en-US" b="1" i="0" u="none" strike="noStrike" baseline="0" dirty="0" smtClean="0">
              <a:solidFill>
                <a:srgbClr val="365F91"/>
              </a:solidFill>
              <a:latin typeface="Cambria" panose="02040503050406030204" pitchFamily="18" charset="0"/>
            </a:endParaRP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centered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around zero, roughly bell-shaped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Severe skewness or heavy tails can invalidate standard inference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methods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.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Distribution of small sample is often not normal</a:t>
            </a:r>
          </a:p>
        </p:txBody>
      </p:sp>
      <p:pic>
        <p:nvPicPr>
          <p:cNvPr id="7170" name="Picture 2" descr="Help Online - Origin Help - Residual Plot Analysis">
            <a:extLst>
              <a:ext uri="{FF2B5EF4-FFF2-40B4-BE49-F238E27FC236}">
                <a16:creationId xmlns:a16="http://schemas.microsoft.com/office/drawing/2014/main" id="{BF11D39D-E227-BEC5-490B-1DDC848C5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88" y="977996"/>
            <a:ext cx="37814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7D8D8B-23BD-6E41-31E0-FC69B21B1859}"/>
              </a:ext>
            </a:extLst>
          </p:cNvPr>
          <p:cNvSpPr txBox="1"/>
          <p:nvPr/>
        </p:nvSpPr>
        <p:spPr>
          <a:xfrm>
            <a:off x="697150" y="3845021"/>
            <a:ext cx="6096000" cy="2428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i="0" u="none" strike="noStrike" baseline="0" dirty="0">
                <a:solidFill>
                  <a:srgbClr val="365F91"/>
                </a:solidFill>
                <a:latin typeface="Cambria" panose="02040503050406030204" pitchFamily="18" charset="0"/>
              </a:rPr>
              <a:t>Q–Q Plot (Quantile–Quantile Plot)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Plots the quantiles of residuals against the quantiles of a normal distribution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If points lie on or near the 45-degree line, the residual distribution is approximately normal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Deviations (e.g., “S” shape) can indicate skewness or kurtosis.</a:t>
            </a:r>
          </a:p>
        </p:txBody>
      </p:sp>
    </p:spTree>
    <p:extLst>
      <p:ext uri="{BB962C8B-B14F-4D97-AF65-F5344CB8AC3E}">
        <p14:creationId xmlns:p14="http://schemas.microsoft.com/office/powerpoint/2010/main" val="244804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64423B-8128-C4FD-75FF-00E922A984D5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65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</a:t>
            </a:r>
            <a:r>
              <a:rPr lang="en-US" altLang="zh-CN" dirty="0"/>
              <a:t>olution for </a:t>
            </a:r>
            <a:r>
              <a:rPr lang="en-US" dirty="0"/>
              <a:t>Non-Normality </a:t>
            </a:r>
          </a:p>
        </p:txBody>
      </p:sp>
      <p:pic>
        <p:nvPicPr>
          <p:cNvPr id="9218" name="Picture 2" descr="Checking residual distributions for non-normal GLMs | R-bloggers">
            <a:extLst>
              <a:ext uri="{FF2B5EF4-FFF2-40B4-BE49-F238E27FC236}">
                <a16:creationId xmlns:a16="http://schemas.microsoft.com/office/drawing/2014/main" id="{56F6EED4-B0D3-852A-BF00-169A29B09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91"/>
          <a:stretch/>
        </p:blipFill>
        <p:spPr bwMode="auto">
          <a:xfrm>
            <a:off x="8704251" y="816854"/>
            <a:ext cx="3306394" cy="459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6427B1-04AF-D265-1964-F9F1853E68E9}"/>
                  </a:ext>
                </a:extLst>
              </p:cNvPr>
              <p:cNvSpPr txBox="1"/>
              <p:nvPr/>
            </p:nvSpPr>
            <p:spPr>
              <a:xfrm>
                <a:off x="407328" y="1752876"/>
                <a:ext cx="8470787" cy="36563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600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b="1" i="0" u="none" strike="noStrike" baseline="0" dirty="0">
                    <a:solidFill>
                      <a:srgbClr val="365F91"/>
                    </a:solidFill>
                    <a:latin typeface="Cambria" panose="02040503050406030204" pitchFamily="18" charset="0"/>
                  </a:rPr>
                  <a:t>Possible Remedies</a:t>
                </a:r>
              </a:p>
              <a:p>
                <a:pPr marL="763200" lvl="1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Transform the Data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𝐿𝑜𝑔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)</a:t>
                </a:r>
              </a:p>
              <a:p>
                <a:pPr marL="1220400" lvl="2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Can reduce skewness and stabilize variance.</a:t>
                </a:r>
              </a:p>
              <a:p>
                <a:pPr marL="763200" lvl="1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Bootstrap for More Accurate Standard Errors</a:t>
                </a:r>
              </a:p>
              <a:p>
                <a:pPr marL="1220400" lvl="2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Especially useful for smaller samples or when distributional assumptions are in doubt</a:t>
                </a:r>
              </a:p>
              <a:p>
                <a:pPr marL="1220400" lvl="2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Resampling techniques can provide inference that does not rely on strict normality assumptions.</a:t>
                </a:r>
              </a:p>
              <a:p>
                <a:pPr marL="1677600" lvl="3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Generate Bootstrap simulations to obtain the distribution of the estimated parameters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6427B1-04AF-D265-1964-F9F1853E6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8" y="1752876"/>
                <a:ext cx="8470787" cy="3656386"/>
              </a:xfrm>
              <a:prstGeom prst="rect">
                <a:avLst/>
              </a:prstGeom>
              <a:blipFill>
                <a:blip r:embed="rId3"/>
                <a:stretch>
                  <a:fillRect l="-288" t="-1169" b="-1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70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F9DA-296A-D08A-CED6-ADC2BEC3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64" y="674724"/>
            <a:ext cx="6670492" cy="559716"/>
          </a:xfrm>
        </p:spPr>
        <p:txBody>
          <a:bodyPr/>
          <a:lstStyle/>
          <a:p>
            <a:r>
              <a:rPr lang="en-US" altLang="zh-CN" dirty="0"/>
              <a:t>Check the normality assumption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31EE8-E7FD-5D6B-AE3E-DDBB0B14E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1684" y="3224213"/>
            <a:ext cx="4619784" cy="3633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1F579-73F4-DE16-4DA6-8FAC99A1A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0" y="3045668"/>
            <a:ext cx="4619784" cy="3812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F392C1-AC60-8A5F-FB05-D16436AA5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428" y="495083"/>
            <a:ext cx="4498183" cy="279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38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55" y="1461633"/>
            <a:ext cx="6118546" cy="3470852"/>
          </a:xfrm>
        </p:spPr>
        <p:txBody>
          <a:bodyPr>
            <a:normAutofit/>
          </a:bodyPr>
          <a:lstStyle/>
          <a:p>
            <a:r>
              <a:rPr lang="en-US" b="1" dirty="0"/>
              <a:t>Linear Relationship</a:t>
            </a:r>
            <a:r>
              <a:rPr lang="en-US" dirty="0"/>
              <a:t>: The core premise of multiple linear regression is the existence of a linear relationship between the dependent (outcome) variable and the independent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Linearity of any bivariate relationship is easily examined through </a:t>
            </a:r>
            <a:r>
              <a:rPr lang="en-US" b="1" dirty="0" smtClean="0"/>
              <a:t>residual plots. </a:t>
            </a:r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38FB74-29B4-C3A0-591C-527D55AD878C}"/>
              </a:ext>
            </a:extLst>
          </p:cNvPr>
          <p:cNvSpPr txBox="1">
            <a:spLocks/>
          </p:cNvSpPr>
          <p:nvPr/>
        </p:nvSpPr>
        <p:spPr>
          <a:xfrm>
            <a:off x="581192" y="702155"/>
            <a:ext cx="11029616" cy="11618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Assumption – LINEARITY</a:t>
            </a:r>
          </a:p>
          <a:p>
            <a:endParaRPr lang="en-US" dirty="0" smtClean="0"/>
          </a:p>
          <a:p>
            <a:r>
              <a:rPr lang="en-US" b="1" dirty="0" smtClean="0"/>
              <a:t>Basic residual plot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771" y="1130159"/>
            <a:ext cx="5585314" cy="527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91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FOR NON-LINEARITY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polynomial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3270"/>
            <a:ext cx="6515100" cy="43504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400800" y="2193270"/>
                <a:ext cx="56710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Degree 2 model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=0.688</m:t>
                    </m:r>
                  </m:oMath>
                </a14:m>
                <a:r>
                  <a:rPr lang="en-US" b="0" dirty="0" smtClean="0"/>
                  <a:t>):  </a:t>
                </a: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𝑚𝑝𝑔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h𝑜𝑟𝑠𝑒𝑝𝑜𝑤𝑒𝑟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h𝑜𝑟𝑠𝑒𝑝𝑜𝑤𝑒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193270"/>
                <a:ext cx="5671038" cy="923330"/>
              </a:xfrm>
              <a:prstGeom prst="rect">
                <a:avLst/>
              </a:prstGeom>
              <a:blipFill>
                <a:blip r:embed="rId3"/>
                <a:stretch>
                  <a:fillRect l="-860" t="-3974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286500" y="834851"/>
                <a:ext cx="47742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Linear model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 smtClean="0"/>
                  <a:t>0.606): </a:t>
                </a:r>
              </a:p>
              <a:p>
                <a:endParaRPr lang="en-US" b="0" dirty="0" smtClean="0"/>
              </a:p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h𝑜𝑟𝑠𝑒𝑝𝑜𝑤𝑒𝑟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0" y="834851"/>
                <a:ext cx="4774223" cy="923330"/>
              </a:xfrm>
              <a:prstGeom prst="rect">
                <a:avLst/>
              </a:prstGeom>
              <a:blipFill>
                <a:blip r:embed="rId4"/>
                <a:stretch>
                  <a:fillRect l="-1022" t="-3974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457950" y="3495316"/>
                <a:ext cx="5671038" cy="1770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Degree 5 model (not recommend):  </a:t>
                </a: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𝑚𝑝𝑔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h𝑜𝑟𝑠𝑒𝑝𝑜𝑤𝑒𝑟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h𝑜𝑟𝑠𝑒𝑝𝑜𝑤𝑒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h𝑜𝑟𝑠𝑒𝑝𝑜𝑤𝑒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h𝑜𝑟𝑠𝑒𝑝𝑜𝑤𝑒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h𝑜𝑟𝑠𝑒𝑝𝑜𝑤𝑒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3495316"/>
                <a:ext cx="5671038" cy="1770806"/>
              </a:xfrm>
              <a:prstGeom prst="rect">
                <a:avLst/>
              </a:prstGeom>
              <a:blipFill>
                <a:blip r:embed="rId5"/>
                <a:stretch>
                  <a:fillRect l="-859" t="-1718" b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356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DC3D-F5B9-B6F5-4C40-5208BD8C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3596"/>
            <a:ext cx="11029616" cy="595590"/>
          </a:xfrm>
        </p:spPr>
        <p:txBody>
          <a:bodyPr>
            <a:normAutofit/>
          </a:bodyPr>
          <a:lstStyle/>
          <a:p>
            <a:r>
              <a:rPr lang="en-US" dirty="0"/>
              <a:t>SOLUTION FOR </a:t>
            </a:r>
            <a:r>
              <a:rPr lang="en-US" dirty="0" smtClean="0"/>
              <a:t>NON-LINEARITY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0948-FC0A-D32F-469C-71841539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43719"/>
            <a:ext cx="11029615" cy="4220686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Plots of residuals versus fitted values and versus each of the regressors in turn are the most basic diagnostic graphs.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The Tukey test assesses whether including a squared term of an independent variable, already present in the model, enhances model fit.</a:t>
            </a:r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It is implemented in the function </a:t>
            </a:r>
            <a:r>
              <a:rPr lang="en-US" altLang="zh-CN" sz="2000" b="1" dirty="0"/>
              <a:t>car::</a:t>
            </a:r>
            <a:r>
              <a:rPr lang="en-US" altLang="zh-CN" sz="2000" b="1" dirty="0" err="1"/>
              <a:t>residualPlots</a:t>
            </a:r>
            <a:r>
              <a:rPr lang="en-US" altLang="zh-CN" sz="2000" b="1" dirty="0"/>
              <a:t>()</a:t>
            </a:r>
            <a:r>
              <a:rPr lang="en-US" altLang="zh-CN" sz="2000" dirty="0"/>
              <a:t>,</a:t>
            </a:r>
            <a:r>
              <a:rPr lang="en-US" altLang="zh-CN" sz="2000" b="1" dirty="0"/>
              <a:t> </a:t>
            </a:r>
            <a:r>
              <a:rPr lang="en-US" altLang="zh-CN" sz="2000" dirty="0"/>
              <a:t>which:</a:t>
            </a:r>
          </a:p>
          <a:p>
            <a:pPr lvl="1"/>
            <a:r>
              <a:rPr lang="en-US" altLang="zh-CN" sz="2000" dirty="0"/>
              <a:t>Generates a plot comparing the quadratic function to the residuals.</a:t>
            </a:r>
          </a:p>
          <a:p>
            <a:pPr lvl="1"/>
            <a:r>
              <a:rPr lang="en-US" altLang="zh-CN" sz="2000" dirty="0"/>
              <a:t>Conducts a t-test to determine the significance of the quadratic term.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336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DEA50B2-5B01-5E7A-7E2E-9B65DF354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4" y="1389904"/>
            <a:ext cx="5597104" cy="46786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485DBB-CAD9-2582-E198-C1F3EE60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7674"/>
            <a:ext cx="11029616" cy="842230"/>
          </a:xfrm>
        </p:spPr>
        <p:txBody>
          <a:bodyPr>
            <a:normAutofit/>
          </a:bodyPr>
          <a:lstStyle/>
          <a:p>
            <a:r>
              <a:rPr lang="en-US" dirty="0"/>
              <a:t>Assumption </a:t>
            </a:r>
            <a:r>
              <a:rPr lang="en-US" dirty="0" smtClean="0"/>
              <a:t>– LINEARITY </a:t>
            </a:r>
            <a:br>
              <a:rPr lang="en-US" dirty="0" smtClean="0"/>
            </a:br>
            <a:r>
              <a:rPr lang="en-US" altLang="zh-CN" sz="2000" b="1" dirty="0" smtClean="0"/>
              <a:t>Residual </a:t>
            </a:r>
            <a:r>
              <a:rPr lang="en-US" altLang="zh-CN" sz="2000" b="1" dirty="0"/>
              <a:t>plot</a:t>
            </a:r>
            <a:endParaRPr lang="zh-CN" altLang="en-U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9FE8B0-2830-C288-750D-5ACEF3E89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19" y="2640320"/>
            <a:ext cx="5698808" cy="20020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BE57CA-995F-8B84-EF93-D9C05C2A8C56}"/>
                  </a:ext>
                </a:extLst>
              </p:cNvPr>
              <p:cNvSpPr txBox="1"/>
              <p:nvPr/>
            </p:nvSpPr>
            <p:spPr>
              <a:xfrm>
                <a:off x="4954165" y="5052777"/>
                <a:ext cx="67482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0" dirty="0">
                    <a:latin typeface="Cambria Math" panose="02040503050406030204" pitchFamily="18" charset="0"/>
                  </a:rPr>
                  <a:t>Original </a:t>
                </a:r>
                <a:r>
                  <a:rPr lang="en-US" altLang="zh-CN" sz="2000" dirty="0" smtClean="0">
                    <a:latin typeface="Cambria Math" panose="02040503050406030204" pitchFamily="18" charset="0"/>
                  </a:rPr>
                  <a:t>full </a:t>
                </a:r>
                <a:r>
                  <a:rPr lang="en-US" altLang="zh-CN" sz="2000" b="0" dirty="0" smtClean="0">
                    <a:latin typeface="Cambria Math" panose="02040503050406030204" pitchFamily="18" charset="0"/>
                  </a:rPr>
                  <a:t>model</a:t>
                </a:r>
                <a:r>
                  <a:rPr lang="en-US" altLang="zh-CN" sz="2000" b="0" dirty="0">
                    <a:latin typeface="Cambria Math" panose="020405030504060302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𝑒𝑑𝑢𝑐𝑎𝑡𝑜𝑛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𝑎𝑔𝑒</m:t>
                    </m:r>
                  </m:oMath>
                </a14:m>
                <a:endParaRPr lang="zh-CN" altLang="en-US" sz="2000" dirty="0"/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Model</m:t>
                      </m:r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quadratic</m:t>
                      </m:r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term</m:t>
                      </m:r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000" b="0" dirty="0"/>
              </a:p>
              <a:p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𝑤𝑎𝑔𝑒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𝑒𝑑𝑢𝑐𝑎𝑡𝑜𝑛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𝑒𝑑𝑢𝑐𝑎𝑡𝑖𝑜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𝑎𝑔𝑒</m:t>
                      </m:r>
                    </m:oMath>
                  </m:oMathPara>
                </a14:m>
                <a:endParaRPr lang="en-US" altLang="zh-CN" sz="20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BE57CA-995F-8B84-EF93-D9C05C2A8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65" y="5052777"/>
                <a:ext cx="6748200" cy="1631216"/>
              </a:xfrm>
              <a:prstGeom prst="rect">
                <a:avLst/>
              </a:prstGeom>
              <a:blipFill>
                <a:blip r:embed="rId4"/>
                <a:stretch>
                  <a:fillRect l="-994" t="-2996" b="-2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096000" y="888023"/>
                <a:ext cx="44723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Test for education: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There is no evidence of nonlinearity.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There is a evidence </a:t>
                </a:r>
                <a:r>
                  <a:rPr lang="en-US" dirty="0"/>
                  <a:t>of nonlinearity 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88023"/>
                <a:ext cx="4472354" cy="1200329"/>
              </a:xfrm>
              <a:prstGeom prst="rect">
                <a:avLst/>
              </a:prstGeom>
              <a:blipFill>
                <a:blip r:embed="rId5"/>
                <a:stretch>
                  <a:fillRect l="-109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871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DEA50B2-5B01-5E7A-7E2E-9B65DF354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4" y="1389904"/>
            <a:ext cx="5597104" cy="46786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485DBB-CAD9-2582-E198-C1F3EE60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7674"/>
            <a:ext cx="11029616" cy="842230"/>
          </a:xfrm>
        </p:spPr>
        <p:txBody>
          <a:bodyPr>
            <a:normAutofit/>
          </a:bodyPr>
          <a:lstStyle/>
          <a:p>
            <a:r>
              <a:rPr lang="en-US" dirty="0"/>
              <a:t>Assumption </a:t>
            </a:r>
            <a:r>
              <a:rPr lang="en-US" dirty="0" smtClean="0"/>
              <a:t>– LINEARITY </a:t>
            </a:r>
            <a:br>
              <a:rPr lang="en-US" dirty="0" smtClean="0"/>
            </a:br>
            <a:r>
              <a:rPr lang="en-US" altLang="zh-CN" sz="2000" b="1" dirty="0" smtClean="0"/>
              <a:t>Residual </a:t>
            </a:r>
            <a:r>
              <a:rPr lang="en-US" altLang="zh-CN" sz="2000" b="1" dirty="0"/>
              <a:t>plot</a:t>
            </a:r>
            <a:endParaRPr lang="zh-CN" altLang="en-U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9FE8B0-2830-C288-750D-5ACEF3E89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96" y="2244667"/>
            <a:ext cx="5698808" cy="20020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BE57CA-995F-8B84-EF93-D9C05C2A8C56}"/>
                  </a:ext>
                </a:extLst>
              </p:cNvPr>
              <p:cNvSpPr txBox="1"/>
              <p:nvPr/>
            </p:nvSpPr>
            <p:spPr>
              <a:xfrm>
                <a:off x="4862608" y="4868138"/>
                <a:ext cx="67482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0" dirty="0" smtClean="0">
                    <a:latin typeface="Cambria Math" panose="02040503050406030204" pitchFamily="18" charset="0"/>
                  </a:rPr>
                  <a:t>Original </a:t>
                </a:r>
                <a:r>
                  <a:rPr lang="en-US" altLang="zh-CN" sz="2000" dirty="0" smtClean="0">
                    <a:latin typeface="Cambria Math" panose="02040503050406030204" pitchFamily="18" charset="0"/>
                  </a:rPr>
                  <a:t>full </a:t>
                </a:r>
                <a:r>
                  <a:rPr lang="en-US" altLang="zh-CN" sz="2000" b="0" dirty="0" smtClean="0">
                    <a:latin typeface="Cambria Math" panose="02040503050406030204" pitchFamily="18" charset="0"/>
                  </a:rPr>
                  <a:t>model</a:t>
                </a:r>
                <a:r>
                  <a:rPr lang="en-US" altLang="zh-CN" sz="2000" b="0" dirty="0">
                    <a:latin typeface="Cambria Math" panose="020405030504060302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𝑒𝑑𝑢𝑐𝑎𝑡𝑜𝑛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𝑎𝑔𝑒</m:t>
                    </m:r>
                  </m:oMath>
                </a14:m>
                <a:endParaRPr lang="zh-CN" altLang="en-US" sz="2000" dirty="0"/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Model</m:t>
                      </m:r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quadratic</m:t>
                      </m:r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term</m:t>
                      </m:r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000" b="0" dirty="0"/>
              </a:p>
              <a:p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𝑤𝑎𝑔𝑒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𝑒𝑑𝑢𝑐𝑎𝑡𝑜𝑛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𝑎𝑔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BE57CA-995F-8B84-EF93-D9C05C2A8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08" y="4868138"/>
                <a:ext cx="6748200" cy="1631216"/>
              </a:xfrm>
              <a:prstGeom prst="rect">
                <a:avLst/>
              </a:prstGeom>
              <a:blipFill>
                <a:blip r:embed="rId4"/>
                <a:stretch>
                  <a:fillRect l="-994" t="-2996" b="-2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96000" y="811028"/>
                <a:ext cx="44723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Test for age: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There is no evidence of nonlinearity.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There is a evidence </a:t>
                </a:r>
                <a:r>
                  <a:rPr lang="en-US" dirty="0"/>
                  <a:t>of nonlinearity 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11028"/>
                <a:ext cx="4472354" cy="1200329"/>
              </a:xfrm>
              <a:prstGeom prst="rect">
                <a:avLst/>
              </a:prstGeom>
              <a:blipFill>
                <a:blip r:embed="rId5"/>
                <a:stretch>
                  <a:fillRect l="-1090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775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A707-C3FF-22D7-7E4B-59C5F37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25652"/>
            <a:ext cx="11029616" cy="51399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Non-linearity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82A4CF-62A7-0EBF-35C8-FF2C59523235}"/>
                  </a:ext>
                </a:extLst>
              </p:cNvPr>
              <p:cNvSpPr txBox="1"/>
              <p:nvPr/>
            </p:nvSpPr>
            <p:spPr>
              <a:xfrm>
                <a:off x="6025491" y="4426171"/>
                <a:ext cx="6094476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0" dirty="0">
                    <a:latin typeface="Cambria Math" panose="02040503050406030204" pitchFamily="18" charset="0"/>
                  </a:rPr>
                  <a:t>Original model: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</m:e>
                        </m:d>
                      </m:e>
                    </m:func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𝑒𝑑𝑢𝑐𝑎𝑡𝑜𝑛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𝑎𝑔𝑒</m:t>
                    </m:r>
                  </m:oMath>
                </a14:m>
                <a:endParaRPr lang="zh-CN" altLang="en-US" sz="1800" dirty="0"/>
              </a:p>
              <a:p>
                <a:endParaRPr lang="en-US" altLang="zh-CN" sz="1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smtClean="0">
                          <a:latin typeface="Cambria Math" panose="02040503050406030204" pitchFamily="18" charset="0"/>
                        </a:rPr>
                        <m:t>Model</m:t>
                      </m:r>
                      <m:r>
                        <a:rPr lang="en-US" altLang="zh-CN" sz="1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altLang="zh-CN" sz="1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smtClean="0">
                          <a:latin typeface="Cambria Math" panose="02040503050406030204" pitchFamily="18" charset="0"/>
                        </a:rPr>
                        <m:t>quadratic</m:t>
                      </m:r>
                      <m:r>
                        <a:rPr lang="en-US" altLang="zh-CN" sz="1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smtClean="0">
                          <a:latin typeface="Cambria Math" panose="02040503050406030204" pitchFamily="18" charset="0"/>
                        </a:rPr>
                        <m:t>term</m:t>
                      </m:r>
                      <m:r>
                        <a:rPr lang="en-US" altLang="zh-CN" sz="180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800" b="0" dirty="0"/>
              </a:p>
              <a:p>
                <a:endParaRPr lang="en-US" altLang="zh-CN" sz="1800" b="0" dirty="0"/>
              </a:p>
              <a:p>
                <a:pPr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𝑒𝑑𝑢𝑐𝑎𝑡𝑜𝑛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𝑒𝑑𝑢𝑐𝑎𝑡𝑖𝑜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𝑎𝑔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82A4CF-62A7-0EBF-35C8-FF2C59523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491" y="4426171"/>
                <a:ext cx="6094476" cy="1477328"/>
              </a:xfrm>
              <a:prstGeom prst="rect">
                <a:avLst/>
              </a:prstGeom>
              <a:blipFill>
                <a:blip r:embed="rId2"/>
                <a:stretch>
                  <a:fillRect l="-800" t="-2893" b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EF1C2BB-3861-753A-9295-1EBD4F5D9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745" y="1930366"/>
            <a:ext cx="6023968" cy="2116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EA50B2-5B01-5E7A-7E2E-9B65DF354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72" y="1139648"/>
            <a:ext cx="5597104" cy="467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5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7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.1 </a:t>
            </a:r>
            <a:r>
              <a:rPr lang="en-US" sz="6000" dirty="0">
                <a:solidFill>
                  <a:srgbClr val="FFFFFF"/>
                </a:solidFill>
              </a:rPr>
              <a:t/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regression </a:t>
            </a:r>
            <a:r>
              <a:rPr lang="en-US" sz="6000" dirty="0" err="1">
                <a:solidFill>
                  <a:srgbClr val="FFFFFF"/>
                </a:solidFill>
              </a:rPr>
              <a:t>critisim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8046-EE04-AE5E-648C-ADDBD05B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altLang="zh-CN" dirty="0" err="1"/>
              <a:t>anova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4A27-B090-EED9-32B5-CD83943D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8" y="1544281"/>
            <a:ext cx="11029615" cy="36344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ANOVA (Analysis of Variance) is a statistical method used to compare multiple models by evaluating whether a </a:t>
            </a:r>
            <a:r>
              <a:rPr lang="en-US" altLang="zh-CN" sz="2000" b="1" dirty="0"/>
              <a:t>simpler model</a:t>
            </a:r>
            <a:r>
              <a:rPr lang="en-US" altLang="zh-CN" sz="2000" dirty="0"/>
              <a:t> fits the data significantly worse than a </a:t>
            </a:r>
            <a:r>
              <a:rPr lang="en-US" altLang="zh-CN" sz="2000" b="1" dirty="0"/>
              <a:t>more complex model</a:t>
            </a:r>
            <a:r>
              <a:rPr lang="en-US" altLang="zh-CN" sz="2000" dirty="0"/>
              <a:t>. This helps determine whether adding variables (or transforming them) improves the model’s explanatory power.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In regression analysis, ANOVA is commonly used to compare: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Nested models</a:t>
            </a:r>
            <a:r>
              <a:rPr lang="en-US" altLang="zh-CN" sz="2000" dirty="0"/>
              <a:t>, where one model is a subset of another.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Different functional forms</a:t>
            </a:r>
            <a:r>
              <a:rPr lang="en-US" altLang="zh-CN" sz="2000" dirty="0"/>
              <a:t>, such as linear vs. quadratic models.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1067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548D-0F42-FA48-CA89-976FC1D5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6880"/>
          </a:xfrm>
        </p:spPr>
        <p:txBody>
          <a:bodyPr/>
          <a:lstStyle/>
          <a:p>
            <a:r>
              <a:rPr lang="en-US" altLang="zh-CN" dirty="0"/>
              <a:t>ANOVA RESULT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01C46-40A3-06ED-DA33-0520ABA17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83" y="1789777"/>
            <a:ext cx="8856357" cy="29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83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36AC-4208-B057-1B4A-76C69475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altLang="zh-CN" dirty="0"/>
              <a:t>OUTLIERS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7F05-1FA7-684E-5124-50428986F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39596"/>
            <a:ext cx="11029615" cy="4178808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Identify additional explanatory variables that may clarify why certain cases appear extreme.</a:t>
            </a:r>
          </a:p>
          <a:p>
            <a:r>
              <a:rPr lang="en-US" altLang="zh-CN" sz="2000" dirty="0"/>
              <a:t>Address measurement errors by: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altLang="zh-CN" sz="2000" dirty="0"/>
              <a:t>(a) Refining or correcting the measurement,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altLang="zh-CN" sz="2000" dirty="0"/>
              <a:t>(b) Assigning a lower weight to the affected case (Hamilton, Chapter 6), or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altLang="zh-CN" sz="2000" dirty="0"/>
              <a:t>(c) Removing the case if necessary.</a:t>
            </a:r>
          </a:p>
          <a:p>
            <a:r>
              <a:rPr lang="en-US" altLang="zh-CN" sz="2000" dirty="0"/>
              <a:t>Assess population differences: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altLang="zh-CN" sz="2000" dirty="0"/>
              <a:t>If an observation belongs to a different population, either exclude it or account for structural differences using methods such as dummy variables or interaction terms.</a:t>
            </a:r>
          </a:p>
          <a:p>
            <a:r>
              <a:rPr lang="en-US" altLang="zh-CN" sz="2000" dirty="0"/>
              <a:t>Consider data transformation to stabilize variance and improve model fit.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2079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9106"/>
          </a:xfrm>
        </p:spPr>
        <p:txBody>
          <a:bodyPr/>
          <a:lstStyle/>
          <a:p>
            <a:r>
              <a:rPr lang="en-US" dirty="0" smtClean="0"/>
              <a:t>CHECK OUTLIERS – RESIDUAL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240" y="1301262"/>
            <a:ext cx="8765519" cy="41588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12277" y="5619520"/>
                <a:ext cx="7702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increase from 0.805 to 0.892 after we exclude the outlier (observation 20)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277" y="5619520"/>
                <a:ext cx="7702061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935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132C-2F83-3ADB-4B2F-ABF1A28B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altLang="zh-CN" dirty="0"/>
              <a:t>Studentized Residuals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CE9E8C-5109-9DF2-A9BE-6D776C123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645920"/>
                <a:ext cx="11029615" cy="123444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The key idea behind studentized residuals is to delete each observation one at a time, refit the regression model on the remaining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−1 </m:t>
                    </m:r>
                  </m:oMath>
                </a14:m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observations, and compute the deleted residuals. These deleted residuals are then standardized, resulting in studentized residuals.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CE9E8C-5109-9DF2-A9BE-6D776C123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645920"/>
                <a:ext cx="11029615" cy="1234440"/>
              </a:xfrm>
              <a:blipFill>
                <a:blip r:embed="rId2"/>
                <a:stretch>
                  <a:fillRect l="-221" r="-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DFCE4C2-0FDA-BDA2-F266-1B0F52B98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24" y="3061525"/>
            <a:ext cx="4171950" cy="1228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E21F09-6634-A00E-22E2-1EAC1DB793CE}"/>
              </a:ext>
            </a:extLst>
          </p:cNvPr>
          <p:cNvSpPr txBox="1"/>
          <p:nvPr/>
        </p:nvSpPr>
        <p:spPr>
          <a:xfrm>
            <a:off x="667512" y="4736592"/>
            <a:ext cx="987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If an observation has a studentized residual that is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larger than 3 (in absolute value)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we can call it an outlier.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49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DDB3067-C7E2-272A-30B4-F2A618D24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792" y="958362"/>
            <a:ext cx="7124445" cy="5838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B23FC3-7EE8-292E-2E0A-82D163DFB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13" y="3205895"/>
            <a:ext cx="3076575" cy="13430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4BF6C4-6DD1-3D7A-8D3A-C761EB0A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altLang="zh-CN" dirty="0"/>
              <a:t>Studentized Residuals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358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61D8-7856-A8BE-EB2C-D9C8D5B2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altLang="zh-CN" dirty="0"/>
              <a:t>Cook’s Distance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A6A20-DBE2-98B2-B1BD-F9A11587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364389"/>
            <a:ext cx="11029615" cy="630936"/>
          </a:xfrm>
        </p:spPr>
        <p:txBody>
          <a:bodyPr/>
          <a:lstStyle/>
          <a:p>
            <a:r>
              <a:rPr lang="en-US" altLang="zh-CN" dirty="0"/>
              <a:t>Cook’s Distance measures how much removing an observation </a:t>
            </a:r>
            <a:r>
              <a:rPr lang="en-US" altLang="zh-CN" b="1" dirty="0"/>
              <a:t>changes</a:t>
            </a:r>
            <a:r>
              <a:rPr lang="en-US" altLang="zh-CN" dirty="0"/>
              <a:t> the estimated regression coefficients.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55C14-A299-8552-88BF-B83C2BF72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902" y="2134418"/>
            <a:ext cx="3737610" cy="11528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25E7BE-F627-8C38-748A-8DC28CAC455B}"/>
                  </a:ext>
                </a:extLst>
              </p:cNvPr>
              <p:cNvSpPr txBox="1"/>
              <p:nvPr/>
            </p:nvSpPr>
            <p:spPr>
              <a:xfrm>
                <a:off x="1709928" y="3747147"/>
                <a:ext cx="8202168" cy="778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&gt;1: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observation may be influential. </a:t>
                </a:r>
              </a:p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lphaLcParenR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Higher values indicate larger impact on model estimates.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25E7BE-F627-8C38-748A-8DC28CAC4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28" y="3747147"/>
                <a:ext cx="8202168" cy="778675"/>
              </a:xfrm>
              <a:prstGeom prst="rect">
                <a:avLst/>
              </a:prstGeom>
              <a:blipFill>
                <a:blip r:embed="rId3"/>
                <a:stretch>
                  <a:fillRect l="-520" t="-4724" b="-12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DF9D5-2F5C-8088-1FA2-7408BFE4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297" y="6359906"/>
            <a:ext cx="6917210" cy="365125"/>
          </a:xfrm>
        </p:spPr>
        <p:txBody>
          <a:bodyPr/>
          <a:lstStyle/>
          <a:p>
            <a:r>
              <a:rPr lang="en-US" dirty="0"/>
              <a:t>1. Cook, R. D. W. S. (1982). Residuals and influence in regression.</a:t>
            </a:r>
          </a:p>
        </p:txBody>
      </p:sp>
    </p:spTree>
    <p:extLst>
      <p:ext uri="{BB962C8B-B14F-4D97-AF65-F5344CB8AC3E}">
        <p14:creationId xmlns:p14="http://schemas.microsoft.com/office/powerpoint/2010/main" val="2977855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C2A5-848B-1C1D-21E9-C71BA0CD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860"/>
          </a:xfrm>
        </p:spPr>
        <p:txBody>
          <a:bodyPr/>
          <a:lstStyle/>
          <a:p>
            <a:r>
              <a:rPr lang="en-US" altLang="zh-CN" dirty="0"/>
              <a:t>Cook’s Distance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F455E-611F-56CF-A33C-34296342C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9408" y="1178485"/>
            <a:ext cx="7133200" cy="525406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505BE2-7C57-259D-4B4A-785FB3DF3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5" y="2686941"/>
            <a:ext cx="3076575" cy="1343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5F2054-3E6E-CF2F-ABB2-FB252438911E}"/>
                  </a:ext>
                </a:extLst>
              </p:cNvPr>
              <p:cNvSpPr txBox="1"/>
              <p:nvPr/>
            </p:nvSpPr>
            <p:spPr>
              <a:xfrm>
                <a:off x="-237744" y="1888343"/>
                <a:ext cx="5303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𝑤𝑎𝑔𝑒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𝑒𝑑𝑢𝑐𝑎𝑡𝑖𝑜𝑛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𝑎𝑔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5F2054-3E6E-CF2F-ABB2-FB2524389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744" y="1888343"/>
                <a:ext cx="530352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541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822C-DD0D-5A0F-4D6E-510511C4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altLang="zh-CN" dirty="0"/>
              <a:t>Bonferroni p-value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B09D-5413-2E1C-7BAB-4FE26DB6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08176"/>
            <a:ext cx="11029615" cy="2496312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/>
              <a:t>Bonferroni correction</a:t>
            </a:r>
            <a:r>
              <a:rPr lang="en-US" altLang="zh-CN" dirty="0"/>
              <a:t> adjusts p-values when testing multiple hypotheses to reduce the risk of false positives.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altLang="zh-CN" dirty="0"/>
              <a:t>It tests whether an individual </a:t>
            </a:r>
            <a:r>
              <a:rPr lang="en-US" altLang="zh-CN" b="1" dirty="0"/>
              <a:t>studentized residual</a:t>
            </a:r>
            <a:r>
              <a:rPr lang="en-US" altLang="zh-CN" dirty="0"/>
              <a:t> is </a:t>
            </a:r>
            <a:r>
              <a:rPr lang="en-US" altLang="zh-CN" b="1" dirty="0"/>
              <a:t>statistically significant</a:t>
            </a:r>
            <a:r>
              <a:rPr lang="en-US" altLang="zh-CN" dirty="0"/>
              <a:t> after correcting for multiple comparisons.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altLang="zh-CN" dirty="0"/>
              <a:t>Used to </a:t>
            </a:r>
            <a:r>
              <a:rPr lang="en-US" altLang="zh-CN" b="1" dirty="0"/>
              <a:t>flag extreme residuals</a:t>
            </a:r>
            <a:r>
              <a:rPr lang="en-US" altLang="zh-CN" dirty="0"/>
              <a:t> that are unlikely due to random chance.</a:t>
            </a:r>
          </a:p>
          <a:p>
            <a:r>
              <a:rPr lang="en-US" altLang="zh-CN" b="1" dirty="0"/>
              <a:t>If Bonferroni p-value &lt;0.05 </a:t>
            </a:r>
            <a:r>
              <a:rPr lang="en-US" altLang="zh-CN" dirty="0"/>
              <a:t>→ The observation is </a:t>
            </a:r>
            <a:r>
              <a:rPr lang="en-US" altLang="zh-CN" b="1" dirty="0"/>
              <a:t>significantly different</a:t>
            </a:r>
            <a:r>
              <a:rPr lang="en-US" altLang="zh-CN" dirty="0"/>
              <a:t> and may be an </a:t>
            </a:r>
            <a:r>
              <a:rPr lang="en-US" altLang="zh-CN" b="1" dirty="0"/>
              <a:t>outlier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377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CD44-E7BC-80CB-EF65-E8345CDE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632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Bonferroni p-value </a:t>
            </a:r>
            <a:endParaRPr lang="zh-CN" alt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6E9AB25-510D-46C8-4622-C42CDE6F6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842" y="1178485"/>
            <a:ext cx="7133200" cy="5254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6CC4C-8C0E-4420-C51E-78F071622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21" y="3601341"/>
            <a:ext cx="30765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13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313E-2D4F-29E8-A3E3-74DD67DD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66016"/>
          </a:xfrm>
        </p:spPr>
        <p:txBody>
          <a:bodyPr/>
          <a:lstStyle/>
          <a:p>
            <a:r>
              <a:rPr lang="en-US" dirty="0"/>
              <a:t>Role of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E8EEE-BC27-5B60-E8C9-EEDCD7AC3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24" y="1341911"/>
            <a:ext cx="11029950" cy="3169155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b="1" dirty="0">
                <a:sym typeface="Arial"/>
              </a:rPr>
              <a:t>Simplify the complexity </a:t>
            </a:r>
            <a:r>
              <a:rPr lang="en-US" dirty="0">
                <a:sym typeface="Arial"/>
              </a:rPr>
              <a:t>by imposing constraints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Arial"/>
              </a:rPr>
              <a:t>E.g. Relationship between dependent and independent variable is linear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Arial"/>
              </a:rPr>
              <a:t>This simplification accelerates our capabilities to analyze the data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Arial"/>
              </a:rPr>
              <a:t>Whenever possible, the plausibility of assumptions for real world data needs to be evaluated.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“Regression Criticism” is about questioning whether the model and its assumptions </a:t>
            </a:r>
            <a:r>
              <a:rPr lang="en-US" altLang="zh-CN" b="1" dirty="0"/>
              <a:t>truly fit </a:t>
            </a:r>
            <a:r>
              <a:rPr lang="en-US" altLang="zh-CN" b="1" i="1" dirty="0"/>
              <a:t>all</a:t>
            </a:r>
            <a:r>
              <a:rPr lang="en-US" altLang="zh-CN" b="1" dirty="0"/>
              <a:t> the data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5572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32939C-38C4-7A09-52D5-8C1BF56807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583463"/>
                <a:ext cx="11029616" cy="541428"/>
              </a:xfrm>
            </p:spPr>
            <p:txBody>
              <a:bodyPr/>
              <a:lstStyle/>
              <a:p>
                <a:r>
                  <a:rPr lang="en-US" altLang="zh-CN" dirty="0" smtClean="0"/>
                  <a:t>Hat-Value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- Leverage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32939C-38C4-7A09-52D5-8C1BF5680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583463"/>
                <a:ext cx="11029616" cy="541428"/>
              </a:xfrm>
              <a:blipFill>
                <a:blip r:embed="rId2"/>
                <a:stretch>
                  <a:fillRect l="-1105" t="-6742" b="-32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54BAF2-B48F-02DB-DDB4-15794EEB52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148762"/>
                <a:ext cx="11029615" cy="1161288"/>
              </a:xfrm>
            </p:spPr>
            <p:txBody>
              <a:bodyPr/>
              <a:lstStyle/>
              <a:p>
                <a:r>
                  <a:rPr lang="en-US" altLang="zh-CN" dirty="0" smtClean="0"/>
                  <a:t>Hat-values measure </a:t>
                </a:r>
                <a:r>
                  <a:rPr lang="en-US" altLang="zh-CN" b="1" dirty="0"/>
                  <a:t>leverage</a:t>
                </a:r>
                <a:r>
                  <a:rPr lang="en-US" altLang="zh-CN" dirty="0" smtClean="0"/>
                  <a:t>, observation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𝑙𝑒𝑣𝑒𝑟𝑎𝑔𝑒</m:t>
                    </m:r>
                  </m:oMath>
                </a14:m>
                <a:r>
                  <a:rPr lang="en-US" altLang="zh-CN" dirty="0" smtClean="0"/>
                  <a:t> have an unusual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.  </a:t>
                </a:r>
              </a:p>
              <a:p>
                <a:r>
                  <a:rPr lang="en-US" altLang="zh-CN" dirty="0" smtClean="0"/>
                  <a:t>Points </a:t>
                </a:r>
                <a:r>
                  <a:rPr lang="en-US" altLang="zh-CN" dirty="0"/>
                  <a:t>with high leverage </a:t>
                </a:r>
                <a:r>
                  <a:rPr lang="en-US" altLang="zh-CN" b="1" dirty="0"/>
                  <a:t>pull the regression line</a:t>
                </a:r>
                <a:r>
                  <a:rPr lang="en-US" altLang="zh-CN" dirty="0"/>
                  <a:t>, possibly distorting estimates.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54BAF2-B48F-02DB-DDB4-15794EEB5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148762"/>
                <a:ext cx="11029615" cy="1161288"/>
              </a:xfrm>
              <a:blipFill>
                <a:blip r:embed="rId3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9C0D7D0-C11D-A335-4064-0CFB32567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794" y="2302130"/>
            <a:ext cx="6098094" cy="4491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30456E-EDFF-F463-1022-4B4C53AB3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313" y="3694176"/>
            <a:ext cx="3615097" cy="157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98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/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CODE DEMO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A3C2-9735-0AD9-DE6C-45EE7328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5" cy="672687"/>
          </a:xfrm>
        </p:spPr>
        <p:txBody>
          <a:bodyPr/>
          <a:lstStyle/>
          <a:p>
            <a:r>
              <a:rPr lang="en-US" dirty="0"/>
              <a:t>Why Checking Assumptions Matters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1F7AC7-62F7-6ECA-99BB-72E57160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821" y="1473898"/>
            <a:ext cx="11362533" cy="349201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/>
              <a:t>Even if a regression model </a:t>
            </a:r>
            <a:r>
              <a:rPr lang="en-US" sz="2000" b="1" dirty="0"/>
              <a:t>fits the sample data well</a:t>
            </a:r>
            <a:r>
              <a:rPr lang="en-US" sz="2000" dirty="0"/>
              <a:t>, we must ensure that it holds for the broader population.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ym typeface="Arial"/>
              </a:rPr>
              <a:t>We need to </a:t>
            </a:r>
            <a:r>
              <a:rPr lang="en-US" sz="2000" dirty="0"/>
              <a:t>evaluate whether our OLS (Ordinary Least Squares) results are trustworthy and </a:t>
            </a:r>
            <a:r>
              <a:rPr lang="en-US" sz="2000" b="1" dirty="0"/>
              <a:t>generalizable</a:t>
            </a:r>
            <a:r>
              <a:rPr lang="en-US" sz="2000" dirty="0"/>
              <a:t>.</a:t>
            </a:r>
            <a:endParaRPr lang="en-US" sz="2000" dirty="0">
              <a:sym typeface="Arial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>
                <a:sym typeface="Arial"/>
              </a:rPr>
              <a:t>Reasoning: </a:t>
            </a:r>
            <a:r>
              <a:rPr lang="en-US" sz="2000" dirty="0">
                <a:sym typeface="Arial"/>
              </a:rPr>
              <a:t>If assumptions are violated, estimates might be </a:t>
            </a:r>
            <a:r>
              <a:rPr lang="en-US" sz="2000" b="1" dirty="0">
                <a:sym typeface="Arial"/>
              </a:rPr>
              <a:t>biased</a:t>
            </a:r>
            <a:r>
              <a:rPr lang="en-US" sz="2000" dirty="0">
                <a:sym typeface="Arial"/>
              </a:rPr>
              <a:t> or </a:t>
            </a:r>
            <a:r>
              <a:rPr lang="en-US" sz="2000" b="1" dirty="0">
                <a:sym typeface="Arial"/>
              </a:rPr>
              <a:t>inefficient</a:t>
            </a:r>
            <a:r>
              <a:rPr lang="en-US" sz="2000" dirty="0"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88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69CC85-ED5B-C30D-C5F7-CD20BC06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6317"/>
          </a:xfrm>
        </p:spPr>
        <p:txBody>
          <a:bodyPr/>
          <a:lstStyle/>
          <a:p>
            <a:r>
              <a:rPr lang="en-US" dirty="0"/>
              <a:t>Recap: Ordinary Least Squares (OLS)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B7462-DD65-2FE8-1C76-90DD495402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3679" y="1539583"/>
                <a:ext cx="5735302" cy="3600613"/>
              </a:xfrm>
            </p:spPr>
            <p:txBody>
              <a:bodyPr/>
              <a:lstStyle/>
              <a:p>
                <a:r>
                  <a:rPr lang="en-US" dirty="0"/>
                  <a:t>Predicted Values</a:t>
                </a:r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 .. 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324000" lvl="1" indent="0">
                  <a:buNone/>
                </a:pPr>
                <a:endParaRPr lang="en-US" dirty="0"/>
              </a:p>
              <a:p>
                <a:pPr marL="324000" lvl="1" indent="0">
                  <a:buNone/>
                </a:pPr>
                <a:r>
                  <a:rPr lang="en-US" dirty="0"/>
                  <a:t>Which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minimizes the sum of squared residuals, i.e.</a:t>
                </a:r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Unusual data points (“outliers”) can heavily affect the fit (Power effect)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B7462-DD65-2FE8-1C76-90DD49540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679" y="1539583"/>
                <a:ext cx="5735302" cy="3600613"/>
              </a:xfrm>
              <a:blipFill>
                <a:blip r:embed="rId2"/>
                <a:stretch>
                  <a:fillRect l="-425" r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dentifying the Effects of Removing Outliers on Regression Lines |  Statistics and Probability | Study.com">
            <a:extLst>
              <a:ext uri="{FF2B5EF4-FFF2-40B4-BE49-F238E27FC236}">
                <a16:creationId xmlns:a16="http://schemas.microsoft.com/office/drawing/2014/main" id="{5E53AE75-A12F-D37E-D923-BDA0E1E87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210" y="1916907"/>
            <a:ext cx="5353527" cy="342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9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FB74-29B4-C3A0-591C-527D55AD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1680"/>
          </a:xfrm>
        </p:spPr>
        <p:txBody>
          <a:bodyPr/>
          <a:lstStyle/>
          <a:p>
            <a:r>
              <a:rPr lang="en-US" dirty="0" smtClean="0"/>
              <a:t>Assumption - MULTICOLLINEARITY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3EACAC-E89C-936F-A31F-5CCA019B28B5}"/>
                  </a:ext>
                </a:extLst>
              </p:cNvPr>
              <p:cNvSpPr txBox="1"/>
              <p:nvPr/>
            </p:nvSpPr>
            <p:spPr>
              <a:xfrm>
                <a:off x="678469" y="1390022"/>
                <a:ext cx="10486417" cy="1787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Multicollinearity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linear relationship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It causes larger standard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(coefficient estimate)  and insignificant t-statistics.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Difficulty </a:t>
                </a:r>
                <a:r>
                  <a:rPr lang="en-US" b="1" dirty="0"/>
                  <a:t>interpreting </a:t>
                </a:r>
                <a:r>
                  <a:rPr lang="en-US" dirty="0"/>
                  <a:t>individual coefficient estimates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3EACAC-E89C-936F-A31F-5CCA019B2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69" y="1390022"/>
                <a:ext cx="10486417" cy="1787797"/>
              </a:xfrm>
              <a:prstGeom prst="rect">
                <a:avLst/>
              </a:prstGeom>
              <a:blipFill>
                <a:blip r:embed="rId2"/>
                <a:stretch>
                  <a:fillRect l="-349" b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610817B-4A8D-C8A0-B148-0ECFA142F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105" y="2835375"/>
            <a:ext cx="5001703" cy="375885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99050-3EA4-B3C0-C929-88837664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820" y="6323330"/>
            <a:ext cx="6917210" cy="365125"/>
          </a:xfrm>
        </p:spPr>
        <p:txBody>
          <a:bodyPr/>
          <a:lstStyle/>
          <a:p>
            <a:r>
              <a:rPr lang="en-US" dirty="0"/>
              <a:t>Hamilton, L. C. (1992). Regression with graphics: A second course in applied statistics.</a:t>
            </a:r>
          </a:p>
        </p:txBody>
      </p:sp>
    </p:spTree>
    <p:extLst>
      <p:ext uri="{BB962C8B-B14F-4D97-AF65-F5344CB8AC3E}">
        <p14:creationId xmlns:p14="http://schemas.microsoft.com/office/powerpoint/2010/main" val="335762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65DC-6F86-3113-B5FA-70662A0A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/>
          <a:lstStyle/>
          <a:p>
            <a:r>
              <a:rPr lang="en-US" altLang="zh-CN" dirty="0" smtClean="0"/>
              <a:t>Assess collinearity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A5F623-3CB1-BD1D-2306-A6E49A9B1515}"/>
                  </a:ext>
                </a:extLst>
              </p:cNvPr>
              <p:cNvSpPr txBox="1"/>
              <p:nvPr/>
            </p:nvSpPr>
            <p:spPr>
              <a:xfrm>
                <a:off x="429338" y="2363797"/>
                <a:ext cx="50071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 simple way to detect collinearity is to look at the correlation matrix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Which variables look like have </a:t>
                </a:r>
                <a:r>
                  <a:rPr lang="en-US" altLang="zh-CN" dirty="0" smtClean="0"/>
                  <a:t>collinearity </a:t>
                </a:r>
                <a:r>
                  <a:rPr lang="en-US" altLang="zh-CN" dirty="0"/>
                  <a:t>issue? 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A5F623-3CB1-BD1D-2306-A6E49A9B1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38" y="2363797"/>
                <a:ext cx="5007188" cy="1200329"/>
              </a:xfrm>
              <a:prstGeom prst="rect">
                <a:avLst/>
              </a:prstGeom>
              <a:blipFill>
                <a:blip r:embed="rId2"/>
                <a:stretch>
                  <a:fillRect l="-973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6AAD7E5-561B-EAC1-6A71-A8099A07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671" y="1276350"/>
            <a:ext cx="5803633" cy="54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74CB781-56DE-4896-78FA-A60F8A4CC8B3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741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Model with multicollinearity and without multicollinearity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03E2CC-BE8E-E22F-ED52-465FEAA70A73}"/>
                  </a:ext>
                </a:extLst>
              </p:cNvPr>
              <p:cNvSpPr txBox="1"/>
              <p:nvPr/>
            </p:nvSpPr>
            <p:spPr>
              <a:xfrm>
                <a:off x="134754" y="1448983"/>
                <a:ext cx="5492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𝑤𝑎𝑔𝑒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𝑒𝑑𝑢𝑐𝑎𝑡𝑖𝑜𝑛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𝒂𝒈𝒆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𝑒𝑥𝑝𝑒𝑟𝑖𝑒𝑛𝑐𝑒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03E2CC-BE8E-E22F-ED52-465FEAA7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4" y="1448983"/>
                <a:ext cx="549232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ADC84C-57EC-3CFA-55BC-C483082E7999}"/>
                  </a:ext>
                </a:extLst>
              </p:cNvPr>
              <p:cNvSpPr txBox="1"/>
              <p:nvPr/>
            </p:nvSpPr>
            <p:spPr>
              <a:xfrm>
                <a:off x="6584951" y="1448983"/>
                <a:ext cx="4222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𝑤𝑎𝑔𝑒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𝑒𝑑𝑢𝑐𝑎𝑡𝑖𝑜𝑛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𝑒𝑥𝑝𝑒𝑟𝑖𝑒𝑛𝑐𝑒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ADC84C-57EC-3CFA-55BC-C483082E7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951" y="1448983"/>
                <a:ext cx="422275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C4551D3-BC57-EF50-9D58-E71D8A8D7727}"/>
              </a:ext>
            </a:extLst>
          </p:cNvPr>
          <p:cNvSpPr txBox="1"/>
          <p:nvPr/>
        </p:nvSpPr>
        <p:spPr>
          <a:xfrm>
            <a:off x="581192" y="5447708"/>
            <a:ext cx="10306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the standard error change across two models?</a:t>
            </a:r>
          </a:p>
          <a:p>
            <a:endParaRPr lang="en-US" altLang="zh-CN" dirty="0"/>
          </a:p>
          <a:p>
            <a:r>
              <a:rPr lang="en-US" altLang="zh-CN" dirty="0"/>
              <a:t>How the significance of t-test change for the estimated parameters of the model?</a:t>
            </a:r>
            <a:endParaRPr lang="zh-CN" alt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2BC137-0F8B-D2A7-D98B-879DC0E9B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269" y="2266874"/>
            <a:ext cx="5478229" cy="31808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71F43F-0B4F-5952-EDAD-B9A60A019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54" y="2266874"/>
            <a:ext cx="5877406" cy="298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BAC1E63-27B9-3DA1-480A-BB38BF0FE0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732"/>
          <a:stretch/>
        </p:blipFill>
        <p:spPr>
          <a:xfrm>
            <a:off x="5994100" y="1359089"/>
            <a:ext cx="6081099" cy="430505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787F118-7CDF-90F2-C770-85E59D1B7022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516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ASSUMPTION: Homoscedasticity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07EF87-BCF5-6550-6E80-B25243304602}"/>
                  </a:ext>
                </a:extLst>
              </p:cNvPr>
              <p:cNvSpPr txBox="1"/>
              <p:nvPr/>
            </p:nvSpPr>
            <p:spPr>
              <a:xfrm>
                <a:off x="242701" y="3915540"/>
                <a:ext cx="6081099" cy="23544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600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2000" b="1" i="0" u="none" strike="noStrike" baseline="0" dirty="0">
                    <a:solidFill>
                      <a:srgbClr val="365F91"/>
                    </a:solidFill>
                    <a:latin typeface="+mn-ea"/>
                  </a:rPr>
                  <a:t>Residuals versus Predicted Y Plots </a:t>
                </a:r>
              </a:p>
              <a:p>
                <a:pPr marL="30600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sz="2000" dirty="0">
                    <a:latin typeface="+mn-ea"/>
                  </a:rPr>
                  <a:t>If data do </a:t>
                </a:r>
                <a:r>
                  <a:rPr lang="en-US" altLang="zh-CN" sz="2000" dirty="0" smtClean="0">
                    <a:latin typeface="+mn-ea"/>
                  </a:rPr>
                  <a:t>violate </a:t>
                </a:r>
                <a:r>
                  <a:rPr lang="en-US" altLang="zh-CN" sz="2000" dirty="0">
                    <a:latin typeface="+mn-ea"/>
                  </a:rPr>
                  <a:t>assumptions :</a:t>
                </a:r>
                <a:endParaRPr lang="en-US" sz="2000" b="1" i="0" u="none" strike="noStrike" baseline="0" dirty="0">
                  <a:solidFill>
                    <a:srgbClr val="365F91"/>
                  </a:solidFill>
                  <a:latin typeface="+mn-ea"/>
                </a:endParaRPr>
              </a:p>
              <a:p>
                <a:pPr marL="763200" lvl="1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The variance of the error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Rambla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Rambla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Rambl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) is not constant across observations</a:t>
                </a:r>
              </a:p>
              <a:p>
                <a:pPr marL="763200" lvl="1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Look for a “fan” or “cone” shape 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in Residual vs. Predicted Values Plot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07EF87-BCF5-6550-6E80-B25243304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01" y="3915540"/>
                <a:ext cx="6081099" cy="2354491"/>
              </a:xfrm>
              <a:prstGeom prst="rect">
                <a:avLst/>
              </a:prstGeom>
              <a:blipFill>
                <a:blip r:embed="rId3"/>
                <a:stretch>
                  <a:fillRect l="-602" t="-1034" r="-1505" b="-3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560BF3-0DD1-5905-BD6F-FDABBA9E8A44}"/>
                  </a:ext>
                </a:extLst>
              </p:cNvPr>
              <p:cNvSpPr txBox="1"/>
              <p:nvPr/>
            </p:nvSpPr>
            <p:spPr>
              <a:xfrm>
                <a:off x="581192" y="1474287"/>
                <a:ext cx="6094476" cy="879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Homoscedasticity: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constant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Heteroscedasticity: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constant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560BF3-0DD1-5905-BD6F-FDABBA9E8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474287"/>
                <a:ext cx="6094476" cy="879664"/>
              </a:xfrm>
              <a:prstGeom prst="rect">
                <a:avLst/>
              </a:prstGeom>
              <a:blipFill>
                <a:blip r:embed="rId4"/>
                <a:stretch>
                  <a:fillRect l="-60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81192" y="2756028"/>
            <a:ext cx="522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standard errors, confidence intervals, and hypothesis tests reply upon this assumption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939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68f56f-95be-480d-9847-691e388c16c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7223789A2B5459313374F6355700B" ma:contentTypeVersion="17" ma:contentTypeDescription="Create a new document." ma:contentTypeScope="" ma:versionID="392feb83960aeb7831dd884106571ec0">
  <xsd:schema xmlns:xsd="http://www.w3.org/2001/XMLSchema" xmlns:xs="http://www.w3.org/2001/XMLSchema" xmlns:p="http://schemas.microsoft.com/office/2006/metadata/properties" xmlns:ns3="8568f56f-95be-480d-9847-691e388c16c7" xmlns:ns4="55df151c-6499-4cc8-98d3-d565bf78f430" targetNamespace="http://schemas.microsoft.com/office/2006/metadata/properties" ma:root="true" ma:fieldsID="dc102bafde6d781d5dcf64ea7bbda52a" ns3:_="" ns4:_="">
    <xsd:import namespace="8568f56f-95be-480d-9847-691e388c16c7"/>
    <xsd:import namespace="55df151c-6499-4cc8-98d3-d565bf78f4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8f56f-95be-480d-9847-691e388c16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df151c-6499-4cc8-98d3-d565bf78f4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926E09-10F9-4908-B49D-70144A5FC6E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55df151c-6499-4cc8-98d3-d565bf78f430"/>
    <ds:schemaRef ds:uri="8568f56f-95be-480d-9847-691e388c16c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F77006A-693A-4CB1-AAAC-65D17757C7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B71C5A-6A82-4048-A40A-CDCB24C25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68f56f-95be-480d-9847-691e388c16c7"/>
    <ds:schemaRef ds:uri="55df151c-6499-4cc8-98d3-d565bf78f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11356</TotalTime>
  <Words>1678</Words>
  <Application>Microsoft Office PowerPoint</Application>
  <PresentationFormat>Widescreen</PresentationFormat>
  <Paragraphs>163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Aptos</vt:lpstr>
      <vt:lpstr>Arial</vt:lpstr>
      <vt:lpstr>Arial Black</vt:lpstr>
      <vt:lpstr>Calibri</vt:lpstr>
      <vt:lpstr>Cambria</vt:lpstr>
      <vt:lpstr>Cambria Math</vt:lpstr>
      <vt:lpstr>Rambla</vt:lpstr>
      <vt:lpstr>times new roman</vt:lpstr>
      <vt:lpstr>Wingdings 2</vt:lpstr>
      <vt:lpstr>DividendVTI</vt:lpstr>
      <vt:lpstr>1_DividendVTI</vt:lpstr>
      <vt:lpstr>WEEK 07</vt:lpstr>
      <vt:lpstr>7.1  regression critisim</vt:lpstr>
      <vt:lpstr>Role of assumptions</vt:lpstr>
      <vt:lpstr>Why Checking Assumptions Matters</vt:lpstr>
      <vt:lpstr>Recap: Ordinary Least Squares (OLS)</vt:lpstr>
      <vt:lpstr>Assumption - MULTICOLLINEARITY</vt:lpstr>
      <vt:lpstr>Assess collinearity </vt:lpstr>
      <vt:lpstr>PowerPoint Presentation</vt:lpstr>
      <vt:lpstr>PowerPoint Presentation</vt:lpstr>
      <vt:lpstr>Solution for Heteroscedasticity </vt:lpstr>
      <vt:lpstr>PowerPoint Presentation</vt:lpstr>
      <vt:lpstr>PowerPoint Presentation</vt:lpstr>
      <vt:lpstr>Check the normality assumption</vt:lpstr>
      <vt:lpstr>PowerPoint Presentation</vt:lpstr>
      <vt:lpstr>SOLUTION FOR NON-LINEARITY  polynomial regression</vt:lpstr>
      <vt:lpstr>SOLUTION FOR NON-LINEARITY</vt:lpstr>
      <vt:lpstr>Assumption – LINEARITY  Residual plot</vt:lpstr>
      <vt:lpstr>Assumption – LINEARITY  Residual plot</vt:lpstr>
      <vt:lpstr>Non-linearity</vt:lpstr>
      <vt:lpstr>anova</vt:lpstr>
      <vt:lpstr>ANOVA RESULT</vt:lpstr>
      <vt:lpstr>OUTLIERS</vt:lpstr>
      <vt:lpstr>CHECK OUTLIERS – RESIDUAL PLOT</vt:lpstr>
      <vt:lpstr>Studentized Residuals</vt:lpstr>
      <vt:lpstr>Studentized Residuals</vt:lpstr>
      <vt:lpstr>Cook’s Distance</vt:lpstr>
      <vt:lpstr>Cook’s Distance</vt:lpstr>
      <vt:lpstr>Bonferroni p-value </vt:lpstr>
      <vt:lpstr>Bonferroni p-value </vt:lpstr>
      <vt:lpstr>Hat-Value(h_i ) - Leverage</vt:lpstr>
      <vt:lpstr>WEEK 03   CODE DEMO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04</dc:title>
  <dc:creator>Yanan Wu</dc:creator>
  <cp:lastModifiedBy>Yanan Wu</cp:lastModifiedBy>
  <cp:revision>59</cp:revision>
  <dcterms:created xsi:type="dcterms:W3CDTF">2024-12-11T19:51:45Z</dcterms:created>
  <dcterms:modified xsi:type="dcterms:W3CDTF">2025-02-24T19:05:44Z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0x0101000747223789A2B5459313374F6355700B</vt:lpwstr>
  </property>
</Properties>
</file>