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37"/>
  </p:notesMasterIdLst>
  <p:sldIdLst>
    <p:sldId id="256" r:id="rId6"/>
    <p:sldId id="323" r:id="rId7"/>
    <p:sldId id="903" r:id="rId8"/>
    <p:sldId id="920" r:id="rId9"/>
    <p:sldId id="905" r:id="rId10"/>
    <p:sldId id="909" r:id="rId11"/>
    <p:sldId id="906" r:id="rId12"/>
    <p:sldId id="926" r:id="rId13"/>
    <p:sldId id="927" r:id="rId14"/>
    <p:sldId id="918" r:id="rId15"/>
    <p:sldId id="910" r:id="rId16"/>
    <p:sldId id="922" r:id="rId17"/>
    <p:sldId id="923" r:id="rId18"/>
    <p:sldId id="928" r:id="rId19"/>
    <p:sldId id="925" r:id="rId20"/>
    <p:sldId id="929" r:id="rId21"/>
    <p:sldId id="931" r:id="rId22"/>
    <p:sldId id="930" r:id="rId23"/>
    <p:sldId id="933" r:id="rId24"/>
    <p:sldId id="934" r:id="rId25"/>
    <p:sldId id="932" r:id="rId26"/>
    <p:sldId id="935" r:id="rId27"/>
    <p:sldId id="936" r:id="rId28"/>
    <p:sldId id="937" r:id="rId29"/>
    <p:sldId id="941" r:id="rId30"/>
    <p:sldId id="938" r:id="rId31"/>
    <p:sldId id="939" r:id="rId32"/>
    <p:sldId id="940" r:id="rId33"/>
    <p:sldId id="921" r:id="rId34"/>
    <p:sldId id="92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have survey data on people’s </a:t>
            </a:r>
            <a:r>
              <a:rPr lang="en-US" b="1" dirty="0"/>
              <a:t>income</a:t>
            </a:r>
            <a:r>
              <a:rPr lang="en-US" dirty="0"/>
              <a:t> (X) and </a:t>
            </a:r>
            <a:r>
              <a:rPr lang="en-US" b="1" dirty="0"/>
              <a:t>spending</a:t>
            </a:r>
            <a:r>
              <a:rPr lang="en-US" dirty="0"/>
              <a:t> (Y). If the regression assumptions aren’t met (e.g., some of the data points come from very different regions or cultures), your results may not be reliable outside this sample.</a:t>
            </a:r>
          </a:p>
          <a:p>
            <a:r>
              <a:rPr lang="en-US" dirty="0"/>
              <a:t>“Regression Criticism” is about questioning whether the model and its assumptions </a:t>
            </a:r>
            <a:r>
              <a:rPr lang="en-US" b="1" dirty="0"/>
              <a:t>truly fit </a:t>
            </a:r>
            <a:r>
              <a:rPr lang="en-US" b="1" i="1" dirty="0"/>
              <a:t>all</a:t>
            </a:r>
            <a:r>
              <a:rPr lang="en-US" b="1" dirty="0"/>
              <a:t> the data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assumptions are applied to the error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AC1E63-27B9-3DA1-480A-BB38BF0F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32"/>
          <a:stretch/>
        </p:blipFill>
        <p:spPr>
          <a:xfrm>
            <a:off x="5985308" y="2132812"/>
            <a:ext cx="6081099" cy="43050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87F118-7CDF-90F2-C770-85E59D1B702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Homoscedasticity vs heteroscedasticity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7EF87-BCF5-6550-6E80-B25243304602}"/>
              </a:ext>
            </a:extLst>
          </p:cNvPr>
          <p:cNvSpPr txBox="1"/>
          <p:nvPr/>
        </p:nvSpPr>
        <p:spPr>
          <a:xfrm>
            <a:off x="338070" y="2306548"/>
            <a:ext cx="6081099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b="1" i="0" u="none" strike="noStrike" baseline="0" dirty="0">
                <a:solidFill>
                  <a:srgbClr val="365F91"/>
                </a:solidFill>
                <a:latin typeface="+mn-ea"/>
              </a:rPr>
              <a:t>Residuals versus Predicted Y Plots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2000" dirty="0">
                <a:latin typeface="+mn-ea"/>
              </a:rPr>
              <a:t>If data do not violate assumptions :</a:t>
            </a:r>
            <a:endParaRPr lang="en-US" sz="2000" b="1" i="0" u="none" strike="noStrike" baseline="0" dirty="0">
              <a:solidFill>
                <a:srgbClr val="365F91"/>
              </a:solidFill>
              <a:latin typeface="+mn-ea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Rambla"/>
              </a:rPr>
              <a:t>Residuals and the predicted values should be linearly uncorrelated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Rambla"/>
              </a:rPr>
              <a:t>We would not expect to see any systematic pattern in their scatterplot.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0BF3-0DD1-5905-BD6F-FDABBA9E8A44}"/>
                  </a:ext>
                </a:extLst>
              </p:cNvPr>
              <p:cNvSpPr txBox="1"/>
              <p:nvPr/>
            </p:nvSpPr>
            <p:spPr>
              <a:xfrm>
                <a:off x="496062" y="1250794"/>
                <a:ext cx="6094476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Homoscedasticity: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0BF3-0DD1-5905-BD6F-FDABBA9E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2" y="1250794"/>
                <a:ext cx="6094476" cy="464166"/>
              </a:xfrm>
              <a:prstGeom prst="rect">
                <a:avLst/>
              </a:prstGeom>
              <a:blipFill>
                <a:blip r:embed="rId3"/>
                <a:stretch>
                  <a:fillRect l="-6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19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olution for </a:t>
            </a:r>
            <a:r>
              <a:rPr lang="en-US" dirty="0"/>
              <a:t>Heteroscedasticity </a:t>
            </a:r>
          </a:p>
        </p:txBody>
      </p:sp>
      <p:pic>
        <p:nvPicPr>
          <p:cNvPr id="4101" name="Picture 5" descr="regression - Interpreting the residuals vs. fitted values plot for  verifying the assumptions of a linear model - Cross Validated">
            <a:extLst>
              <a:ext uri="{FF2B5EF4-FFF2-40B4-BE49-F238E27FC236}">
                <a16:creationId xmlns:a16="http://schemas.microsoft.com/office/drawing/2014/main" id="{FE5DCD0D-E7DD-C56C-400D-9568163E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94" y="1595758"/>
            <a:ext cx="6798206" cy="42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/>
              <p:nvPr/>
            </p:nvSpPr>
            <p:spPr>
              <a:xfrm>
                <a:off x="196889" y="1445965"/>
                <a:ext cx="5233481" cy="1742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b="1" i="0" u="none" strike="noStrike" baseline="0" dirty="0">
                    <a:solidFill>
                      <a:srgbClr val="365F91"/>
                    </a:solidFill>
                    <a:latin typeface="Cambria" panose="02040503050406030204" pitchFamily="18" charset="0"/>
                  </a:rPr>
                  <a:t>Definition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The variance of the error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 is not constant across observations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Look for a “fan” or “cone” shape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in Residual vs. Predicted Values Plot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9" y="1445965"/>
                <a:ext cx="5233481" cy="1742015"/>
              </a:xfrm>
              <a:prstGeom prst="rect">
                <a:avLst/>
              </a:prstGeom>
              <a:blipFill>
                <a:blip r:embed="rId3"/>
                <a:stretch>
                  <a:fillRect l="-466" t="-209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9DBE4-38A2-AF4F-6229-3B1F1B8C7D2A}"/>
                  </a:ext>
                </a:extLst>
              </p:cNvPr>
              <p:cNvSpPr txBox="1"/>
              <p:nvPr/>
            </p:nvSpPr>
            <p:spPr>
              <a:xfrm>
                <a:off x="233464" y="3429000"/>
                <a:ext cx="5402093" cy="3114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b="1" i="0" u="none" strike="noStrike" baseline="0" dirty="0">
                    <a:solidFill>
                      <a:srgbClr val="365F91"/>
                    </a:solidFill>
                    <a:latin typeface="Cambria" panose="02040503050406030204" pitchFamily="18" charset="0"/>
                  </a:rPr>
                  <a:t>Possible Remedies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Transform the Data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𝐿𝑜𝑔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Logarithmic or other functional transformations can stabilize variance if the relationship is multiplicative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Weighted or Feasible Generalized Least Squares (GLS)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Assigns weights inversely proportional to the variance of errors (add weight variable)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9DBE4-38A2-AF4F-6229-3B1F1B8C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4" y="3429000"/>
                <a:ext cx="5402093" cy="3114699"/>
              </a:xfrm>
              <a:prstGeom prst="rect">
                <a:avLst/>
              </a:prstGeom>
              <a:blipFill>
                <a:blip r:embed="rId4"/>
                <a:stretch>
                  <a:fillRect l="-451" t="-1373" r="-1580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79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>
            <a:extLst>
              <a:ext uri="{FF2B5EF4-FFF2-40B4-BE49-F238E27FC236}">
                <a16:creationId xmlns:a16="http://schemas.microsoft.com/office/drawing/2014/main" id="{F8885C79-48B6-C62C-F2FE-CE1E2A9B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3" y="3783714"/>
            <a:ext cx="3506790" cy="30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F22E5B-B5ED-5BC8-BE2D-47306FF3146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Residuals — The Key to Diagnostics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67C4B-912F-C6F2-9AB0-415165025F34}"/>
              </a:ext>
            </a:extLst>
          </p:cNvPr>
          <p:cNvSpPr txBox="1"/>
          <p:nvPr/>
        </p:nvSpPr>
        <p:spPr>
          <a:xfrm>
            <a:off x="648511" y="1366355"/>
            <a:ext cx="6096000" cy="215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u="none" strike="noStrike" baseline="0" dirty="0">
                <a:solidFill>
                  <a:srgbClr val="365F91"/>
                </a:solidFill>
                <a:latin typeface="Cambria" panose="02040503050406030204" pitchFamily="18" charset="0"/>
              </a:rPr>
              <a:t>Residual Histogram 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Helps visualize whether residuals approximate a normal distribution </a:t>
            </a:r>
          </a:p>
          <a:p>
            <a:pPr marL="1220400" lvl="2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centered around zero, roughly bell-shaped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Severe skewness or heavy tails can invalidate standard inference methods.</a:t>
            </a:r>
          </a:p>
        </p:txBody>
      </p:sp>
      <p:pic>
        <p:nvPicPr>
          <p:cNvPr id="7170" name="Picture 2" descr="Help Online - Origin Help - Residual Plot Analysis">
            <a:extLst>
              <a:ext uri="{FF2B5EF4-FFF2-40B4-BE49-F238E27FC236}">
                <a16:creationId xmlns:a16="http://schemas.microsoft.com/office/drawing/2014/main" id="{BF11D39D-E227-BEC5-490B-1DDC848C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977996"/>
            <a:ext cx="37814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D8D8B-23BD-6E41-31E0-FC69B21B1859}"/>
              </a:ext>
            </a:extLst>
          </p:cNvPr>
          <p:cNvSpPr txBox="1"/>
          <p:nvPr/>
        </p:nvSpPr>
        <p:spPr>
          <a:xfrm>
            <a:off x="697150" y="3845021"/>
            <a:ext cx="6096000" cy="242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u="none" strike="noStrike" baseline="0" dirty="0">
                <a:solidFill>
                  <a:srgbClr val="365F91"/>
                </a:solidFill>
                <a:latin typeface="Cambria" panose="02040503050406030204" pitchFamily="18" charset="0"/>
              </a:rPr>
              <a:t>Q–Q Plot (Quantile–Quantile Plot)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Plots the quantiles of residuals against the quantiles of a normal distribution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If points lie on or near the 45-degree line, the residual distribution is approximately normal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Deviations (e.g., “S” shape) can indicate skewness or kurtosis.</a:t>
            </a:r>
          </a:p>
        </p:txBody>
      </p:sp>
    </p:spTree>
    <p:extLst>
      <p:ext uri="{BB962C8B-B14F-4D97-AF65-F5344CB8AC3E}">
        <p14:creationId xmlns:p14="http://schemas.microsoft.com/office/powerpoint/2010/main" val="244804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64423B-8128-C4FD-75FF-00E922A984D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6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</a:t>
            </a:r>
            <a:r>
              <a:rPr lang="en-US" altLang="zh-CN" dirty="0"/>
              <a:t>olution for </a:t>
            </a:r>
            <a:r>
              <a:rPr lang="en-US" dirty="0"/>
              <a:t>Non-Normality </a:t>
            </a:r>
          </a:p>
        </p:txBody>
      </p:sp>
      <p:pic>
        <p:nvPicPr>
          <p:cNvPr id="9218" name="Picture 2" descr="Checking residual distributions for non-normal GLMs | R-bloggers">
            <a:extLst>
              <a:ext uri="{FF2B5EF4-FFF2-40B4-BE49-F238E27FC236}">
                <a16:creationId xmlns:a16="http://schemas.microsoft.com/office/drawing/2014/main" id="{56F6EED4-B0D3-852A-BF00-169A29B09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 bwMode="auto">
          <a:xfrm>
            <a:off x="8704251" y="816854"/>
            <a:ext cx="3306394" cy="45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299AF-C27A-02B2-E9D9-45D3CC8EFF8E}"/>
              </a:ext>
            </a:extLst>
          </p:cNvPr>
          <p:cNvSpPr txBox="1"/>
          <p:nvPr/>
        </p:nvSpPr>
        <p:spPr>
          <a:xfrm>
            <a:off x="486383" y="1459484"/>
            <a:ext cx="7369596" cy="146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u="none" strike="noStrike" baseline="0" dirty="0">
                <a:solidFill>
                  <a:srgbClr val="365F91"/>
                </a:solidFill>
                <a:latin typeface="Cambria" panose="02040503050406030204" pitchFamily="18" charset="0"/>
              </a:rPr>
              <a:t>Definition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The error terms deviate significantly from the normal distribution.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Deviations from the 45-degree line in Q-Q plot indicate non-normality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427B1-04AF-D265-1964-F9F1853E68E9}"/>
                  </a:ext>
                </a:extLst>
              </p:cNvPr>
              <p:cNvSpPr txBox="1"/>
              <p:nvPr/>
            </p:nvSpPr>
            <p:spPr>
              <a:xfrm>
                <a:off x="486383" y="3116293"/>
                <a:ext cx="8470787" cy="365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b="1" i="0" u="none" strike="noStrike" baseline="0" dirty="0">
                    <a:solidFill>
                      <a:srgbClr val="365F91"/>
                    </a:solidFill>
                    <a:latin typeface="Cambria" panose="02040503050406030204" pitchFamily="18" charset="0"/>
                  </a:rPr>
                  <a:t>Possible Remedies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Transform the Data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𝐿𝑜𝑔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Can reduce skewness and stabilize variance.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Bootstrap for More Accurate Standard Errors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Especially useful for smaller samples or when distributional assumptions are in doubt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Resampling techniques can provide inference that does not rely on strict normality assumptions.</a:t>
                </a:r>
              </a:p>
              <a:p>
                <a:pPr marL="1677600" lvl="3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Generate Bootstrap simulations to obtain the distribution of the estimated parameters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427B1-04AF-D265-1964-F9F1853E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3" y="3116293"/>
                <a:ext cx="8470787" cy="3656386"/>
              </a:xfrm>
              <a:prstGeom prst="rect">
                <a:avLst/>
              </a:prstGeom>
              <a:blipFill>
                <a:blip r:embed="rId3"/>
                <a:stretch>
                  <a:fillRect l="-288" t="-1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70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F9DA-296A-D08A-CED6-ADC2BEC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4" y="674724"/>
            <a:ext cx="6670492" cy="559716"/>
          </a:xfrm>
        </p:spPr>
        <p:txBody>
          <a:bodyPr/>
          <a:lstStyle/>
          <a:p>
            <a:r>
              <a:rPr lang="en-US" altLang="zh-CN" dirty="0"/>
              <a:t>Check the normality assumption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31EE8-E7FD-5D6B-AE3E-DDBB0B14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684" y="3224213"/>
            <a:ext cx="4619784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1F579-73F4-DE16-4DA6-8FAC99A1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76742"/>
            <a:ext cx="4619784" cy="381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392C1-AC60-8A5F-FB05-D16436AA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428" y="495083"/>
            <a:ext cx="4498183" cy="27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67BF-2F95-30CE-3047-E23D5413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E8ED-B2A5-CB4F-D244-EF433CDF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1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DC3D-F5B9-B6F5-4C40-5208BD8C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3596"/>
            <a:ext cx="11029616" cy="568860"/>
          </a:xfrm>
        </p:spPr>
        <p:txBody>
          <a:bodyPr/>
          <a:lstStyle/>
          <a:p>
            <a:r>
              <a:rPr lang="en-US" altLang="zh-CN" dirty="0"/>
              <a:t>Plotting residuals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948-FC0A-D32F-469C-71841539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43719"/>
            <a:ext cx="11029615" cy="422068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Plots of residuals versus fitted values and versus each of the regressors in turn are the most basic diagnostic graphs.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Tukey test assesses whether including a squared term of an independent variable, already present in the model, enhances model fit.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It is implemented in the function </a:t>
            </a:r>
            <a:r>
              <a:rPr lang="en-US" altLang="zh-CN" sz="2000" b="1" dirty="0"/>
              <a:t>car::</a:t>
            </a:r>
            <a:r>
              <a:rPr lang="en-US" altLang="zh-CN" sz="2000" b="1" dirty="0" err="1"/>
              <a:t>residualPlots</a:t>
            </a:r>
            <a:r>
              <a:rPr lang="en-US" altLang="zh-CN" sz="2000" b="1" dirty="0"/>
              <a:t>()</a:t>
            </a:r>
            <a:r>
              <a:rPr lang="en-US" altLang="zh-CN" sz="2000" dirty="0"/>
              <a:t>,</a:t>
            </a:r>
            <a:r>
              <a:rPr lang="en-US" altLang="zh-CN" sz="2000" b="1" dirty="0"/>
              <a:t> </a:t>
            </a:r>
            <a:r>
              <a:rPr lang="en-US" altLang="zh-CN" sz="2000" dirty="0"/>
              <a:t>which:</a:t>
            </a:r>
          </a:p>
          <a:p>
            <a:pPr lvl="1"/>
            <a:r>
              <a:rPr lang="en-US" altLang="zh-CN" sz="2000" dirty="0"/>
              <a:t>Generates a plot comparing the quadratic function to the residuals.</a:t>
            </a:r>
          </a:p>
          <a:p>
            <a:pPr lvl="1"/>
            <a:r>
              <a:rPr lang="en-US" altLang="zh-CN" sz="2000" dirty="0"/>
              <a:t>Conducts a t-test to determine the significance of the quadratic term.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336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DEA50B2-5B01-5E7A-7E2E-9B65DF35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" y="1389904"/>
            <a:ext cx="5597104" cy="4678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85DBB-CAD9-2582-E198-C1F3EE6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7674"/>
            <a:ext cx="11029616" cy="568860"/>
          </a:xfrm>
        </p:spPr>
        <p:txBody>
          <a:bodyPr/>
          <a:lstStyle/>
          <a:p>
            <a:r>
              <a:rPr lang="en-US" altLang="zh-CN" dirty="0"/>
              <a:t>Residual plot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FE8B0-2830-C288-750D-5ACEF3E8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88" y="1426982"/>
            <a:ext cx="5698808" cy="2002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/>
              <p:nvPr/>
            </p:nvSpPr>
            <p:spPr>
              <a:xfrm>
                <a:off x="5261896" y="4129585"/>
                <a:ext cx="6748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sz="2000" b="0" dirty="0">
                    <a:latin typeface="Cambria Math" panose="02040503050406030204" pitchFamily="18" charset="0"/>
                  </a:rPr>
                  <a:t>Original model: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2000" dirty="0"/>
              </a:p>
              <a:p>
                <a:pPr/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𝑒𝑑𝑢𝑐𝑎𝑡𝑖𝑜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96" y="4129585"/>
                <a:ext cx="6748200" cy="1938992"/>
              </a:xfrm>
              <a:prstGeom prst="rect">
                <a:avLst/>
              </a:prstGeom>
              <a:blipFill>
                <a:blip r:embed="rId4"/>
                <a:stretch>
                  <a:fillRect l="-903" t="-2194" b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87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A707-C3FF-22D7-7E4B-59C5F37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5652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Non-linearity</a:t>
            </a:r>
            <a:endParaRPr lang="zh-CN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323CC2-4C13-6E7B-C700-6CA97B9DF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763"/>
          <a:stretch/>
        </p:blipFill>
        <p:spPr>
          <a:xfrm>
            <a:off x="306576" y="1371600"/>
            <a:ext cx="6811788" cy="266358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2A4CF-62A7-0EBF-35C8-FF2C59523235}"/>
                  </a:ext>
                </a:extLst>
              </p:cNvPr>
              <p:cNvSpPr txBox="1"/>
              <p:nvPr/>
            </p:nvSpPr>
            <p:spPr>
              <a:xfrm>
                <a:off x="4402836" y="3429000"/>
                <a:ext cx="609447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latin typeface="Cambria Math" panose="02040503050406030204" pitchFamily="18" charset="0"/>
                  </a:rPr>
                  <a:t>Original model: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1800" dirty="0"/>
              </a:p>
              <a:p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b="0" dirty="0"/>
              </a:p>
              <a:p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𝑒𝑑𝑢𝑐𝑎𝑡𝑖𝑜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2A4CF-62A7-0EBF-35C8-FF2C5952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836" y="3429000"/>
                <a:ext cx="6094476" cy="1754326"/>
              </a:xfrm>
              <a:prstGeom prst="rect">
                <a:avLst/>
              </a:prstGeom>
              <a:blipFill>
                <a:blip r:embed="rId3"/>
                <a:stretch>
                  <a:fillRect l="-800" t="-2787" b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EF1C2BB-3861-753A-9295-1EBD4F5D9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84" y="1033790"/>
            <a:ext cx="6023968" cy="2116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8A51F5-0A20-2975-AA8D-9E4FA927C177}"/>
                  </a:ext>
                </a:extLst>
              </p:cNvPr>
              <p:cNvSpPr txBox="1"/>
              <p:nvPr/>
            </p:nvSpPr>
            <p:spPr>
              <a:xfrm>
                <a:off x="2633472" y="5724144"/>
                <a:ext cx="5980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Final model: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𝑎𝑔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8A51F5-0A20-2975-AA8D-9E4FA927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72" y="5724144"/>
                <a:ext cx="5980176" cy="369332"/>
              </a:xfrm>
              <a:prstGeom prst="rect">
                <a:avLst/>
              </a:prstGeom>
              <a:blipFill>
                <a:blip r:embed="rId5"/>
                <a:stretch>
                  <a:fillRect l="-81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95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8046-EE04-AE5E-648C-ADDBD05B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 err="1"/>
              <a:t>anova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4A27-B090-EED9-32B5-CD83943D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289304"/>
            <a:ext cx="11029615" cy="3634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ANOVA (Analysis of Variance) is a statistical method used to compare multiple models by evaluating whether a </a:t>
            </a:r>
            <a:r>
              <a:rPr lang="en-US" altLang="zh-CN" sz="2000" b="1" dirty="0"/>
              <a:t>simpler model</a:t>
            </a:r>
            <a:r>
              <a:rPr lang="en-US" altLang="zh-CN" sz="2000" dirty="0"/>
              <a:t> fits the data significantly worse than a </a:t>
            </a:r>
            <a:r>
              <a:rPr lang="en-US" altLang="zh-CN" sz="2000" b="1" dirty="0"/>
              <a:t>more complex model</a:t>
            </a:r>
            <a:r>
              <a:rPr lang="en-US" altLang="zh-CN" sz="2000" dirty="0"/>
              <a:t>. This helps determine whether adding variables (or transforming them) improves the model’s explanatory power.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 regression analysis, ANOVA is commonly used to compare: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Nested models</a:t>
            </a:r>
            <a:r>
              <a:rPr lang="en-US" altLang="zh-CN" sz="2000" dirty="0"/>
              <a:t>, where one model is a subset of another.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Different functional forms</a:t>
            </a:r>
            <a:r>
              <a:rPr lang="en-US" altLang="zh-CN" sz="2000" dirty="0"/>
              <a:t>, such as linear vs. quadratic models.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10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regression </a:t>
            </a:r>
            <a:r>
              <a:rPr lang="en-US" sz="6000" dirty="0" err="1">
                <a:solidFill>
                  <a:srgbClr val="FFFFFF"/>
                </a:solidFill>
              </a:rPr>
              <a:t>critisim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548D-0F42-FA48-CA89-976FC1D5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80"/>
          </a:xfrm>
        </p:spPr>
        <p:txBody>
          <a:bodyPr/>
          <a:lstStyle/>
          <a:p>
            <a:r>
              <a:rPr lang="en-US" altLang="zh-CN" dirty="0"/>
              <a:t>ANOVA RESULT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01C46-40A3-06ED-DA33-0520ABA1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83" y="1789777"/>
            <a:ext cx="8856357" cy="29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83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6AC-4208-B057-1B4A-76C69475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OUTLIERS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7F05-1FA7-684E-5124-50428986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9596"/>
            <a:ext cx="11029615" cy="417880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Identify additional explanatory variables that may clarify why certain cases appear extreme.</a:t>
            </a:r>
          </a:p>
          <a:p>
            <a:r>
              <a:rPr lang="en-US" altLang="zh-CN" sz="2000" dirty="0"/>
              <a:t>Address measurement errors by: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(a) Refining or correcting the measurement,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(b) Assigning a lower weight to the affected case (Hamilton, Chapter 6), or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(c) Removing the case if necessary.</a:t>
            </a:r>
          </a:p>
          <a:p>
            <a:r>
              <a:rPr lang="en-US" altLang="zh-CN" sz="2000" dirty="0"/>
              <a:t>Assess population differences: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If an observation belongs to a different population, either exclude it or account for structural differences using methods such as dummy variables or interaction terms.</a:t>
            </a:r>
          </a:p>
          <a:p>
            <a:r>
              <a:rPr lang="en-US" altLang="zh-CN" sz="2000" dirty="0"/>
              <a:t>Consider data transformation to stabilize variance and improve model fit.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207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1D8-7856-A8BE-EB2C-D9C8D5B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altLang="zh-CN" dirty="0"/>
              <a:t>Cook’s Distance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6A20-DBE2-98B2-B1BD-F9A11587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364389"/>
            <a:ext cx="11029615" cy="630936"/>
          </a:xfrm>
        </p:spPr>
        <p:txBody>
          <a:bodyPr/>
          <a:lstStyle/>
          <a:p>
            <a:r>
              <a:rPr lang="en-US" altLang="zh-CN" dirty="0"/>
              <a:t>Cook’s Distance measures how much removing an observation </a:t>
            </a:r>
            <a:r>
              <a:rPr lang="en-US" altLang="zh-CN" b="1" dirty="0"/>
              <a:t>changes</a:t>
            </a:r>
            <a:r>
              <a:rPr lang="en-US" altLang="zh-CN" dirty="0"/>
              <a:t> the estimated regression coefficients.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55C14-A299-8552-88BF-B83C2BF7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02" y="2134418"/>
            <a:ext cx="3737610" cy="1152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5E7BE-F627-8C38-748A-8DC28CAC455B}"/>
                  </a:ext>
                </a:extLst>
              </p:cNvPr>
              <p:cNvSpPr txBox="1"/>
              <p:nvPr/>
            </p:nvSpPr>
            <p:spPr>
              <a:xfrm>
                <a:off x="1709928" y="3747147"/>
                <a:ext cx="8202168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&gt;1: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observation may be influential. 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LcParenR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Higher values indicate larger impact on model estimates.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5E7BE-F627-8C38-748A-8DC28CAC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28" y="3747147"/>
                <a:ext cx="8202168" cy="778675"/>
              </a:xfrm>
              <a:prstGeom prst="rect">
                <a:avLst/>
              </a:prstGeom>
              <a:blipFill>
                <a:blip r:embed="rId3"/>
                <a:stretch>
                  <a:fillRect l="-520" t="-4724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DF9D5-2F5C-8088-1FA2-7408BFE4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297" y="6359906"/>
            <a:ext cx="6917210" cy="365125"/>
          </a:xfrm>
        </p:spPr>
        <p:txBody>
          <a:bodyPr/>
          <a:lstStyle/>
          <a:p>
            <a:r>
              <a:rPr lang="en-US" dirty="0"/>
              <a:t>1. Cook, R. D. W. S. (1982). Residuals and influence in regression.</a:t>
            </a:r>
          </a:p>
        </p:txBody>
      </p:sp>
    </p:spTree>
    <p:extLst>
      <p:ext uri="{BB962C8B-B14F-4D97-AF65-F5344CB8AC3E}">
        <p14:creationId xmlns:p14="http://schemas.microsoft.com/office/powerpoint/2010/main" val="297785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C2A5-848B-1C1D-21E9-C71BA0C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altLang="zh-CN" dirty="0"/>
              <a:t>Cook’s Distance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F455E-611F-56CF-A33C-34296342C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408" y="1178485"/>
            <a:ext cx="7133200" cy="52540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05BE2-7C57-259D-4B4A-785FB3DF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5" y="2686941"/>
            <a:ext cx="3076575" cy="1343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5F2054-3E6E-CF2F-ABB2-FB252438911E}"/>
                  </a:ext>
                </a:extLst>
              </p:cNvPr>
              <p:cNvSpPr txBox="1"/>
              <p:nvPr/>
            </p:nvSpPr>
            <p:spPr>
              <a:xfrm>
                <a:off x="-237744" y="1888343"/>
                <a:ext cx="5303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5F2054-3E6E-CF2F-ABB2-FB252438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744" y="1888343"/>
                <a:ext cx="530352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32C-2F83-3ADB-4B2F-ABF1A28B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altLang="zh-CN" dirty="0"/>
              <a:t>Studentized Residuals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E9E8C-5109-9DF2-A9BE-6D776C123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45920"/>
                <a:ext cx="11029615" cy="12344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The key idea behind studentized residuals is to delete each observation one at a time, refit the regression model on the remaining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observations, and compute the deleted residuals. These deleted residuals are then standardized, resulting in studentized residuals.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E9E8C-5109-9DF2-A9BE-6D776C123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45920"/>
                <a:ext cx="11029615" cy="1234440"/>
              </a:xfrm>
              <a:blipFill>
                <a:blip r:embed="rId2"/>
                <a:stretch>
                  <a:fillRect l="-221" r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FCE4C2-0FDA-BDA2-F266-1B0F52B9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4" y="3061525"/>
            <a:ext cx="41719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21F09-6634-A00E-22E2-1EAC1DB793CE}"/>
              </a:ext>
            </a:extLst>
          </p:cNvPr>
          <p:cNvSpPr txBox="1"/>
          <p:nvPr/>
        </p:nvSpPr>
        <p:spPr>
          <a:xfrm>
            <a:off x="667512" y="4736592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If an observation has a studentized residual that is larger than 3 (in absolute value) we can call it an outlier.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0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DB3067-C7E2-272A-30B4-F2A618D2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75" y="2049806"/>
            <a:ext cx="6527862" cy="4808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23FC3-7EE8-292E-2E0A-82D163DF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1" y="3601341"/>
            <a:ext cx="3076575" cy="1343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4BF6C4-6DD1-3D7A-8D3A-C761EB0A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altLang="zh-CN" dirty="0"/>
              <a:t>Studentized Residuals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9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822C-DD0D-5A0F-4D6E-510511C4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Bonferroni p-value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09D-5413-2E1C-7BAB-4FE26DB6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8176"/>
            <a:ext cx="11029615" cy="2496312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Bonferroni correction</a:t>
            </a:r>
            <a:r>
              <a:rPr lang="en-US" altLang="zh-CN" dirty="0"/>
              <a:t> adjusts p-values when testing multiple hypotheses to reduce the risk of false positives.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It tests whether an individual </a:t>
            </a:r>
            <a:r>
              <a:rPr lang="en-US" altLang="zh-CN" b="1" dirty="0"/>
              <a:t>studentized residual</a:t>
            </a:r>
            <a:r>
              <a:rPr lang="en-US" altLang="zh-CN" dirty="0"/>
              <a:t> is </a:t>
            </a:r>
            <a:r>
              <a:rPr lang="en-US" altLang="zh-CN" b="1" dirty="0"/>
              <a:t>statistically significant</a:t>
            </a:r>
            <a:r>
              <a:rPr lang="en-US" altLang="zh-CN" dirty="0"/>
              <a:t> after correcting for multiple comparisons.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Used to </a:t>
            </a:r>
            <a:r>
              <a:rPr lang="en-US" altLang="zh-CN" b="1" dirty="0"/>
              <a:t>flag extreme residuals</a:t>
            </a:r>
            <a:r>
              <a:rPr lang="en-US" altLang="zh-CN" dirty="0"/>
              <a:t> that are unlikely due to random chance.</a:t>
            </a:r>
          </a:p>
          <a:p>
            <a:r>
              <a:rPr lang="en-US" altLang="zh-CN" b="1" dirty="0"/>
              <a:t>If Bonferroni p-value &lt;0.05 </a:t>
            </a:r>
            <a:r>
              <a:rPr lang="en-US" altLang="zh-CN" dirty="0"/>
              <a:t>→ The observation is </a:t>
            </a:r>
            <a:r>
              <a:rPr lang="en-US" altLang="zh-CN" b="1" dirty="0"/>
              <a:t>significantly different</a:t>
            </a:r>
            <a:r>
              <a:rPr lang="en-US" altLang="zh-CN" dirty="0"/>
              <a:t> and may be an </a:t>
            </a:r>
            <a:r>
              <a:rPr lang="en-US" altLang="zh-CN" b="1" dirty="0"/>
              <a:t>outlier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37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CD44-E7BC-80CB-EF65-E8345CDE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6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Bonferroni p-value </a:t>
            </a:r>
            <a:endParaRPr lang="zh-CN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E9AB25-510D-46C8-4622-C42CDE6F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42" y="1178485"/>
            <a:ext cx="7133200" cy="5254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6CC4C-8C0E-4420-C51E-78F07162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1" y="3601341"/>
            <a:ext cx="3076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1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32939C-38C4-7A09-52D5-8C1BF56807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583463"/>
                <a:ext cx="11029616" cy="541428"/>
              </a:xfrm>
            </p:spPr>
            <p:txBody>
              <a:bodyPr/>
              <a:lstStyle/>
              <a:p>
                <a:r>
                  <a:rPr lang="en-US" altLang="zh-CN" dirty="0"/>
                  <a:t>Hat-Value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32939C-38C4-7A09-52D5-8C1BF5680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583463"/>
                <a:ext cx="11029616" cy="541428"/>
              </a:xfrm>
              <a:blipFill>
                <a:blip r:embed="rId2"/>
                <a:stretch>
                  <a:fillRect l="-1105" t="-6742" b="-3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BAF2-B48F-02DB-DDB4-15794EEB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48762"/>
            <a:ext cx="11029615" cy="1161288"/>
          </a:xfrm>
        </p:spPr>
        <p:txBody>
          <a:bodyPr/>
          <a:lstStyle/>
          <a:p>
            <a:r>
              <a:rPr lang="en-US" altLang="zh-CN" dirty="0"/>
              <a:t>Hat-values measure </a:t>
            </a:r>
            <a:r>
              <a:rPr lang="en-US" altLang="zh-CN" b="1" dirty="0"/>
              <a:t>leverage</a:t>
            </a:r>
            <a:r>
              <a:rPr lang="en-US" altLang="zh-CN" dirty="0"/>
              <a:t>, indicating how much an observation </a:t>
            </a:r>
            <a:r>
              <a:rPr lang="en-US" altLang="zh-CN" b="1" dirty="0"/>
              <a:t>influences the predicted values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Points with high leverage </a:t>
            </a:r>
            <a:r>
              <a:rPr lang="en-US" altLang="zh-CN" b="1" dirty="0"/>
              <a:t>pull the regression line</a:t>
            </a:r>
            <a:r>
              <a:rPr lang="en-US" altLang="zh-CN" dirty="0"/>
              <a:t>, possibly distorting estimates.</a:t>
            </a:r>
            <a:endParaRPr lang="zh-CN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C0D7D0-C11D-A335-4064-0CFB3256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94" y="2302130"/>
            <a:ext cx="6098094" cy="449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0456E-EDFF-F463-1022-4B4C53AB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13" y="3694176"/>
            <a:ext cx="3615097" cy="15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2E4A-7F07-90A3-3D8D-C1A1BF5F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0AA-51AD-824E-00BC-452114C2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Consequences of Assumption Violations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958883-AFC3-E8E5-6FC4-342F14AA417F}"/>
                  </a:ext>
                </a:extLst>
              </p:cNvPr>
              <p:cNvSpPr txBox="1"/>
              <p:nvPr/>
            </p:nvSpPr>
            <p:spPr>
              <a:xfrm>
                <a:off x="671984" y="1338962"/>
                <a:ext cx="10486417" cy="4641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Bias &amp; Inconsistency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correlated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or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(biased estimator)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Estimates do not converge to the true parameter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(inconsistent)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Inefficiency / Wrong Standard Errors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heteroscedasticity (variance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depends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or autocorrelation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correlated across observations).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OLS estimates </a:t>
                </a:r>
                <a:r>
                  <a:rPr lang="en-US" b="1" dirty="0"/>
                  <a:t>remain</a:t>
                </a:r>
                <a:r>
                  <a:rPr lang="en-US" dirty="0"/>
                  <a:t> </a:t>
                </a:r>
                <a:r>
                  <a:rPr lang="en-US" b="1" dirty="0"/>
                  <a:t>unbiased</a:t>
                </a:r>
                <a:r>
                  <a:rPr lang="en-US" dirty="0"/>
                  <a:t> under pure </a:t>
                </a:r>
                <a:r>
                  <a:rPr lang="en-US" b="1" dirty="0"/>
                  <a:t>heteroscedasticity</a:t>
                </a:r>
                <a:r>
                  <a:rPr lang="en-US" dirty="0"/>
                  <a:t>/</a:t>
                </a:r>
                <a:r>
                  <a:rPr lang="en-US" b="1" dirty="0"/>
                  <a:t>autocorrelation</a:t>
                </a:r>
                <a:r>
                  <a:rPr lang="en-US" dirty="0"/>
                  <a:t> (assuming exogeneity holds), but: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Standard errors are incorrect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Hypothesis tests (</a:t>
                </a:r>
                <a:r>
                  <a:rPr lang="en-US" b="1" dirty="0"/>
                  <a:t>t-tests, F-tests</a:t>
                </a:r>
                <a:r>
                  <a:rPr lang="en-US" dirty="0"/>
                  <a:t>) and confidence intervals are </a:t>
                </a:r>
                <a:r>
                  <a:rPr lang="en-US" b="1" dirty="0"/>
                  <a:t>unreliable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958883-AFC3-E8E5-6FC4-342F14AA4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4" y="1338962"/>
                <a:ext cx="10486417" cy="4641784"/>
              </a:xfrm>
              <a:prstGeom prst="rect">
                <a:avLst/>
              </a:prstGeom>
              <a:blipFill>
                <a:blip r:embed="rId2"/>
                <a:stretch>
                  <a:fillRect l="-349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7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Role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EEE-BC27-5B60-E8C9-EEDCD7AC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24" y="1341911"/>
            <a:ext cx="11029950" cy="316915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sym typeface="Arial"/>
              </a:rPr>
              <a:t>Simplify the complexity </a:t>
            </a:r>
            <a:r>
              <a:rPr lang="en-US" dirty="0">
                <a:sym typeface="Arial"/>
              </a:rPr>
              <a:t>by imposing constraints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Arial"/>
              </a:rPr>
              <a:t>E.g. Relationship between dependent and independent variable is linear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Arial"/>
              </a:rPr>
              <a:t>This simplification accelerates our capabilities to analyze the data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Arial"/>
              </a:rPr>
              <a:t>Whenever possible, the plausibility of assumptions for real world data needs to be evaluated.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“Regression Criticism” is about questioning whether the model and its assumptions </a:t>
            </a:r>
            <a:r>
              <a:rPr lang="en-US" altLang="zh-CN" b="1" dirty="0"/>
              <a:t>truly fit </a:t>
            </a:r>
            <a:r>
              <a:rPr lang="en-US" altLang="zh-CN" b="1" i="1" dirty="0"/>
              <a:t>all</a:t>
            </a:r>
            <a:r>
              <a:rPr lang="en-US" altLang="zh-CN" b="1" dirty="0"/>
              <a:t> the data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00C4-9854-D31D-904D-A347214C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44D4-CD0D-BD08-8339-4739E5DD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A95B7-F2AF-9C20-F7B0-DBBDD5C9E670}"/>
                  </a:ext>
                </a:extLst>
              </p:cNvPr>
              <p:cNvSpPr txBox="1"/>
              <p:nvPr/>
            </p:nvSpPr>
            <p:spPr>
              <a:xfrm>
                <a:off x="3047238" y="1119073"/>
                <a:ext cx="6094476" cy="4619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Model Misspecification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Omitted variables, incorrect functional form, or measurement error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Omitted variable bias</a:t>
                </a:r>
                <a:r>
                  <a:rPr lang="en-US" altLang="zh-CN" dirty="0"/>
                  <a:t>: If an omitted factor correlates with included regressors, estimates are biased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Incorrect functional form</a:t>
                </a:r>
                <a:r>
                  <a:rPr lang="en-US" altLang="zh-CN" dirty="0"/>
                  <a:t>: Non-linear relationships are not captured properly, leading to systematic residual patterns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Measurement error</a:t>
                </a:r>
                <a:r>
                  <a:rPr lang="en-US" altLang="zh-CN" dirty="0"/>
                  <a:t>: Attenuation bias (coefficients tend to be biased toward zero), or other distortions depending on error structure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A95B7-F2AF-9C20-F7B0-DBBDD5C9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38" y="1119073"/>
                <a:ext cx="6094476" cy="4619854"/>
              </a:xfrm>
              <a:prstGeom prst="rect">
                <a:avLst/>
              </a:prstGeom>
              <a:blipFill>
                <a:blip r:embed="rId2"/>
                <a:stretch>
                  <a:fillRect l="-700" r="-300" b="-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04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Well Do Americans Balance Income &amp; Spending?">
            <a:extLst>
              <a:ext uri="{FF2B5EF4-FFF2-40B4-BE49-F238E27FC236}">
                <a16:creationId xmlns:a16="http://schemas.microsoft.com/office/drawing/2014/main" id="{004D9544-FFC8-3CB8-1073-0B0E915A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13" y="1922306"/>
            <a:ext cx="5351112" cy="38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4A3C2-9735-0AD9-DE6C-45EE7328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/>
          <a:lstStyle/>
          <a:p>
            <a:r>
              <a:rPr lang="en-US" dirty="0"/>
              <a:t>Why Checking Assumptions Matters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F7AC7-62F7-6ECA-99BB-72E57160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74" y="1922306"/>
            <a:ext cx="6167063" cy="349201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Even if a regression model </a:t>
            </a:r>
            <a:r>
              <a:rPr lang="en-US" sz="2000" b="1" dirty="0"/>
              <a:t>fits the sample data well</a:t>
            </a:r>
            <a:r>
              <a:rPr lang="en-US" sz="2000" dirty="0"/>
              <a:t>, we must ensure that it holds for the broader population.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ym typeface="Arial"/>
              </a:rPr>
              <a:t>We need to </a:t>
            </a:r>
            <a:r>
              <a:rPr lang="en-US" sz="2000" dirty="0"/>
              <a:t>evaluate whether our OLS (Ordinary Least Squares) results are trustworthy and </a:t>
            </a:r>
            <a:r>
              <a:rPr lang="en-US" sz="2000" b="1" dirty="0"/>
              <a:t>generalizable</a:t>
            </a:r>
            <a:r>
              <a:rPr lang="en-US" sz="2000" dirty="0"/>
              <a:t>.</a:t>
            </a:r>
            <a:endParaRPr lang="en-US" sz="2000" dirty="0">
              <a:sym typeface="Arial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sym typeface="Arial"/>
              </a:rPr>
              <a:t>Reasoning: </a:t>
            </a:r>
            <a:r>
              <a:rPr lang="en-US" sz="2000" dirty="0">
                <a:sym typeface="Arial"/>
              </a:rPr>
              <a:t>If assumptions are violated, estimates might be </a:t>
            </a:r>
            <a:r>
              <a:rPr lang="en-US" sz="2000" b="1" dirty="0">
                <a:sym typeface="Arial"/>
              </a:rPr>
              <a:t>biased</a:t>
            </a:r>
            <a:r>
              <a:rPr lang="en-US" sz="2000" dirty="0">
                <a:sym typeface="Arial"/>
              </a:rPr>
              <a:t> or </a:t>
            </a:r>
            <a:r>
              <a:rPr lang="en-US" sz="2000" b="1" dirty="0">
                <a:sym typeface="Arial"/>
              </a:rPr>
              <a:t>inefficient</a:t>
            </a:r>
            <a:r>
              <a:rPr lang="en-US" sz="2000" dirty="0">
                <a:sym typeface="Arial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0945F-D1A8-9A06-0DFF-9F4250BC3D6C}"/>
              </a:ext>
            </a:extLst>
          </p:cNvPr>
          <p:cNvSpPr txBox="1"/>
          <p:nvPr/>
        </p:nvSpPr>
        <p:spPr>
          <a:xfrm>
            <a:off x="7630500" y="5946995"/>
            <a:ext cx="346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between Income and spending by different groups</a:t>
            </a:r>
          </a:p>
        </p:txBody>
      </p:sp>
    </p:spTree>
    <p:extLst>
      <p:ext uri="{BB962C8B-B14F-4D97-AF65-F5344CB8AC3E}">
        <p14:creationId xmlns:p14="http://schemas.microsoft.com/office/powerpoint/2010/main" val="72488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Recap: Ordinary Least Squares (OLS)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B7462-DD65-2FE8-1C76-90DD49540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263" y="1829730"/>
                <a:ext cx="5735302" cy="3600613"/>
              </a:xfrm>
            </p:spPr>
            <p:txBody>
              <a:bodyPr/>
              <a:lstStyle/>
              <a:p>
                <a:r>
                  <a:rPr lang="en-US" dirty="0"/>
                  <a:t>Predicted Values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..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24000" lvl="1" indent="0">
                  <a:buNone/>
                </a:pPr>
                <a:r>
                  <a:rPr lang="en-US" dirty="0"/>
                  <a:t>Which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minimizes the sum of squared residuals, i.e.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Unusual data points (“outliers”) can heavily affect the fit (Power effect)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B7462-DD65-2FE8-1C76-90DD49540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263" y="1829730"/>
                <a:ext cx="5735302" cy="3600613"/>
              </a:xfrm>
              <a:blipFill>
                <a:blip r:embed="rId2"/>
                <a:stretch>
                  <a:fillRect l="-426" r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dentifying the Effects of Removing Outliers on Regression Lines |  Statistics and Probability | Study.com">
            <a:extLst>
              <a:ext uri="{FF2B5EF4-FFF2-40B4-BE49-F238E27FC236}">
                <a16:creationId xmlns:a16="http://schemas.microsoft.com/office/drawing/2014/main" id="{5E53AE75-A12F-D37E-D923-BDA0E1E8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10" y="1916907"/>
            <a:ext cx="5353527" cy="342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8D9661-4990-0F49-A117-D00474A16CE2}"/>
              </a:ext>
            </a:extLst>
          </p:cNvPr>
          <p:cNvSpPr txBox="1">
            <a:spLocks/>
          </p:cNvSpPr>
          <p:nvPr/>
        </p:nvSpPr>
        <p:spPr>
          <a:xfrm>
            <a:off x="581191" y="586775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OLS Assumptions (Recap)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1F56B-F849-956C-2CF7-8BFEA7C6E7ED}"/>
                  </a:ext>
                </a:extLst>
              </p:cNvPr>
              <p:cNvSpPr txBox="1"/>
              <p:nvPr/>
            </p:nvSpPr>
            <p:spPr>
              <a:xfrm>
                <a:off x="852790" y="1503024"/>
                <a:ext cx="10486417" cy="385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Linearity in parameters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No Omitted Variables / Exogeneity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Zero Mean Error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No Autocorrelation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Normality of Errors (often assumed for small-sample inference)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1F56B-F849-956C-2CF7-8BFEA7C6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0" y="1503024"/>
                <a:ext cx="10486417" cy="3851952"/>
              </a:xfrm>
              <a:prstGeom prst="rect">
                <a:avLst/>
              </a:prstGeom>
              <a:blipFill>
                <a:blip r:embed="rId3"/>
                <a:stretch>
                  <a:fillRect l="-407" b="-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4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Consequences of Assumption Violations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EACAC-E89C-936F-A31F-5CCA019B28B5}"/>
              </a:ext>
            </a:extLst>
          </p:cNvPr>
          <p:cNvSpPr txBox="1"/>
          <p:nvPr/>
        </p:nvSpPr>
        <p:spPr>
          <a:xfrm>
            <a:off x="678469" y="1390022"/>
            <a:ext cx="1048641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Multicollinearity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relationship among regressors</a:t>
            </a:r>
            <a:endParaRPr lang="en-US" i="1" dirty="0"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large standard errors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Estimates</a:t>
            </a:r>
            <a:r>
              <a:rPr lang="en-US" dirty="0"/>
              <a:t> become </a:t>
            </a:r>
            <a:r>
              <a:rPr lang="en-US" b="1" dirty="0"/>
              <a:t>highly sensitive </a:t>
            </a:r>
            <a:r>
              <a:rPr lang="en-US" dirty="0"/>
              <a:t>to small changes in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Difficulty interpreting </a:t>
            </a:r>
            <a:r>
              <a:rPr lang="en-US" dirty="0"/>
              <a:t>individual coefficient estimates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0817B-4A8D-C8A0-B148-0ECFA142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30" y="1390022"/>
            <a:ext cx="4225290" cy="31753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9050-3EA4-B3C0-C929-88837664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20" y="6323330"/>
            <a:ext cx="6917210" cy="365125"/>
          </a:xfrm>
        </p:spPr>
        <p:txBody>
          <a:bodyPr/>
          <a:lstStyle/>
          <a:p>
            <a:r>
              <a:rPr lang="en-US" dirty="0"/>
              <a:t>Hamilton, L. C. (1992). Regression with graphics: A second course in applied statistics.</a:t>
            </a:r>
          </a:p>
        </p:txBody>
      </p:sp>
    </p:spTree>
    <p:extLst>
      <p:ext uri="{BB962C8B-B14F-4D97-AF65-F5344CB8AC3E}">
        <p14:creationId xmlns:p14="http://schemas.microsoft.com/office/powerpoint/2010/main" val="33576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5DC-6F86-3113-B5FA-70662A0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altLang="zh-CN" dirty="0"/>
              <a:t>Model with multicollinearity and without multicollinearity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5F623-3CB1-BD1D-2306-A6E49A9B1515}"/>
              </a:ext>
            </a:extLst>
          </p:cNvPr>
          <p:cNvSpPr txBox="1"/>
          <p:nvPr/>
        </p:nvSpPr>
        <p:spPr>
          <a:xfrm>
            <a:off x="536362" y="1783504"/>
            <a:ext cx="500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Assess the univariate distribution</a:t>
            </a:r>
          </a:p>
          <a:p>
            <a:endParaRPr lang="en-US" altLang="zh-CN" dirty="0"/>
          </a:p>
          <a:p>
            <a:r>
              <a:rPr lang="en-US" altLang="zh-CN" dirty="0"/>
              <a:t>Which variables look like have multicollinearity issue? 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AD7E5-561B-EAC1-6A71-A8099A07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71" y="1276350"/>
            <a:ext cx="5803633" cy="5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74CB781-56DE-4896-78FA-A60F8A4CC8B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741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Model with multicollinearity and without multicollinearity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03E2CC-BE8E-E22F-ED52-465FEAA70A73}"/>
                  </a:ext>
                </a:extLst>
              </p:cNvPr>
              <p:cNvSpPr txBox="1"/>
              <p:nvPr/>
            </p:nvSpPr>
            <p:spPr>
              <a:xfrm>
                <a:off x="134754" y="1448983"/>
                <a:ext cx="549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𝑒𝑥𝑝𝑒𝑟𝑖𝑒𝑛𝑐𝑒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03E2CC-BE8E-E22F-ED52-465FEAA7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4" y="1448983"/>
                <a:ext cx="549232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DC84C-57EC-3CFA-55BC-C483082E7999}"/>
                  </a:ext>
                </a:extLst>
              </p:cNvPr>
              <p:cNvSpPr txBox="1"/>
              <p:nvPr/>
            </p:nvSpPr>
            <p:spPr>
              <a:xfrm>
                <a:off x="6584951" y="1448983"/>
                <a:ext cx="42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𝑒𝑥𝑝𝑒𝑟𝑖𝑒𝑛𝑐𝑒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DC84C-57EC-3CFA-55BC-C483082E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51" y="1448983"/>
                <a:ext cx="422275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C4551D3-BC57-EF50-9D58-E71D8A8D7727}"/>
              </a:ext>
            </a:extLst>
          </p:cNvPr>
          <p:cNvSpPr txBox="1"/>
          <p:nvPr/>
        </p:nvSpPr>
        <p:spPr>
          <a:xfrm>
            <a:off x="581192" y="5447708"/>
            <a:ext cx="1030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the standard error change across two models?</a:t>
            </a:r>
          </a:p>
          <a:p>
            <a:endParaRPr lang="en-US" altLang="zh-CN" dirty="0"/>
          </a:p>
          <a:p>
            <a:r>
              <a:rPr lang="en-US" altLang="zh-CN" dirty="0"/>
              <a:t>How the significance of t-test change for the estimated parameters of the model?</a:t>
            </a:r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2BC137-0F8B-D2A7-D98B-879DC0E9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69" y="2266874"/>
            <a:ext cx="5478229" cy="31808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71F43F-0B4F-5952-EDAD-B9A60A019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54" y="2266874"/>
            <a:ext cx="5877406" cy="29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3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Props1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11251</TotalTime>
  <Words>1498</Words>
  <Application>Microsoft Office PowerPoint</Application>
  <PresentationFormat>Widescreen</PresentationFormat>
  <Paragraphs>169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Rambla</vt:lpstr>
      <vt:lpstr>Aptos</vt:lpstr>
      <vt:lpstr>Arial</vt:lpstr>
      <vt:lpstr>Arial Black</vt:lpstr>
      <vt:lpstr>Calibri</vt:lpstr>
      <vt:lpstr>Cambria</vt:lpstr>
      <vt:lpstr>Cambria Math</vt:lpstr>
      <vt:lpstr>times new roman</vt:lpstr>
      <vt:lpstr>Wingdings 2</vt:lpstr>
      <vt:lpstr>DividendVTI</vt:lpstr>
      <vt:lpstr>1_DividendVTI</vt:lpstr>
      <vt:lpstr>WEEK 07</vt:lpstr>
      <vt:lpstr>7.1  regression critisim</vt:lpstr>
      <vt:lpstr>Role of assumptions</vt:lpstr>
      <vt:lpstr>Why Checking Assumptions Matters</vt:lpstr>
      <vt:lpstr>Recap: Ordinary Least Squares (OLS)</vt:lpstr>
      <vt:lpstr>PowerPoint Presentation</vt:lpstr>
      <vt:lpstr>Consequences of Assumption Violations</vt:lpstr>
      <vt:lpstr>Model with multicollinearity and without multicollinearity</vt:lpstr>
      <vt:lpstr>PowerPoint Presentation</vt:lpstr>
      <vt:lpstr>PowerPoint Presentation</vt:lpstr>
      <vt:lpstr>Solution for Heteroscedasticity </vt:lpstr>
      <vt:lpstr>PowerPoint Presentation</vt:lpstr>
      <vt:lpstr>PowerPoint Presentation</vt:lpstr>
      <vt:lpstr>Check the normality assumption</vt:lpstr>
      <vt:lpstr>PowerPoint Presentation</vt:lpstr>
      <vt:lpstr>Plotting residuals</vt:lpstr>
      <vt:lpstr>Residual plot</vt:lpstr>
      <vt:lpstr>Non-linearity</vt:lpstr>
      <vt:lpstr>anova</vt:lpstr>
      <vt:lpstr>ANOVA RESULT</vt:lpstr>
      <vt:lpstr>OUTLIERS</vt:lpstr>
      <vt:lpstr>Cook’s Distance</vt:lpstr>
      <vt:lpstr>Cook’s Distance</vt:lpstr>
      <vt:lpstr>Studentized Residuals</vt:lpstr>
      <vt:lpstr>Studentized Residuals</vt:lpstr>
      <vt:lpstr>Bonferroni p-value </vt:lpstr>
      <vt:lpstr>Bonferroni p-value </vt:lpstr>
      <vt:lpstr>Hat-Value(h_i)</vt:lpstr>
      <vt:lpstr>Consequences of Assumption Violations</vt:lpstr>
      <vt:lpstr>PowerPoint Presentation</vt:lpstr>
      <vt:lpstr>WEEK 03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48</cp:revision>
  <dcterms:created xsi:type="dcterms:W3CDTF">2024-12-11T19:51:45Z</dcterms:created>
  <dcterms:modified xsi:type="dcterms:W3CDTF">2025-02-23T22:29:13Z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