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  <p:sldMasterId id="2147483686" r:id="rId5"/>
  </p:sldMasterIdLst>
  <p:notesMasterIdLst>
    <p:notesMasterId r:id="rId16"/>
  </p:notesMasterIdLst>
  <p:sldIdLst>
    <p:sldId id="256" r:id="rId6"/>
    <p:sldId id="323" r:id="rId7"/>
    <p:sldId id="910" r:id="rId8"/>
    <p:sldId id="939" r:id="rId9"/>
    <p:sldId id="936" r:id="rId10"/>
    <p:sldId id="938" r:id="rId11"/>
    <p:sldId id="935" r:id="rId12"/>
    <p:sldId id="933" r:id="rId13"/>
    <p:sldId id="92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09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10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.1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T</a:t>
            </a:r>
            <a:r>
              <a:rPr lang="en-US" altLang="zh-CN" sz="6000" dirty="0">
                <a:solidFill>
                  <a:srgbClr val="FFFFFF"/>
                </a:solidFill>
              </a:rPr>
              <a:t>ree-based classification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79E5-4993-85F2-A470-4A70E605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5535"/>
          </a:xfrm>
        </p:spPr>
        <p:txBody>
          <a:bodyPr/>
          <a:lstStyle/>
          <a:p>
            <a:r>
              <a:rPr lang="en-US" dirty="0"/>
              <a:t>Classification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91407-8C8E-1DA3-FCC0-FFD2BB64C7FC}"/>
                  </a:ext>
                </a:extLst>
              </p:cNvPr>
              <p:cNvSpPr txBox="1"/>
              <p:nvPr/>
            </p:nvSpPr>
            <p:spPr>
              <a:xfrm>
                <a:off x="389040" y="1267691"/>
                <a:ext cx="11413919" cy="3902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Very similar to a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regression tree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except that it is used to predict a qualitative response rather than a quantitative one.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For a classification tree, we predict that each observation belongs to the </a:t>
                </a:r>
                <a:r>
                  <a:rPr lang="en-US" altLang="zh-CN" b="1" dirty="0">
                    <a:solidFill>
                      <a:srgbClr val="FF0000"/>
                    </a:solidFill>
                    <a:sym typeface="Rambla"/>
                  </a:rPr>
                  <a:t>most commonly occurring class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of training observations in the region to which it belongs.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A natural alternative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𝑅𝑆𝑆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 is the </a:t>
                </a:r>
                <a:r>
                  <a:rPr lang="en-US" altLang="zh-CN" i="1" dirty="0">
                    <a:solidFill>
                      <a:srgbClr val="FF0000"/>
                    </a:solidFill>
                    <a:sym typeface="Rambla"/>
                  </a:rPr>
                  <a:t>classification error rate (1)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. 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 </a:t>
                </a:r>
                <a:r>
                  <a:rPr lang="en-US" altLang="zh-CN" dirty="0"/>
                  <a:t>represents the proportion of training observations in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region that are from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𝑘𝑡h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 </a:t>
                </a:r>
                <a:r>
                  <a:rPr lang="en-US" altLang="zh-CN" dirty="0"/>
                  <a:t>class.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sz="1800" b="0" i="0" dirty="0">
                    <a:solidFill>
                      <a:srgbClr val="131413"/>
                    </a:solidFill>
                    <a:effectLst/>
                    <a:latin typeface="QlkvdfBdjqsmMdgnmdVdqtynCMR10"/>
                  </a:rPr>
                  <a:t>The classification error rate is simply the fraction of the training observations in that region that do not belong to the most common class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Rambl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91407-8C8E-1DA3-FCC0-FFD2BB64C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0" y="1267691"/>
                <a:ext cx="11413919" cy="3902735"/>
              </a:xfrm>
              <a:prstGeom prst="rect">
                <a:avLst/>
              </a:prstGeom>
              <a:blipFill>
                <a:blip r:embed="rId2"/>
                <a:stretch>
                  <a:fillRect l="-214"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D732085-2A51-0FCA-2850-EF8983BDC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41" y="5374794"/>
            <a:ext cx="26098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5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C915-8BC7-C20E-C317-BFC4AF43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altLang="zh-CN" dirty="0"/>
              <a:t>CLASSIFICATIO ERROR RATE</a:t>
            </a:r>
            <a:endParaRPr lang="zh-CN" altLang="en-US" dirty="0"/>
          </a:p>
        </p:txBody>
      </p:sp>
      <p:pic>
        <p:nvPicPr>
          <p:cNvPr id="5" name="Content Placeholder 4" descr="A graph with orange lines&#10;&#10;AI-generated content may be incorrect.">
            <a:extLst>
              <a:ext uri="{FF2B5EF4-FFF2-40B4-BE49-F238E27FC236}">
                <a16:creationId xmlns:a16="http://schemas.microsoft.com/office/drawing/2014/main" id="{3BF79F55-4423-E5AB-46E1-FAABE0AF3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04" y="1853036"/>
            <a:ext cx="5763451" cy="3935104"/>
          </a:xfrm>
        </p:spPr>
      </p:pic>
    </p:spTree>
    <p:extLst>
      <p:ext uri="{BB962C8B-B14F-4D97-AF65-F5344CB8AC3E}">
        <p14:creationId xmlns:p14="http://schemas.microsoft.com/office/powerpoint/2010/main" val="407792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0232-1C78-E4EB-70A5-5CFD6C73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</p:spPr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CD1F-7BCF-CE64-F932-8AB0A970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82700"/>
            <a:ext cx="11312358" cy="1188720"/>
          </a:xfrm>
        </p:spPr>
        <p:txBody>
          <a:bodyPr/>
          <a:lstStyle/>
          <a:p>
            <a:r>
              <a:rPr lang="en-US" altLang="zh-CN" b="0" i="0" dirty="0">
                <a:effectLst/>
                <a:latin typeface="Lato" panose="020F0502020204030204" pitchFamily="34" charset="0"/>
              </a:rPr>
              <a:t>A simulated data set containing sales of child car seats at 400 different stores. </a:t>
            </a:r>
          </a:p>
          <a:p>
            <a:pPr marL="0" indent="0">
              <a:buNone/>
            </a:pPr>
            <a:r>
              <a:rPr lang="en-US" altLang="zh-CN" dirty="0"/>
              <a:t>https://rdrr.io/cran/ISLR/man/Carseats.html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32524-C50A-1D69-2C0A-EA7EF66D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13" y="2471420"/>
            <a:ext cx="6599116" cy="41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6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0BEE-175B-F734-D082-B196C75C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/>
          <a:lstStyle/>
          <a:p>
            <a:r>
              <a:rPr lang="en-US" altLang="zh-CN" dirty="0"/>
              <a:t>SUMMARY OF DECISION TREE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65348-C39D-8383-5377-EF5B145B178D}"/>
              </a:ext>
            </a:extLst>
          </p:cNvPr>
          <p:cNvSpPr txBox="1"/>
          <p:nvPr/>
        </p:nvSpPr>
        <p:spPr>
          <a:xfrm>
            <a:off x="1176336" y="1729184"/>
            <a:ext cx="10271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tree.carseats</a:t>
            </a:r>
            <a:r>
              <a:rPr lang="en-US" altLang="zh-CN" dirty="0"/>
              <a:t> =tree(High~CompPrice+Income+Advertising+Population+Price+ShelveLoc+Age+Education+Urban+US, </a:t>
            </a:r>
            <a:r>
              <a:rPr lang="en-US" altLang="zh-CN" dirty="0" err="1"/>
              <a:t>Carseats</a:t>
            </a:r>
            <a:r>
              <a:rPr lang="en-US" altLang="zh-CN" dirty="0"/>
              <a:t>, subset =train)summary(</a:t>
            </a:r>
            <a:r>
              <a:rPr lang="en-US" altLang="zh-CN" dirty="0" err="1"/>
              <a:t>tree.carseats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8086A-CA00-A267-3DC1-EC888EECA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50" y="3060467"/>
            <a:ext cx="10189029" cy="2405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F80572-688E-C5B7-299D-F7CFB773B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94" y="5151602"/>
            <a:ext cx="3267756" cy="11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1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1B78-B645-966A-70FA-6AD9B5DF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444"/>
          </a:xfrm>
        </p:spPr>
        <p:txBody>
          <a:bodyPr/>
          <a:lstStyle/>
          <a:p>
            <a:r>
              <a:rPr lang="en-US" altLang="zh-CN" dirty="0"/>
              <a:t>CROSS VALIDATION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A37E4-80E3-6BE8-AFDE-7FFE16799759}"/>
              </a:ext>
            </a:extLst>
          </p:cNvPr>
          <p:cNvSpPr txBox="1"/>
          <p:nvPr/>
        </p:nvSpPr>
        <p:spPr>
          <a:xfrm>
            <a:off x="762000" y="1551205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A2EEE-DE36-5A83-B55B-6521B4C0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28" y="2875871"/>
            <a:ext cx="4444131" cy="3260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E7EA2E-C2F0-75BF-89E4-DCC26D4CF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2260119"/>
            <a:ext cx="68294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4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6FC06-22A2-BC4F-4039-CCCCA7241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ED80A0-F427-9CFA-30EE-DC6D7D06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78" y="653164"/>
            <a:ext cx="6928080" cy="3550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D4131B-1CBC-8B3A-05CC-33D2AF97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24" y="590545"/>
            <a:ext cx="11029616" cy="565535"/>
          </a:xfrm>
        </p:spPr>
        <p:txBody>
          <a:bodyPr/>
          <a:lstStyle/>
          <a:p>
            <a:r>
              <a:rPr lang="en-US" dirty="0"/>
              <a:t>Example: heart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BFC2F-45CF-5885-B9C5-5955319C7106}"/>
              </a:ext>
            </a:extLst>
          </p:cNvPr>
          <p:cNvSpPr txBox="1"/>
          <p:nvPr/>
        </p:nvSpPr>
        <p:spPr>
          <a:xfrm>
            <a:off x="213942" y="1207961"/>
            <a:ext cx="5797751" cy="2440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data contain a binary outcome </a:t>
            </a:r>
            <a:r>
              <a:rPr lang="en-US" sz="1600" dirty="0">
                <a:solidFill>
                  <a:srgbClr val="FF0000"/>
                </a:solidFill>
              </a:rPr>
              <a:t>HD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303 patients who presented with chest pain.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An outcome value of </a:t>
            </a:r>
            <a:r>
              <a:rPr lang="en-US" altLang="zh-CN" sz="1600" dirty="0">
                <a:solidFill>
                  <a:srgbClr val="FF0000"/>
                </a:solidFill>
                <a:sym typeface="Rambla"/>
              </a:rPr>
              <a:t>Yes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 indicates the presence of heart disease based on an angiographic test, while No means no heart disease.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 There are 13 predictors including </a:t>
            </a:r>
            <a:r>
              <a:rPr lang="en-US" altLang="zh-CN" sz="1600" dirty="0">
                <a:solidFill>
                  <a:srgbClr val="FF0000"/>
                </a:solidFill>
                <a:sym typeface="Rambla"/>
              </a:rPr>
              <a:t>Age, Sex, Chol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(a cholesterol measurement), and other heart and lung function measurements.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Cross-validation yields a tree with six terminal nodes.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977657-F8B7-EEEC-282F-3A041EB38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1" y="3700510"/>
            <a:ext cx="3962819" cy="2973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96C3DC-7638-377D-C570-3AEB20264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065" y="4203425"/>
            <a:ext cx="2651027" cy="2562793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D2682C6-2F16-08C8-0D65-BDCBC7757002}"/>
              </a:ext>
            </a:extLst>
          </p:cNvPr>
          <p:cNvCxnSpPr/>
          <p:nvPr/>
        </p:nvCxnSpPr>
        <p:spPr>
          <a:xfrm>
            <a:off x="6919609" y="4203425"/>
            <a:ext cx="1297021" cy="12505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E89C0C-6202-8A22-69FE-D15909B9D679}"/>
              </a:ext>
            </a:extLst>
          </p:cNvPr>
          <p:cNvSpPr txBox="1"/>
          <p:nvPr/>
        </p:nvSpPr>
        <p:spPr>
          <a:xfrm>
            <a:off x="6347582" y="4614472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Pruning </a:t>
            </a:r>
          </a:p>
        </p:txBody>
      </p:sp>
    </p:spTree>
    <p:extLst>
      <p:ext uri="{BB962C8B-B14F-4D97-AF65-F5344CB8AC3E}">
        <p14:creationId xmlns:p14="http://schemas.microsoft.com/office/powerpoint/2010/main" val="348931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51217-297E-84F9-DCFD-11FE63AD8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4CCF58-D186-3AF6-A8EA-7A38B653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025" y="1019196"/>
            <a:ext cx="5142755" cy="4729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496CFF-6F63-215C-2CB4-020B97ED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24" y="590545"/>
            <a:ext cx="11029616" cy="565535"/>
          </a:xfrm>
        </p:spPr>
        <p:txBody>
          <a:bodyPr>
            <a:normAutofit/>
          </a:bodyPr>
          <a:lstStyle/>
          <a:p>
            <a:r>
              <a:rPr lang="en-US" dirty="0"/>
              <a:t>Advantages and Disadvantages of Trees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C4AB8-9539-88A6-A02D-328441CB13AA}"/>
              </a:ext>
            </a:extLst>
          </p:cNvPr>
          <p:cNvSpPr txBox="1"/>
          <p:nvPr/>
        </p:nvSpPr>
        <p:spPr>
          <a:xfrm>
            <a:off x="162062" y="1462507"/>
            <a:ext cx="5817206" cy="442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 are very easy to explain to people.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Trees can be displayed graphically.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Trees can easily handle qualitative predictors without the need to create dummy variables.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Trees will not consider irrelevant features; no feature selection is needed.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Disadvantages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Standard pruned trees usually do not achieve the same predictive accuracy than other regression or classification methods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Trees can be very volatile from sample to sample, i.e., they exhibit a high variance. This leads to refined tree-building strategies aimed at reducing the variance.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33FE8-AE58-4074-5932-82F007447DAE}"/>
              </a:ext>
            </a:extLst>
          </p:cNvPr>
          <p:cNvSpPr txBox="1"/>
          <p:nvPr/>
        </p:nvSpPr>
        <p:spPr>
          <a:xfrm>
            <a:off x="5979268" y="5748372"/>
            <a:ext cx="615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Row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True linear boundary;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Bottom row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true non-linear boundary.</a:t>
            </a:r>
          </a:p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 column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linear model;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column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tree-based model</a:t>
            </a:r>
          </a:p>
        </p:txBody>
      </p:sp>
    </p:spTree>
    <p:extLst>
      <p:ext uri="{BB962C8B-B14F-4D97-AF65-F5344CB8AC3E}">
        <p14:creationId xmlns:p14="http://schemas.microsoft.com/office/powerpoint/2010/main" val="30358119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68f56f-95be-480d-9847-691e388c16c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7223789A2B5459313374F6355700B" ma:contentTypeVersion="17" ma:contentTypeDescription="Create a new document." ma:contentTypeScope="" ma:versionID="392feb83960aeb7831dd884106571ec0">
  <xsd:schema xmlns:xsd="http://www.w3.org/2001/XMLSchema" xmlns:xs="http://www.w3.org/2001/XMLSchema" xmlns:p="http://schemas.microsoft.com/office/2006/metadata/properties" xmlns:ns3="8568f56f-95be-480d-9847-691e388c16c7" xmlns:ns4="55df151c-6499-4cc8-98d3-d565bf78f430" targetNamespace="http://schemas.microsoft.com/office/2006/metadata/properties" ma:root="true" ma:fieldsID="dc102bafde6d781d5dcf64ea7bbda52a" ns3:_="" ns4:_="">
    <xsd:import namespace="8568f56f-95be-480d-9847-691e388c16c7"/>
    <xsd:import namespace="55df151c-6499-4cc8-98d3-d565bf78f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f56f-95be-480d-9847-691e388c1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f151c-6499-4cc8-98d3-d565bf78f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926E09-10F9-4908-B49D-70144A5FC6EA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55df151c-6499-4cc8-98d3-d565bf78f430"/>
    <ds:schemaRef ds:uri="http://schemas.openxmlformats.org/package/2006/metadata/core-properties"/>
    <ds:schemaRef ds:uri="http://purl.org/dc/terms/"/>
    <ds:schemaRef ds:uri="8568f56f-95be-480d-9847-691e388c16c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B71C5A-6A82-4048-A40A-CDCB24C25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8f56f-95be-480d-9847-691e388c16c7"/>
    <ds:schemaRef ds:uri="55df151c-6499-4cc8-98d3-d565bf78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77006A-693A-4CB1-AAAC-65D17757C7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11761</TotalTime>
  <Words>427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QlkvdfBdjqsmMdgnmdVdqtynCMR10</vt:lpstr>
      <vt:lpstr>Rambla</vt:lpstr>
      <vt:lpstr>Aptos</vt:lpstr>
      <vt:lpstr>Arial Black</vt:lpstr>
      <vt:lpstr>Calibri</vt:lpstr>
      <vt:lpstr>Cambria Math</vt:lpstr>
      <vt:lpstr>Lato</vt:lpstr>
      <vt:lpstr>Wingdings 2</vt:lpstr>
      <vt:lpstr>DividendVTI</vt:lpstr>
      <vt:lpstr>1_DividendVTI</vt:lpstr>
      <vt:lpstr>WEEK 10</vt:lpstr>
      <vt:lpstr>10.1  Tree-based classification</vt:lpstr>
      <vt:lpstr>Classification trees</vt:lpstr>
      <vt:lpstr>CLASSIFICATIO ERROR RATE</vt:lpstr>
      <vt:lpstr>DATA</vt:lpstr>
      <vt:lpstr>SUMMARY OF DECISION TREE</vt:lpstr>
      <vt:lpstr>CROSS VALIDATION</vt:lpstr>
      <vt:lpstr>Example: heart data</vt:lpstr>
      <vt:lpstr>Advantages and Disadvantages of Trees</vt:lpstr>
      <vt:lpstr>WEEK 09   CODE DEMO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68</cp:revision>
  <dcterms:created xsi:type="dcterms:W3CDTF">2024-12-11T19:51:45Z</dcterms:created>
  <dcterms:modified xsi:type="dcterms:W3CDTF">2025-03-20T14:13:52Z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0x0101000747223789A2B5459313374F6355700B</vt:lpwstr>
  </property>
</Properties>
</file>