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3"/>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0ede3023b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ede302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0e0ee2f80_1_91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99" name="Google Shape;199;g60e0ee2f80_1_91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0e0ee2f80_1_97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10" name="Google Shape;210;g60e0ee2f80_1_97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0e0ee2f80_1_95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21" name="Google Shape;221;g60e0ee2f80_1_95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0e0ee2f80_1_982: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31" name="Google Shape;231;g60e0ee2f80_1_982: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0e0ee2f80_1_99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40" name="Google Shape;240;g60e0ee2f80_1_99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0e0ee2f80_1_103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51" name="Google Shape;251;g60e0ee2f80_1_103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0e0ee2f80_1_100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62" name="Google Shape;262;g60e0ee2f80_1_100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0e0ee2f80_1_105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73" name="Google Shape;273;g60e0ee2f80_1_105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3ff6833e_2_299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84" name="Google Shape;284;g253ff6833e_2_299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ff6833e_2_300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94" name="Google Shape;294;g253ff6833e_2_300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3ff6833e_2_122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14" name="Google Shape;114;g253ff6833e_2_122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0e0ee2f80_1_1009: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03" name="Google Shape;303;g60e0ee2f80_1_1009: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60e0ee2f80_1_1017: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13" name="Google Shape;313;g60e0ee2f80_1_1017: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60e0ee2f80_1_1025: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27" name="Google Shape;327;g60e0ee2f80_1_1025: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0e0ee2f80_1_1066: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38" name="Google Shape;338;g60e0ee2f80_1_1066: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0e0ee2f80_1_1074: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48" name="Google Shape;348;g60e0ee2f80_1_1074: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60e0ee2f80_1_111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57" name="Google Shape;357;g60e0ee2f80_1_111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0ede3023b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0ede302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3ff6833e_2_1229: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23" name="Google Shape;123;g253ff6833e_2_1229: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0e0ee2f80_1_897: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31" name="Google Shape;131;g60e0ee2f80_1_897: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3ff6833e_2_1375: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41" name="Google Shape;141;g253ff6833e_2_1375: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0e0ee2f80_1_23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52" name="Google Shape;152;g60e0ee2f80_1_23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0e0ee2f80_1_909: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63" name="Google Shape;163;g60e0ee2f80_1_909: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0e0ee2f80_1_934: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74" name="Google Shape;174;g60e0ee2f80_1_934: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0e0ee2f80_1_946: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86" name="Google Shape;186;g60e0ee2f80_1_946: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0" name="Google Shape;60;p14"/>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61" name="Google Shape;61;p14"/>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2" name="Google Shape;62;p14"/>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3" name="Google Shape;63;p1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 name="Google Shape;66;p15"/>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7" name="Google Shape;67;p15"/>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8" name="Google Shape;68;p15"/>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9" name="Google Shape;69;p15"/>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6"/>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2" name="Google Shape;72;p16"/>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3" name="Google Shape;73;p16"/>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17"/>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76" name="Google Shape;76;p17"/>
          <p:cNvSpPr txBox="1"/>
          <p:nvPr>
            <p:ph idx="1" type="body"/>
          </p:nvPr>
        </p:nvSpPr>
        <p:spPr>
          <a:xfrm>
            <a:off x="457200"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7" name="Google Shape;77;p17"/>
          <p:cNvSpPr txBox="1"/>
          <p:nvPr>
            <p:ph idx="2" type="body"/>
          </p:nvPr>
        </p:nvSpPr>
        <p:spPr>
          <a:xfrm>
            <a:off x="4709159"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8" name="Google Shape;78;p17"/>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9" name="Google Shape;79;p17"/>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0" name="Google Shape;80;p1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1" name="Shape 81"/>
        <p:cNvGrpSpPr/>
        <p:nvPr/>
      </p:nvGrpSpPr>
      <p:grpSpPr>
        <a:xfrm>
          <a:off x="0" y="0"/>
          <a:ext cx="0" cy="0"/>
          <a:chOff x="0" y="0"/>
          <a:chExt cx="0" cy="0"/>
        </a:xfrm>
      </p:grpSpPr>
      <p:sp>
        <p:nvSpPr>
          <p:cNvPr id="82" name="Google Shape;82;p18"/>
          <p:cNvSpPr txBox="1"/>
          <p:nvPr>
            <p:ph type="ctrTitle"/>
          </p:nvPr>
        </p:nvSpPr>
        <p:spPr>
          <a:xfrm>
            <a:off x="685799" y="1594484"/>
            <a:ext cx="7772400" cy="108013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83" name="Google Shape;83;p18"/>
          <p:cNvSpPr txBox="1"/>
          <p:nvPr>
            <p:ph idx="1" type="subTitle"/>
          </p:nvPr>
        </p:nvSpPr>
        <p:spPr>
          <a:xfrm>
            <a:off x="1371600" y="2880360"/>
            <a:ext cx="6400800" cy="12858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0" lvl="1" marL="825500" marR="0" rtl="0" algn="l">
              <a:spcBef>
                <a:spcPts val="0"/>
              </a:spcBef>
              <a:spcAft>
                <a:spcPts val="0"/>
              </a:spcAft>
              <a:buSzPts val="2500"/>
              <a:buNone/>
              <a:defRPr b="0" i="0" sz="3300" u="none" cap="none" strike="noStrike">
                <a:latin typeface="Calibri"/>
                <a:ea typeface="Calibri"/>
                <a:cs typeface="Calibri"/>
                <a:sym typeface="Calibri"/>
              </a:defRPr>
            </a:lvl2pPr>
            <a:lvl3pPr indent="0" lvl="2" marL="1663700" marR="0" rtl="0" algn="l">
              <a:spcBef>
                <a:spcPts val="0"/>
              </a:spcBef>
              <a:spcAft>
                <a:spcPts val="0"/>
              </a:spcAft>
              <a:buSzPts val="2500"/>
              <a:buNone/>
              <a:defRPr b="0" i="0" sz="3300" u="none" cap="none" strike="noStrike">
                <a:latin typeface="Calibri"/>
                <a:ea typeface="Calibri"/>
                <a:cs typeface="Calibri"/>
                <a:sym typeface="Calibri"/>
              </a:defRPr>
            </a:lvl3pPr>
            <a:lvl4pPr indent="0" lvl="3" marL="2489200" marR="0" rtl="0" algn="l">
              <a:spcBef>
                <a:spcPts val="0"/>
              </a:spcBef>
              <a:spcAft>
                <a:spcPts val="0"/>
              </a:spcAft>
              <a:buSzPts val="2500"/>
              <a:buNone/>
              <a:defRPr b="0" i="0" sz="3300" u="none" cap="none" strike="noStrike">
                <a:latin typeface="Calibri"/>
                <a:ea typeface="Calibri"/>
                <a:cs typeface="Calibri"/>
                <a:sym typeface="Calibri"/>
              </a:defRPr>
            </a:lvl4pPr>
            <a:lvl5pPr indent="0" lvl="4" marL="3327400" marR="0" rtl="0" algn="l">
              <a:spcBef>
                <a:spcPts val="0"/>
              </a:spcBef>
              <a:spcAft>
                <a:spcPts val="0"/>
              </a:spcAft>
              <a:buSzPts val="2500"/>
              <a:buNone/>
              <a:defRPr b="0" i="0" sz="3300" u="none" cap="none" strike="noStrike">
                <a:latin typeface="Calibri"/>
                <a:ea typeface="Calibri"/>
                <a:cs typeface="Calibri"/>
                <a:sym typeface="Calibri"/>
              </a:defRPr>
            </a:lvl5pPr>
            <a:lvl6pPr indent="0" lvl="5" marL="4152900" marR="0" rtl="0" algn="l">
              <a:spcBef>
                <a:spcPts val="0"/>
              </a:spcBef>
              <a:spcAft>
                <a:spcPts val="0"/>
              </a:spcAft>
              <a:buSzPts val="2500"/>
              <a:buNone/>
              <a:defRPr b="0" i="0" sz="3300" u="none" cap="none" strike="noStrike">
                <a:latin typeface="Calibri"/>
                <a:ea typeface="Calibri"/>
                <a:cs typeface="Calibri"/>
                <a:sym typeface="Calibri"/>
              </a:defRPr>
            </a:lvl6pPr>
            <a:lvl7pPr indent="0" lvl="6" marL="4991100" marR="0" rtl="0" algn="l">
              <a:spcBef>
                <a:spcPts val="0"/>
              </a:spcBef>
              <a:spcAft>
                <a:spcPts val="0"/>
              </a:spcAft>
              <a:buSzPts val="2500"/>
              <a:buNone/>
              <a:defRPr b="0" i="0" sz="3300" u="none" cap="none" strike="noStrike">
                <a:latin typeface="Calibri"/>
                <a:ea typeface="Calibri"/>
                <a:cs typeface="Calibri"/>
                <a:sym typeface="Calibri"/>
              </a:defRPr>
            </a:lvl7pPr>
            <a:lvl8pPr indent="0" lvl="7" marL="5816600" marR="0" rtl="0" algn="l">
              <a:spcBef>
                <a:spcPts val="0"/>
              </a:spcBef>
              <a:spcAft>
                <a:spcPts val="0"/>
              </a:spcAft>
              <a:buSzPts val="2500"/>
              <a:buNone/>
              <a:defRPr b="0" i="0" sz="3300" u="none" cap="none" strike="noStrike">
                <a:latin typeface="Calibri"/>
                <a:ea typeface="Calibri"/>
                <a:cs typeface="Calibri"/>
                <a:sym typeface="Calibri"/>
              </a:defRPr>
            </a:lvl8pPr>
            <a:lvl9pPr indent="0" lvl="8" marL="665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84" name="Google Shape;84;p18"/>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5" name="Google Shape;85;p18"/>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6" name="Google Shape;86;p1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0"/>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92" name="Google Shape;92;p20"/>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5" name="Google Shape;95;p2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8" name="Google Shape;98;p22"/>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9" name="Google Shape;99;p22"/>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2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47174"/>
            <a:ext cx="9140221" cy="4589512"/>
          </a:xfrm>
          <a:custGeom>
            <a:rect b="b" l="l" r="r" t="t"/>
            <a:pathLst>
              <a:path extrusionOk="0" h="120000" w="120000">
                <a:moveTo>
                  <a:pt x="0" y="119993"/>
                </a:moveTo>
                <a:lnTo>
                  <a:pt x="119995" y="119993"/>
                </a:lnTo>
                <a:lnTo>
                  <a:pt x="119995" y="0"/>
                </a:lnTo>
                <a:lnTo>
                  <a:pt x="0" y="0"/>
                </a:lnTo>
                <a:lnTo>
                  <a:pt x="0" y="119993"/>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 name="Google Shape;52;p13"/>
          <p:cNvSpPr/>
          <p:nvPr/>
        </p:nvSpPr>
        <p:spPr>
          <a:xfrm>
            <a:off x="0" y="0"/>
            <a:ext cx="9140221" cy="547382"/>
          </a:xfrm>
          <a:custGeom>
            <a:rect b="b" l="l" r="r" t="t"/>
            <a:pathLst>
              <a:path extrusionOk="0" h="120000" w="120000">
                <a:moveTo>
                  <a:pt x="0" y="119958"/>
                </a:moveTo>
                <a:lnTo>
                  <a:pt x="119995" y="119958"/>
                </a:lnTo>
                <a:lnTo>
                  <a:pt x="119995" y="0"/>
                </a:lnTo>
                <a:lnTo>
                  <a:pt x="0" y="0"/>
                </a:lnTo>
                <a:lnTo>
                  <a:pt x="0" y="119958"/>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 name="Google Shape;53;p13"/>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54" name="Google Shape;54;p13"/>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55" name="Google Shape;55;p13"/>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6" name="Google Shape;56;p13"/>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7" name="Google Shape;57;p13"/>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u="none">
                <a:solidFill>
                  <a:srgbClr val="22373A"/>
                </a:solidFill>
                <a:latin typeface="Arial"/>
                <a:ea typeface="Arial"/>
                <a:cs typeface="Arial"/>
                <a:sym typeface="Arial"/>
              </a:defRPr>
            </a:lvl1pPr>
            <a:lvl2pPr indent="-12700" lvl="1" marL="241300" marR="0" rtl="0" algn="l">
              <a:lnSpc>
                <a:spcPct val="111333"/>
              </a:lnSpc>
              <a:spcBef>
                <a:spcPts val="0"/>
              </a:spcBef>
              <a:buNone/>
              <a:defRPr b="0" i="0" sz="1400" u="none">
                <a:solidFill>
                  <a:srgbClr val="22373A"/>
                </a:solidFill>
                <a:latin typeface="Arial"/>
                <a:ea typeface="Arial"/>
                <a:cs typeface="Arial"/>
                <a:sym typeface="Arial"/>
              </a:defRPr>
            </a:lvl2pPr>
            <a:lvl3pPr indent="-12700" lvl="2" marL="241300" marR="0" rtl="0" algn="l">
              <a:lnSpc>
                <a:spcPct val="111333"/>
              </a:lnSpc>
              <a:spcBef>
                <a:spcPts val="0"/>
              </a:spcBef>
              <a:buNone/>
              <a:defRPr b="0" i="0" sz="1400" u="none">
                <a:solidFill>
                  <a:srgbClr val="22373A"/>
                </a:solidFill>
                <a:latin typeface="Arial"/>
                <a:ea typeface="Arial"/>
                <a:cs typeface="Arial"/>
                <a:sym typeface="Arial"/>
              </a:defRPr>
            </a:lvl3pPr>
            <a:lvl4pPr indent="-12700" lvl="3" marL="241300" marR="0" rtl="0" algn="l">
              <a:lnSpc>
                <a:spcPct val="111333"/>
              </a:lnSpc>
              <a:spcBef>
                <a:spcPts val="0"/>
              </a:spcBef>
              <a:buNone/>
              <a:defRPr b="0" i="0" sz="1400" u="none">
                <a:solidFill>
                  <a:srgbClr val="22373A"/>
                </a:solidFill>
                <a:latin typeface="Arial"/>
                <a:ea typeface="Arial"/>
                <a:cs typeface="Arial"/>
                <a:sym typeface="Arial"/>
              </a:defRPr>
            </a:lvl4pPr>
            <a:lvl5pPr indent="-12700" lvl="4" marL="241300" marR="0" rtl="0" algn="l">
              <a:lnSpc>
                <a:spcPct val="111333"/>
              </a:lnSpc>
              <a:spcBef>
                <a:spcPts val="0"/>
              </a:spcBef>
              <a:buNone/>
              <a:defRPr b="0" i="0" sz="1400" u="none">
                <a:solidFill>
                  <a:srgbClr val="22373A"/>
                </a:solidFill>
                <a:latin typeface="Arial"/>
                <a:ea typeface="Arial"/>
                <a:cs typeface="Arial"/>
                <a:sym typeface="Arial"/>
              </a:defRPr>
            </a:lvl5pPr>
            <a:lvl6pPr indent="-12700" lvl="5" marL="241300" marR="0" rtl="0" algn="l">
              <a:lnSpc>
                <a:spcPct val="111333"/>
              </a:lnSpc>
              <a:spcBef>
                <a:spcPts val="0"/>
              </a:spcBef>
              <a:buNone/>
              <a:defRPr b="0" i="0" sz="1400" u="none">
                <a:solidFill>
                  <a:srgbClr val="22373A"/>
                </a:solidFill>
                <a:latin typeface="Arial"/>
                <a:ea typeface="Arial"/>
                <a:cs typeface="Arial"/>
                <a:sym typeface="Arial"/>
              </a:defRPr>
            </a:lvl6pPr>
            <a:lvl7pPr indent="-12700" lvl="6" marL="241300" marR="0" rtl="0" algn="l">
              <a:lnSpc>
                <a:spcPct val="111333"/>
              </a:lnSpc>
              <a:spcBef>
                <a:spcPts val="0"/>
              </a:spcBef>
              <a:buNone/>
              <a:defRPr b="0" i="0" sz="1400" u="none">
                <a:solidFill>
                  <a:srgbClr val="22373A"/>
                </a:solidFill>
                <a:latin typeface="Arial"/>
                <a:ea typeface="Arial"/>
                <a:cs typeface="Arial"/>
                <a:sym typeface="Arial"/>
              </a:defRPr>
            </a:lvl7pPr>
            <a:lvl8pPr indent="-12700" lvl="7" marL="241300" marR="0" rtl="0" algn="l">
              <a:lnSpc>
                <a:spcPct val="111333"/>
              </a:lnSpc>
              <a:spcBef>
                <a:spcPts val="0"/>
              </a:spcBef>
              <a:buNone/>
              <a:defRPr b="0" i="0" sz="1400" u="none">
                <a:solidFill>
                  <a:srgbClr val="22373A"/>
                </a:solidFill>
                <a:latin typeface="Arial"/>
                <a:ea typeface="Arial"/>
                <a:cs typeface="Arial"/>
                <a:sym typeface="Arial"/>
              </a:defRPr>
            </a:lvl8pPr>
            <a:lvl9pPr indent="-12700" lvl="8" marL="241300" marR="0" rtl="0" algn="l">
              <a:lnSpc>
                <a:spcPct val="111333"/>
              </a:lnSpc>
              <a:spcBef>
                <a:spcPts val="0"/>
              </a:spcBef>
              <a:buNone/>
              <a:defRPr b="0" i="0" sz="1400" u="none">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sz="25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89" name="Google Shape;89;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6"/>
          <p:cNvPicPr preferRelativeResize="0"/>
          <p:nvPr/>
        </p:nvPicPr>
        <p:blipFill>
          <a:blip r:embed="rId3">
            <a:alphaModFix/>
          </a:blip>
          <a:stretch>
            <a:fillRect/>
          </a:stretch>
        </p:blipFill>
        <p:spPr>
          <a:xfrm>
            <a:off x="766750" y="2571425"/>
            <a:ext cx="3227399" cy="2212501"/>
          </a:xfrm>
          <a:prstGeom prst="rect">
            <a:avLst/>
          </a:prstGeom>
          <a:noFill/>
          <a:ln>
            <a:noFill/>
          </a:ln>
        </p:spPr>
      </p:pic>
      <p:sp>
        <p:nvSpPr>
          <p:cNvPr id="110" name="Google Shape;110;p26"/>
          <p:cNvSpPr txBox="1"/>
          <p:nvPr/>
        </p:nvSpPr>
        <p:spPr>
          <a:xfrm>
            <a:off x="683550" y="234938"/>
            <a:ext cx="7776900" cy="14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111" name="Google Shape;111;p26"/>
          <p:cNvSpPr/>
          <p:nvPr/>
        </p:nvSpPr>
        <p:spPr>
          <a:xfrm>
            <a:off x="766750" y="2572500"/>
            <a:ext cx="3227400" cy="221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p35"/>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2" name="Google Shape;202;p35"/>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3" name="Google Shape;203;p35"/>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Professor rating vs. beauty + gender</a:t>
            </a:r>
            <a:endParaRPr/>
          </a:p>
        </p:txBody>
      </p:sp>
      <p:sp>
        <p:nvSpPr>
          <p:cNvPr id="204" name="Google Shape;204;p35"/>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05" name="Google Shape;205;p35"/>
          <p:cNvSpPr txBox="1"/>
          <p:nvPr/>
        </p:nvSpPr>
        <p:spPr>
          <a:xfrm>
            <a:off x="688850" y="740724"/>
            <a:ext cx="7674300" cy="801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For a given beauty score, are male professors evaluated higher, lower, or about the same as female professors?</a:t>
            </a:r>
            <a:endParaRPr sz="1800">
              <a:latin typeface="Arial"/>
              <a:ea typeface="Arial"/>
              <a:cs typeface="Arial"/>
              <a:sym typeface="Arial"/>
            </a:endParaRPr>
          </a:p>
        </p:txBody>
      </p:sp>
      <p:sp>
        <p:nvSpPr>
          <p:cNvPr id="206" name="Google Shape;206;p35"/>
          <p:cNvSpPr txBox="1"/>
          <p:nvPr/>
        </p:nvSpPr>
        <p:spPr>
          <a:xfrm>
            <a:off x="688850" y="3223775"/>
            <a:ext cx="7674300" cy="1626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Clr>
                <a:schemeClr val="dk1"/>
              </a:buClr>
              <a:buSzPts val="1100"/>
              <a:buFont typeface="Arial"/>
              <a:buNone/>
            </a:pPr>
            <a:r>
              <a:rPr lang="en" sz="1800"/>
              <a:t>(a) higher</a:t>
            </a:r>
            <a:endParaRPr sz="1800"/>
          </a:p>
          <a:p>
            <a:pPr indent="0" lvl="0" marL="25400" marR="12700" rtl="0" algn="l">
              <a:lnSpc>
                <a:spcPct val="129899"/>
              </a:lnSpc>
              <a:spcBef>
                <a:spcPts val="0"/>
              </a:spcBef>
              <a:spcAft>
                <a:spcPts val="0"/>
              </a:spcAft>
              <a:buClr>
                <a:schemeClr val="dk1"/>
              </a:buClr>
              <a:buSzPts val="1100"/>
              <a:buFont typeface="Arial"/>
              <a:buNone/>
            </a:pPr>
            <a:r>
              <a:rPr lang="en" sz="1800"/>
              <a:t>(b) lower</a:t>
            </a:r>
            <a:endParaRPr sz="1800"/>
          </a:p>
          <a:p>
            <a:pPr indent="0" lvl="0" marL="25400" marR="12700" rtl="0" algn="l">
              <a:lnSpc>
                <a:spcPct val="129899"/>
              </a:lnSpc>
              <a:spcBef>
                <a:spcPts val="0"/>
              </a:spcBef>
              <a:spcAft>
                <a:spcPts val="0"/>
              </a:spcAft>
              <a:buSzPts val="1100"/>
              <a:buNone/>
            </a:pPr>
            <a:r>
              <a:rPr lang="en" sz="1800"/>
              <a:t>(c) about the same</a:t>
            </a:r>
            <a:endParaRPr sz="1800"/>
          </a:p>
        </p:txBody>
      </p:sp>
      <p:pic>
        <p:nvPicPr>
          <p:cNvPr id="207" name="Google Shape;207;p35"/>
          <p:cNvPicPr preferRelativeResize="0"/>
          <p:nvPr/>
        </p:nvPicPr>
        <p:blipFill>
          <a:blip r:embed="rId3">
            <a:alphaModFix/>
          </a:blip>
          <a:stretch>
            <a:fillRect/>
          </a:stretch>
        </p:blipFill>
        <p:spPr>
          <a:xfrm>
            <a:off x="1668925" y="1444473"/>
            <a:ext cx="5229873" cy="1626901"/>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sp>
        <p:nvSpPr>
          <p:cNvPr id="212" name="Google Shape;212;p36"/>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3" name="Google Shape;213;p36"/>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4" name="Google Shape;214;p3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Professor rating vs. beauty + gender</a:t>
            </a:r>
            <a:endParaRPr/>
          </a:p>
        </p:txBody>
      </p:sp>
      <p:sp>
        <p:nvSpPr>
          <p:cNvPr id="215" name="Google Shape;215;p36"/>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16" name="Google Shape;216;p36"/>
          <p:cNvSpPr txBox="1"/>
          <p:nvPr/>
        </p:nvSpPr>
        <p:spPr>
          <a:xfrm>
            <a:off x="688850" y="740724"/>
            <a:ext cx="7674300" cy="801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For a given beauty score, are male professors evaluated higher, lower, or about the same as female professors?</a:t>
            </a:r>
            <a:endParaRPr sz="1800">
              <a:latin typeface="Arial"/>
              <a:ea typeface="Arial"/>
              <a:cs typeface="Arial"/>
              <a:sym typeface="Arial"/>
            </a:endParaRPr>
          </a:p>
        </p:txBody>
      </p:sp>
      <p:sp>
        <p:nvSpPr>
          <p:cNvPr id="217" name="Google Shape;217;p36"/>
          <p:cNvSpPr txBox="1"/>
          <p:nvPr/>
        </p:nvSpPr>
        <p:spPr>
          <a:xfrm>
            <a:off x="688850" y="3223775"/>
            <a:ext cx="7674300" cy="1626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i="1" lang="en" sz="1800">
                <a:solidFill>
                  <a:srgbClr val="E69138"/>
                </a:solidFill>
              </a:rPr>
              <a:t>(a) </a:t>
            </a:r>
            <a:r>
              <a:rPr i="1" lang="en" sz="1800">
                <a:solidFill>
                  <a:srgbClr val="E69138"/>
                </a:solidFill>
              </a:rPr>
              <a:t>higher → Beauty held constant, male professors are rated</a:t>
            </a:r>
            <a:endParaRPr i="1" sz="1800">
              <a:solidFill>
                <a:srgbClr val="E69138"/>
              </a:solidFill>
            </a:endParaRPr>
          </a:p>
          <a:p>
            <a:pPr indent="431800" lvl="0" marL="25400" marR="12700" rtl="0" algn="l">
              <a:lnSpc>
                <a:spcPct val="129899"/>
              </a:lnSpc>
              <a:spcBef>
                <a:spcPts val="0"/>
              </a:spcBef>
              <a:spcAft>
                <a:spcPts val="0"/>
              </a:spcAft>
              <a:buSzPts val="1100"/>
              <a:buNone/>
            </a:pPr>
            <a:r>
              <a:rPr i="1" lang="en" sz="1800">
                <a:solidFill>
                  <a:srgbClr val="E69138"/>
                </a:solidFill>
              </a:rPr>
              <a:t>0.17 points higher on average than female professors.</a:t>
            </a:r>
            <a:endParaRPr i="1" sz="1800">
              <a:solidFill>
                <a:srgbClr val="E69138"/>
              </a:solidFill>
            </a:endParaRPr>
          </a:p>
          <a:p>
            <a:pPr indent="0" lvl="0" marL="25400" marR="12700" rtl="0" algn="l">
              <a:lnSpc>
                <a:spcPct val="129899"/>
              </a:lnSpc>
              <a:spcBef>
                <a:spcPts val="0"/>
              </a:spcBef>
              <a:spcAft>
                <a:spcPts val="0"/>
              </a:spcAft>
              <a:buSzPts val="1100"/>
              <a:buNone/>
            </a:pPr>
            <a:r>
              <a:rPr lang="en" sz="1800"/>
              <a:t>(b) lower</a:t>
            </a:r>
            <a:endParaRPr sz="1800"/>
          </a:p>
          <a:p>
            <a:pPr indent="0" lvl="0" marL="25400" marR="12700" rtl="0" algn="l">
              <a:lnSpc>
                <a:spcPct val="129899"/>
              </a:lnSpc>
              <a:spcBef>
                <a:spcPts val="0"/>
              </a:spcBef>
              <a:spcAft>
                <a:spcPts val="0"/>
              </a:spcAft>
              <a:buSzPts val="1100"/>
              <a:buNone/>
            </a:pPr>
            <a:r>
              <a:rPr lang="en" sz="1800"/>
              <a:t>(c) about the same</a:t>
            </a:r>
            <a:endParaRPr sz="1800"/>
          </a:p>
        </p:txBody>
      </p:sp>
      <p:pic>
        <p:nvPicPr>
          <p:cNvPr id="218" name="Google Shape;218;p36"/>
          <p:cNvPicPr preferRelativeResize="0"/>
          <p:nvPr/>
        </p:nvPicPr>
        <p:blipFill>
          <a:blip r:embed="rId3">
            <a:alphaModFix/>
          </a:blip>
          <a:stretch>
            <a:fillRect/>
          </a:stretch>
        </p:blipFill>
        <p:spPr>
          <a:xfrm>
            <a:off x="1668925" y="1444473"/>
            <a:ext cx="5229873" cy="1626901"/>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37"/>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4" name="Google Shape;224;p37"/>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5" name="Google Shape;225;p37"/>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Full Model</a:t>
            </a:r>
            <a:endParaRPr/>
          </a:p>
        </p:txBody>
      </p:sp>
      <p:sp>
        <p:nvSpPr>
          <p:cNvPr id="226" name="Google Shape;226;p37"/>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27" name="Google Shape;227;p37"/>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228" name="Google Shape;228;p37"/>
          <p:cNvPicPr preferRelativeResize="0"/>
          <p:nvPr/>
        </p:nvPicPr>
        <p:blipFill>
          <a:blip r:embed="rId3">
            <a:alphaModFix/>
          </a:blip>
          <a:stretch>
            <a:fillRect/>
          </a:stretch>
        </p:blipFill>
        <p:spPr>
          <a:xfrm>
            <a:off x="688850" y="740725"/>
            <a:ext cx="5944748" cy="4324849"/>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p3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4" name="Google Shape;234;p38"/>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5" name="Google Shape;235;p38"/>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Hypotheses</a:t>
            </a:r>
            <a:endParaRPr/>
          </a:p>
        </p:txBody>
      </p:sp>
      <p:sp>
        <p:nvSpPr>
          <p:cNvPr id="236" name="Google Shape;236;p38"/>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37" name="Google Shape;237;p38"/>
          <p:cNvSpPr txBox="1"/>
          <p:nvPr/>
        </p:nvSpPr>
        <p:spPr>
          <a:xfrm>
            <a:off x="688850" y="740739"/>
            <a:ext cx="7674300" cy="3663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Just as the interpretation of the slope parameters take into account all other variables in the model, the hypotheses for testing for significance of a predictor also takes into account all other variables.</a:t>
            </a:r>
            <a:endParaRPr sz="1800"/>
          </a:p>
          <a:p>
            <a:pPr indent="0" lvl="0" marL="25400" marR="12700" rtl="0" algn="l">
              <a:lnSpc>
                <a:spcPct val="129899"/>
              </a:lnSpc>
              <a:spcBef>
                <a:spcPts val="0"/>
              </a:spcBef>
              <a:spcAft>
                <a:spcPts val="0"/>
              </a:spcAft>
              <a:buNone/>
            </a:pPr>
            <a:r>
              <a:t/>
            </a:r>
            <a:endParaRPr sz="1800"/>
          </a:p>
          <a:p>
            <a:pPr indent="0" lvl="0" marL="25400" marR="12700" rtl="0" algn="l">
              <a:lnSpc>
                <a:spcPct val="129899"/>
              </a:lnSpc>
              <a:spcBef>
                <a:spcPts val="0"/>
              </a:spcBef>
              <a:spcAft>
                <a:spcPts val="0"/>
              </a:spcAft>
              <a:buClr>
                <a:schemeClr val="dk1"/>
              </a:buClr>
              <a:buSzPts val="1100"/>
              <a:buFont typeface="Arial"/>
              <a:buNone/>
            </a:pPr>
            <a:r>
              <a:rPr lang="en" sz="1800"/>
              <a:t>H</a:t>
            </a:r>
            <a:r>
              <a:rPr baseline="-25000" lang="en" sz="1800"/>
              <a:t>0</a:t>
            </a:r>
            <a:r>
              <a:rPr lang="en" sz="1800"/>
              <a:t>: </a:t>
            </a:r>
            <a:r>
              <a:rPr i="1" lang="en" sz="1800"/>
              <a:t>B</a:t>
            </a:r>
            <a:r>
              <a:rPr baseline="-25000" i="1" lang="en" sz="1800"/>
              <a:t>i</a:t>
            </a:r>
            <a:r>
              <a:rPr lang="en" sz="1800"/>
              <a:t> = 0 when other explanatory variables are included in the model.</a:t>
            </a:r>
            <a:endParaRPr sz="1800"/>
          </a:p>
          <a:p>
            <a:pPr indent="0" lvl="0" marL="25400" marR="12700" rtl="0" algn="l">
              <a:lnSpc>
                <a:spcPct val="129899"/>
              </a:lnSpc>
              <a:spcBef>
                <a:spcPts val="0"/>
              </a:spcBef>
              <a:spcAft>
                <a:spcPts val="0"/>
              </a:spcAft>
              <a:buClr>
                <a:schemeClr val="dk1"/>
              </a:buClr>
              <a:buSzPts val="1100"/>
              <a:buFont typeface="Arial"/>
              <a:buNone/>
            </a:pPr>
            <a:r>
              <a:rPr lang="en" sz="1800"/>
              <a:t>H</a:t>
            </a:r>
            <a:r>
              <a:rPr baseline="-25000" lang="en" sz="1800"/>
              <a:t>A</a:t>
            </a:r>
            <a:r>
              <a:rPr lang="en" sz="1800"/>
              <a:t>: </a:t>
            </a:r>
            <a:r>
              <a:rPr i="1" lang="en" sz="1800"/>
              <a:t>B</a:t>
            </a:r>
            <a:r>
              <a:rPr baseline="-25000" i="1" lang="en" sz="1800"/>
              <a:t>i</a:t>
            </a:r>
            <a:r>
              <a:rPr lang="en" sz="1800"/>
              <a:t> ≠ 0 when other explanatory variables are included in the model.</a:t>
            </a:r>
            <a:endParaRPr sz="1800"/>
          </a:p>
          <a:p>
            <a:pPr indent="0" lvl="0" marL="25400" marR="12700" rtl="0" algn="l">
              <a:lnSpc>
                <a:spcPct val="129899"/>
              </a:lnSpc>
              <a:spcBef>
                <a:spcPts val="0"/>
              </a:spcBef>
              <a:spcAft>
                <a:spcPts val="0"/>
              </a:spcAft>
              <a:buNone/>
            </a:pPr>
            <a:r>
              <a:t/>
            </a:r>
            <a:endParaRPr sz="18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3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3" name="Google Shape;243;p3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4" name="Google Shape;244;p3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numerical variables</a:t>
            </a:r>
            <a:endParaRPr/>
          </a:p>
        </p:txBody>
      </p:sp>
      <p:sp>
        <p:nvSpPr>
          <p:cNvPr id="245" name="Google Shape;245;p3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46" name="Google Shape;246;p39"/>
          <p:cNvSpPr txBox="1"/>
          <p:nvPr/>
        </p:nvSpPr>
        <p:spPr>
          <a:xfrm>
            <a:off x="688850" y="740723"/>
            <a:ext cx="7674300" cy="409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The p-value for age is 0.01. What does this indicate?</a:t>
            </a:r>
            <a:endParaRPr sz="1800">
              <a:latin typeface="Arial"/>
              <a:ea typeface="Arial"/>
              <a:cs typeface="Arial"/>
              <a:sym typeface="Arial"/>
            </a:endParaRPr>
          </a:p>
        </p:txBody>
      </p:sp>
      <p:sp>
        <p:nvSpPr>
          <p:cNvPr id="247" name="Google Shape;247;p39"/>
          <p:cNvSpPr txBox="1"/>
          <p:nvPr/>
        </p:nvSpPr>
        <p:spPr>
          <a:xfrm>
            <a:off x="688850" y="2597349"/>
            <a:ext cx="7674300" cy="2539800"/>
          </a:xfrm>
          <a:prstGeom prst="rect">
            <a:avLst/>
          </a:prstGeom>
          <a:noFill/>
          <a:ln>
            <a:noFill/>
          </a:ln>
        </p:spPr>
        <p:txBody>
          <a:bodyPr anchorCtr="0" anchor="t" bIns="0" lIns="0" spcFirstLastPara="1" rIns="0" wrap="square" tIns="0">
            <a:noAutofit/>
          </a:bodyPr>
          <a:lstStyle/>
          <a:p>
            <a:pPr indent="-342900" lvl="0" marL="457200" marR="12700" rtl="0" algn="l">
              <a:lnSpc>
                <a:spcPct val="129899"/>
              </a:lnSpc>
              <a:spcBef>
                <a:spcPts val="0"/>
              </a:spcBef>
              <a:spcAft>
                <a:spcPts val="0"/>
              </a:spcAft>
              <a:buSzPts val="1800"/>
              <a:buAutoNum type="alphaLcPeriod"/>
            </a:pPr>
            <a:r>
              <a:rPr lang="en" sz="1800"/>
              <a:t>Since p-value is positive, higher the professor’s age, the higher we would expect them to be rated.</a:t>
            </a:r>
            <a:endParaRPr sz="1800"/>
          </a:p>
          <a:p>
            <a:pPr indent="-342900" lvl="0" marL="457200" marR="12700" rtl="0" algn="l">
              <a:lnSpc>
                <a:spcPct val="129899"/>
              </a:lnSpc>
              <a:spcBef>
                <a:spcPts val="0"/>
              </a:spcBef>
              <a:spcAft>
                <a:spcPts val="0"/>
              </a:spcAft>
              <a:buSzPts val="1800"/>
              <a:buAutoNum type="alphaLcPeriod"/>
            </a:pPr>
            <a:r>
              <a:rPr lang="en" sz="1800"/>
              <a:t>If we keep all other variables in the model, there is strong evidence that professor’s age is associated with their rating.</a:t>
            </a:r>
            <a:endParaRPr sz="1800"/>
          </a:p>
          <a:p>
            <a:pPr indent="-342900" lvl="0" marL="457200" marR="12700" rtl="0" algn="l">
              <a:lnSpc>
                <a:spcPct val="129899"/>
              </a:lnSpc>
              <a:spcBef>
                <a:spcPts val="0"/>
              </a:spcBef>
              <a:spcAft>
                <a:spcPts val="0"/>
              </a:spcAft>
              <a:buSzPts val="1800"/>
              <a:buAutoNum type="alphaLcPeriod"/>
            </a:pPr>
            <a:r>
              <a:rPr lang="en" sz="1800"/>
              <a:t>Probability that the true slope parameter for age is 0 is 0.01.</a:t>
            </a:r>
            <a:endParaRPr sz="1800"/>
          </a:p>
          <a:p>
            <a:pPr indent="-342900" lvl="0" marL="457200" marR="12700" rtl="0" algn="l">
              <a:lnSpc>
                <a:spcPct val="129899"/>
              </a:lnSpc>
              <a:spcBef>
                <a:spcPts val="0"/>
              </a:spcBef>
              <a:spcAft>
                <a:spcPts val="0"/>
              </a:spcAft>
              <a:buSzPts val="1800"/>
              <a:buAutoNum type="alphaLcPeriod"/>
            </a:pPr>
            <a:r>
              <a:rPr lang="en" sz="1800"/>
              <a:t>There is about 1% chance that the true slope parameter for age is -0.0089.</a:t>
            </a:r>
            <a:endParaRPr sz="1800"/>
          </a:p>
        </p:txBody>
      </p:sp>
      <p:pic>
        <p:nvPicPr>
          <p:cNvPr id="248" name="Google Shape;248;p39"/>
          <p:cNvPicPr preferRelativeResize="0"/>
          <p:nvPr/>
        </p:nvPicPr>
        <p:blipFill>
          <a:blip r:embed="rId3">
            <a:alphaModFix/>
          </a:blip>
          <a:stretch>
            <a:fillRect/>
          </a:stretch>
        </p:blipFill>
        <p:spPr>
          <a:xfrm>
            <a:off x="1383825" y="1057501"/>
            <a:ext cx="5418076" cy="153985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40"/>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4" name="Google Shape;254;p40"/>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5" name="Google Shape;255;p4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numerical variables</a:t>
            </a:r>
            <a:endParaRPr/>
          </a:p>
        </p:txBody>
      </p:sp>
      <p:sp>
        <p:nvSpPr>
          <p:cNvPr id="256" name="Google Shape;256;p40"/>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57" name="Google Shape;257;p40"/>
          <p:cNvSpPr txBox="1"/>
          <p:nvPr/>
        </p:nvSpPr>
        <p:spPr>
          <a:xfrm>
            <a:off x="688850" y="740723"/>
            <a:ext cx="7674300" cy="409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The p-value for age is 0.01. What does this indicate?</a:t>
            </a:r>
            <a:endParaRPr sz="1800">
              <a:latin typeface="Arial"/>
              <a:ea typeface="Arial"/>
              <a:cs typeface="Arial"/>
              <a:sym typeface="Arial"/>
            </a:endParaRPr>
          </a:p>
        </p:txBody>
      </p:sp>
      <p:sp>
        <p:nvSpPr>
          <p:cNvPr id="258" name="Google Shape;258;p40"/>
          <p:cNvSpPr txBox="1"/>
          <p:nvPr/>
        </p:nvSpPr>
        <p:spPr>
          <a:xfrm>
            <a:off x="688850" y="2597349"/>
            <a:ext cx="7674300" cy="2539800"/>
          </a:xfrm>
          <a:prstGeom prst="rect">
            <a:avLst/>
          </a:prstGeom>
          <a:noFill/>
          <a:ln>
            <a:noFill/>
          </a:ln>
        </p:spPr>
        <p:txBody>
          <a:bodyPr anchorCtr="0" anchor="t" bIns="0" lIns="0" spcFirstLastPara="1" rIns="0" wrap="square" tIns="0">
            <a:noAutofit/>
          </a:bodyPr>
          <a:lstStyle/>
          <a:p>
            <a:pPr indent="-342900" lvl="0" marL="457200" marR="12700" rtl="0" algn="l">
              <a:lnSpc>
                <a:spcPct val="129899"/>
              </a:lnSpc>
              <a:spcBef>
                <a:spcPts val="0"/>
              </a:spcBef>
              <a:spcAft>
                <a:spcPts val="0"/>
              </a:spcAft>
              <a:buSzPts val="1800"/>
              <a:buAutoNum type="alphaLcPeriod"/>
            </a:pPr>
            <a:r>
              <a:rPr lang="en" sz="1800"/>
              <a:t>Since p-value is positive, higher the professor’s age, the higher we would expect them to be rated.</a:t>
            </a:r>
            <a:endParaRPr sz="1800"/>
          </a:p>
          <a:p>
            <a:pPr indent="-342900" lvl="0" marL="457200" marR="12700" rtl="0" algn="l">
              <a:lnSpc>
                <a:spcPct val="129899"/>
              </a:lnSpc>
              <a:spcBef>
                <a:spcPts val="0"/>
              </a:spcBef>
              <a:spcAft>
                <a:spcPts val="0"/>
              </a:spcAft>
              <a:buClr>
                <a:srgbClr val="E69138"/>
              </a:buClr>
              <a:buSzPts val="1800"/>
              <a:buAutoNum type="alphaLcPeriod"/>
            </a:pPr>
            <a:r>
              <a:rPr i="1" lang="en" sz="1800">
                <a:solidFill>
                  <a:srgbClr val="E69138"/>
                </a:solidFill>
              </a:rPr>
              <a:t>If we keep all other variables in the model, there is strong evidence that professor’s age is associated with their rating.</a:t>
            </a:r>
            <a:endParaRPr i="1" sz="1800">
              <a:solidFill>
                <a:srgbClr val="E69138"/>
              </a:solidFill>
            </a:endParaRPr>
          </a:p>
          <a:p>
            <a:pPr indent="-342900" lvl="0" marL="457200" marR="12700" rtl="0" algn="l">
              <a:lnSpc>
                <a:spcPct val="129899"/>
              </a:lnSpc>
              <a:spcBef>
                <a:spcPts val="0"/>
              </a:spcBef>
              <a:spcAft>
                <a:spcPts val="0"/>
              </a:spcAft>
              <a:buSzPts val="1800"/>
              <a:buAutoNum type="alphaLcPeriod"/>
            </a:pPr>
            <a:r>
              <a:rPr lang="en" sz="1800"/>
              <a:t>Probability that the true slope parameter for age is 0 is 0.01.</a:t>
            </a:r>
            <a:endParaRPr sz="1800"/>
          </a:p>
          <a:p>
            <a:pPr indent="-342900" lvl="0" marL="457200" marR="12700" rtl="0" algn="l">
              <a:lnSpc>
                <a:spcPct val="129899"/>
              </a:lnSpc>
              <a:spcBef>
                <a:spcPts val="0"/>
              </a:spcBef>
              <a:spcAft>
                <a:spcPts val="0"/>
              </a:spcAft>
              <a:buSzPts val="1800"/>
              <a:buAutoNum type="alphaLcPeriod"/>
            </a:pPr>
            <a:r>
              <a:rPr lang="en" sz="1800"/>
              <a:t>There is about 1% chance that the true slope parameter for age is -0.0089.</a:t>
            </a:r>
            <a:endParaRPr sz="1800"/>
          </a:p>
        </p:txBody>
      </p:sp>
      <p:pic>
        <p:nvPicPr>
          <p:cNvPr id="259" name="Google Shape;259;p40"/>
          <p:cNvPicPr preferRelativeResize="0"/>
          <p:nvPr/>
        </p:nvPicPr>
        <p:blipFill>
          <a:blip r:embed="rId3">
            <a:alphaModFix/>
          </a:blip>
          <a:stretch>
            <a:fillRect/>
          </a:stretch>
        </p:blipFill>
        <p:spPr>
          <a:xfrm>
            <a:off x="1383825" y="1057501"/>
            <a:ext cx="5418076" cy="1539850"/>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41"/>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5" name="Google Shape;265;p41"/>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6" name="Google Shape;266;p41"/>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categorical variables</a:t>
            </a:r>
            <a:endParaRPr/>
          </a:p>
        </p:txBody>
      </p:sp>
      <p:sp>
        <p:nvSpPr>
          <p:cNvPr id="267" name="Google Shape;267;p41"/>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68" name="Google Shape;268;p41"/>
          <p:cNvSpPr txBox="1"/>
          <p:nvPr/>
        </p:nvSpPr>
        <p:spPr>
          <a:xfrm>
            <a:off x="688850" y="740725"/>
            <a:ext cx="7838100" cy="842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Tenure is a categorical variable with 3 levels: non tenure track, tenure track, tenured. Based on the model output given, which of the below is </a:t>
            </a:r>
            <a:r>
              <a:rPr lang="en" sz="1800" u="sng"/>
              <a:t>false</a:t>
            </a:r>
            <a:r>
              <a:rPr lang="en" sz="1800"/>
              <a:t>?</a:t>
            </a:r>
            <a:endParaRPr sz="1800">
              <a:latin typeface="Arial"/>
              <a:ea typeface="Arial"/>
              <a:cs typeface="Arial"/>
              <a:sym typeface="Arial"/>
            </a:endParaRPr>
          </a:p>
        </p:txBody>
      </p:sp>
      <p:pic>
        <p:nvPicPr>
          <p:cNvPr id="269" name="Google Shape;269;p41"/>
          <p:cNvPicPr preferRelativeResize="0"/>
          <p:nvPr/>
        </p:nvPicPr>
        <p:blipFill>
          <a:blip r:embed="rId3">
            <a:alphaModFix/>
          </a:blip>
          <a:stretch>
            <a:fillRect/>
          </a:stretch>
        </p:blipFill>
        <p:spPr>
          <a:xfrm>
            <a:off x="1262200" y="1431103"/>
            <a:ext cx="5834200" cy="1325975"/>
          </a:xfrm>
          <a:prstGeom prst="rect">
            <a:avLst/>
          </a:prstGeom>
          <a:noFill/>
          <a:ln>
            <a:noFill/>
          </a:ln>
        </p:spPr>
      </p:pic>
      <p:sp>
        <p:nvSpPr>
          <p:cNvPr id="270" name="Google Shape;270;p41"/>
          <p:cNvSpPr txBox="1"/>
          <p:nvPr/>
        </p:nvSpPr>
        <p:spPr>
          <a:xfrm>
            <a:off x="651000" y="2909475"/>
            <a:ext cx="7838100" cy="1971000"/>
          </a:xfrm>
          <a:prstGeom prst="rect">
            <a:avLst/>
          </a:prstGeom>
          <a:noFill/>
          <a:ln>
            <a:noFill/>
          </a:ln>
        </p:spPr>
        <p:txBody>
          <a:bodyPr anchorCtr="0" anchor="t" bIns="0" lIns="0" spcFirstLastPara="1" rIns="0" wrap="square" tIns="0">
            <a:noAutofit/>
          </a:bodyPr>
          <a:lstStyle/>
          <a:p>
            <a:pPr indent="-330200" lvl="0" marL="457200" marR="12700" rtl="0" algn="l">
              <a:lnSpc>
                <a:spcPct val="129899"/>
              </a:lnSpc>
              <a:spcBef>
                <a:spcPts val="0"/>
              </a:spcBef>
              <a:spcAft>
                <a:spcPts val="0"/>
              </a:spcAft>
              <a:buSzPts val="1600"/>
              <a:buAutoNum type="alphaLcPeriod"/>
            </a:pPr>
            <a:r>
              <a:rPr lang="en" sz="1600"/>
              <a:t>Reference level is non tenure track.</a:t>
            </a:r>
            <a:endParaRPr sz="1600"/>
          </a:p>
          <a:p>
            <a:pPr indent="-330200" lvl="0" marL="457200" marR="12700" rtl="0" algn="l">
              <a:lnSpc>
                <a:spcPct val="129899"/>
              </a:lnSpc>
              <a:spcBef>
                <a:spcPts val="0"/>
              </a:spcBef>
              <a:spcAft>
                <a:spcPts val="0"/>
              </a:spcAft>
              <a:buSzPts val="1600"/>
              <a:buAutoNum type="alphaLcPeriod"/>
            </a:pPr>
            <a:r>
              <a:rPr lang="en" sz="1600"/>
              <a:t>All else being equal, tenure track professors are rated, on average, 0.19 points lower than non-tenure track professors.</a:t>
            </a:r>
            <a:endParaRPr sz="1600"/>
          </a:p>
          <a:p>
            <a:pPr indent="-330200" lvl="0" marL="457200" marR="12700" rtl="0" algn="l">
              <a:lnSpc>
                <a:spcPct val="129899"/>
              </a:lnSpc>
              <a:spcBef>
                <a:spcPts val="0"/>
              </a:spcBef>
              <a:spcAft>
                <a:spcPts val="0"/>
              </a:spcAft>
              <a:buSzPts val="1600"/>
              <a:buAutoNum type="alphaLcPeriod"/>
            </a:pPr>
            <a:r>
              <a:rPr lang="en" sz="1600"/>
              <a:t>All else being equal, tenured professors are rated, on average, 0.16 points lower than non-tenure track professors.</a:t>
            </a:r>
            <a:endParaRPr sz="1600"/>
          </a:p>
          <a:p>
            <a:pPr indent="-330200" lvl="0" marL="457200" marR="12700" rtl="0" algn="l">
              <a:lnSpc>
                <a:spcPct val="129899"/>
              </a:lnSpc>
              <a:spcBef>
                <a:spcPts val="0"/>
              </a:spcBef>
              <a:spcAft>
                <a:spcPts val="0"/>
              </a:spcAft>
              <a:buSzPts val="1600"/>
              <a:buAutoNum type="alphaLcPeriod"/>
            </a:pPr>
            <a:r>
              <a:rPr lang="en" sz="1600"/>
              <a:t>All else being equal, there is a significant difference between the average ratings of tenure track and tenured professors.</a:t>
            </a:r>
            <a:endParaRPr sz="160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42"/>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6" name="Google Shape;276;p42"/>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7" name="Google Shape;277;p4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categorical variables</a:t>
            </a:r>
            <a:endParaRPr/>
          </a:p>
        </p:txBody>
      </p:sp>
      <p:sp>
        <p:nvSpPr>
          <p:cNvPr id="278" name="Google Shape;278;p42"/>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79" name="Google Shape;279;p42"/>
          <p:cNvSpPr txBox="1"/>
          <p:nvPr/>
        </p:nvSpPr>
        <p:spPr>
          <a:xfrm>
            <a:off x="688850" y="740725"/>
            <a:ext cx="7838100" cy="842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Tenure is a categorical variable with 3 levels: non tenure track, tenure track, tenured. Based on the model output given, which of the below is </a:t>
            </a:r>
            <a:r>
              <a:rPr lang="en" sz="1800" u="sng"/>
              <a:t>false</a:t>
            </a:r>
            <a:r>
              <a:rPr lang="en" sz="1800"/>
              <a:t>?</a:t>
            </a:r>
            <a:endParaRPr sz="1800">
              <a:latin typeface="Arial"/>
              <a:ea typeface="Arial"/>
              <a:cs typeface="Arial"/>
              <a:sym typeface="Arial"/>
            </a:endParaRPr>
          </a:p>
        </p:txBody>
      </p:sp>
      <p:pic>
        <p:nvPicPr>
          <p:cNvPr id="280" name="Google Shape;280;p42"/>
          <p:cNvPicPr preferRelativeResize="0"/>
          <p:nvPr/>
        </p:nvPicPr>
        <p:blipFill>
          <a:blip r:embed="rId3">
            <a:alphaModFix/>
          </a:blip>
          <a:stretch>
            <a:fillRect/>
          </a:stretch>
        </p:blipFill>
        <p:spPr>
          <a:xfrm>
            <a:off x="1262200" y="1431103"/>
            <a:ext cx="5834200" cy="1325975"/>
          </a:xfrm>
          <a:prstGeom prst="rect">
            <a:avLst/>
          </a:prstGeom>
          <a:noFill/>
          <a:ln>
            <a:noFill/>
          </a:ln>
        </p:spPr>
      </p:pic>
      <p:sp>
        <p:nvSpPr>
          <p:cNvPr id="281" name="Google Shape;281;p42"/>
          <p:cNvSpPr txBox="1"/>
          <p:nvPr/>
        </p:nvSpPr>
        <p:spPr>
          <a:xfrm>
            <a:off x="651000" y="2909475"/>
            <a:ext cx="7838100" cy="1971000"/>
          </a:xfrm>
          <a:prstGeom prst="rect">
            <a:avLst/>
          </a:prstGeom>
          <a:noFill/>
          <a:ln>
            <a:noFill/>
          </a:ln>
        </p:spPr>
        <p:txBody>
          <a:bodyPr anchorCtr="0" anchor="t" bIns="0" lIns="0" spcFirstLastPara="1" rIns="0" wrap="square" tIns="0">
            <a:noAutofit/>
          </a:bodyPr>
          <a:lstStyle/>
          <a:p>
            <a:pPr indent="-330200" lvl="0" marL="457200" marR="12700" rtl="0" algn="l">
              <a:lnSpc>
                <a:spcPct val="129899"/>
              </a:lnSpc>
              <a:spcBef>
                <a:spcPts val="0"/>
              </a:spcBef>
              <a:spcAft>
                <a:spcPts val="0"/>
              </a:spcAft>
              <a:buSzPts val="1600"/>
              <a:buAutoNum type="alphaLcPeriod"/>
            </a:pPr>
            <a:r>
              <a:rPr lang="en" sz="1600"/>
              <a:t>Reference level is non tenure track.</a:t>
            </a:r>
            <a:endParaRPr sz="1600"/>
          </a:p>
          <a:p>
            <a:pPr indent="-330200" lvl="0" marL="457200" marR="12700" rtl="0" algn="l">
              <a:lnSpc>
                <a:spcPct val="129899"/>
              </a:lnSpc>
              <a:spcBef>
                <a:spcPts val="0"/>
              </a:spcBef>
              <a:spcAft>
                <a:spcPts val="0"/>
              </a:spcAft>
              <a:buSzPts val="1600"/>
              <a:buAutoNum type="alphaLcPeriod"/>
            </a:pPr>
            <a:r>
              <a:rPr lang="en" sz="1600"/>
              <a:t>All else being equal, tenure track professors are rated, on average, 0.19 points lower than non-tenure track professors.</a:t>
            </a:r>
            <a:endParaRPr sz="1600"/>
          </a:p>
          <a:p>
            <a:pPr indent="-330200" lvl="0" marL="457200" marR="12700" rtl="0" algn="l">
              <a:lnSpc>
                <a:spcPct val="129899"/>
              </a:lnSpc>
              <a:spcBef>
                <a:spcPts val="0"/>
              </a:spcBef>
              <a:spcAft>
                <a:spcPts val="0"/>
              </a:spcAft>
              <a:buSzPts val="1600"/>
              <a:buAutoNum type="alphaLcPeriod"/>
            </a:pPr>
            <a:r>
              <a:rPr lang="en" sz="1600"/>
              <a:t>All else being equal, tenured professors are rated, on average, 0.16 points lower than non-tenure track professors.</a:t>
            </a:r>
            <a:endParaRPr sz="1600"/>
          </a:p>
          <a:p>
            <a:pPr indent="-330200" lvl="0" marL="457200" marR="12700" rtl="0" algn="l">
              <a:lnSpc>
                <a:spcPct val="129899"/>
              </a:lnSpc>
              <a:spcBef>
                <a:spcPts val="0"/>
              </a:spcBef>
              <a:spcAft>
                <a:spcPts val="0"/>
              </a:spcAft>
              <a:buClr>
                <a:srgbClr val="E69138"/>
              </a:buClr>
              <a:buSzPts val="1600"/>
              <a:buAutoNum type="alphaLcPeriod"/>
            </a:pPr>
            <a:r>
              <a:rPr i="1" lang="en" sz="1600">
                <a:solidFill>
                  <a:srgbClr val="E69138"/>
                </a:solidFill>
              </a:rPr>
              <a:t>All else being equal, there is a significant difference between the average ratings of tenure track and tenured professors.</a:t>
            </a:r>
            <a:endParaRPr i="1" sz="1600">
              <a:solidFill>
                <a:srgbClr val="E69138"/>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Assessing significance</a:t>
            </a:r>
            <a:endParaRPr sz="2500"/>
          </a:p>
        </p:txBody>
      </p:sp>
      <p:sp>
        <p:nvSpPr>
          <p:cNvPr id="287" name="Google Shape;287;p43"/>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8" name="Google Shape;288;p43"/>
          <p:cNvSpPr/>
          <p:nvPr/>
        </p:nvSpPr>
        <p:spPr>
          <a:xfrm>
            <a:off x="613275" y="703838"/>
            <a:ext cx="7913463" cy="838060"/>
          </a:xfrm>
          <a:custGeom>
            <a:rect b="b" l="l" r="r" t="t"/>
            <a:pathLst>
              <a:path extrusionOk="0" h="120000" w="120000">
                <a:moveTo>
                  <a:pt x="119998" y="0"/>
                </a:moveTo>
                <a:lnTo>
                  <a:pt x="0" y="0"/>
                </a:lnTo>
                <a:lnTo>
                  <a:pt x="0" y="109121"/>
                </a:lnTo>
                <a:lnTo>
                  <a:pt x="120" y="113319"/>
                </a:lnTo>
                <a:lnTo>
                  <a:pt x="448" y="116756"/>
                </a:lnTo>
                <a:lnTo>
                  <a:pt x="934" y="119079"/>
                </a:lnTo>
                <a:lnTo>
                  <a:pt x="1527" y="119932"/>
                </a:lnTo>
                <a:lnTo>
                  <a:pt x="118470" y="119932"/>
                </a:lnTo>
                <a:lnTo>
                  <a:pt x="119063" y="119079"/>
                </a:lnTo>
                <a:lnTo>
                  <a:pt x="119549" y="116756"/>
                </a:lnTo>
                <a:lnTo>
                  <a:pt x="119877" y="113319"/>
                </a:lnTo>
                <a:lnTo>
                  <a:pt x="119998" y="109121"/>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9" name="Google Shape;289;p43"/>
          <p:cNvSpPr txBox="1"/>
          <p:nvPr/>
        </p:nvSpPr>
        <p:spPr>
          <a:xfrm>
            <a:off x="688850" y="627675"/>
            <a:ext cx="7762200" cy="838200"/>
          </a:xfrm>
          <a:prstGeom prst="rect">
            <a:avLst/>
          </a:prstGeom>
          <a:noFill/>
          <a:ln>
            <a:noFill/>
          </a:ln>
        </p:spPr>
        <p:txBody>
          <a:bodyPr anchorCtr="0" anchor="t" bIns="0" lIns="0" spcFirstLastPara="1" rIns="0" wrap="square" tIns="0">
            <a:noAutofit/>
          </a:bodyPr>
          <a:lstStyle/>
          <a:p>
            <a:pPr indent="0" lvl="0" marL="25400" marR="12700" rtl="0" algn="just">
              <a:lnSpc>
                <a:spcPct val="129899"/>
              </a:lnSpc>
              <a:spcBef>
                <a:spcPts val="0"/>
              </a:spcBef>
              <a:spcAft>
                <a:spcPts val="0"/>
              </a:spcAft>
              <a:buNone/>
            </a:pPr>
            <a:r>
              <a:rPr lang="en" sz="1800">
                <a:solidFill>
                  <a:srgbClr val="3884B7"/>
                </a:solidFill>
                <a:latin typeface="Arial"/>
                <a:ea typeface="Arial"/>
                <a:cs typeface="Arial"/>
                <a:sym typeface="Arial"/>
              </a:rPr>
              <a:t>Which predictors do not seem to meaningfully contribute to the  model, i.e. may not be significant predictors of professor’s rating  score?</a:t>
            </a:r>
            <a:endParaRPr sz="1400">
              <a:latin typeface="Arial"/>
              <a:ea typeface="Arial"/>
              <a:cs typeface="Arial"/>
              <a:sym typeface="Arial"/>
            </a:endParaRPr>
          </a:p>
        </p:txBody>
      </p:sp>
      <p:sp>
        <p:nvSpPr>
          <p:cNvPr id="290" name="Google Shape;290;p43"/>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3333"/>
              </a:lnSpc>
              <a:spcBef>
                <a:spcPts val="0"/>
              </a:spcBef>
              <a:spcAft>
                <a:spcPts val="0"/>
              </a:spcAft>
              <a:buNone/>
            </a:pPr>
            <a:r>
              <a:rPr b="0" i="0" lang="en" sz="1400">
                <a:solidFill>
                  <a:srgbClr val="22373A"/>
                </a:solidFill>
                <a:latin typeface="Arial"/>
                <a:ea typeface="Arial"/>
                <a:cs typeface="Arial"/>
                <a:sym typeface="Arial"/>
              </a:rPr>
              <a:t>40</a:t>
            </a:r>
            <a:endParaRPr sz="2500"/>
          </a:p>
        </p:txBody>
      </p:sp>
      <p:pic>
        <p:nvPicPr>
          <p:cNvPr id="291" name="Google Shape;291;p43"/>
          <p:cNvPicPr preferRelativeResize="0"/>
          <p:nvPr/>
        </p:nvPicPr>
        <p:blipFill>
          <a:blip r:embed="rId3">
            <a:alphaModFix/>
          </a:blip>
          <a:stretch>
            <a:fillRect/>
          </a:stretch>
        </p:blipFill>
        <p:spPr>
          <a:xfrm>
            <a:off x="1078025" y="1399800"/>
            <a:ext cx="6053968" cy="356180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Model selection strategies</a:t>
            </a:r>
            <a:endParaRPr sz="2500"/>
          </a:p>
        </p:txBody>
      </p:sp>
      <p:sp>
        <p:nvSpPr>
          <p:cNvPr id="297" name="Google Shape;297;p44"/>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8" name="Google Shape;298;p44"/>
          <p:cNvSpPr/>
          <p:nvPr/>
        </p:nvSpPr>
        <p:spPr>
          <a:xfrm>
            <a:off x="613275" y="703838"/>
            <a:ext cx="7913463" cy="838060"/>
          </a:xfrm>
          <a:custGeom>
            <a:rect b="b" l="l" r="r" t="t"/>
            <a:pathLst>
              <a:path extrusionOk="0" h="120000" w="120000">
                <a:moveTo>
                  <a:pt x="119998" y="0"/>
                </a:moveTo>
                <a:lnTo>
                  <a:pt x="0" y="0"/>
                </a:lnTo>
                <a:lnTo>
                  <a:pt x="0" y="109121"/>
                </a:lnTo>
                <a:lnTo>
                  <a:pt x="120" y="113319"/>
                </a:lnTo>
                <a:lnTo>
                  <a:pt x="448" y="116756"/>
                </a:lnTo>
                <a:lnTo>
                  <a:pt x="934" y="119079"/>
                </a:lnTo>
                <a:lnTo>
                  <a:pt x="1527" y="119932"/>
                </a:lnTo>
                <a:lnTo>
                  <a:pt x="118470" y="119932"/>
                </a:lnTo>
                <a:lnTo>
                  <a:pt x="119063" y="119079"/>
                </a:lnTo>
                <a:lnTo>
                  <a:pt x="119549" y="116756"/>
                </a:lnTo>
                <a:lnTo>
                  <a:pt x="119877" y="113319"/>
                </a:lnTo>
                <a:lnTo>
                  <a:pt x="119998" y="109121"/>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9" name="Google Shape;299;p44"/>
          <p:cNvSpPr txBox="1"/>
          <p:nvPr/>
        </p:nvSpPr>
        <p:spPr>
          <a:xfrm>
            <a:off x="688848" y="932476"/>
            <a:ext cx="7762200" cy="908700"/>
          </a:xfrm>
          <a:prstGeom prst="rect">
            <a:avLst/>
          </a:prstGeom>
          <a:noFill/>
          <a:ln>
            <a:noFill/>
          </a:ln>
        </p:spPr>
        <p:txBody>
          <a:bodyPr anchorCtr="0" anchor="t" bIns="0" lIns="0" spcFirstLastPara="1" rIns="0" wrap="square" tIns="0">
            <a:noAutofit/>
          </a:bodyPr>
          <a:lstStyle/>
          <a:p>
            <a:pPr indent="0" lvl="0" marL="25400" marR="12700" rtl="0" algn="just">
              <a:lnSpc>
                <a:spcPct val="129899"/>
              </a:lnSpc>
              <a:spcBef>
                <a:spcPts val="0"/>
              </a:spcBef>
              <a:spcAft>
                <a:spcPts val="0"/>
              </a:spcAft>
              <a:buNone/>
            </a:pPr>
            <a:r>
              <a:rPr lang="en" sz="1800">
                <a:solidFill>
                  <a:srgbClr val="3884B7"/>
                </a:solidFill>
                <a:latin typeface="Arial"/>
                <a:ea typeface="Arial"/>
                <a:cs typeface="Arial"/>
                <a:sym typeface="Arial"/>
              </a:rPr>
              <a:t>Based on what we’ve learned so far, what are some ways you can  think of that can be used to determine which variables to keep in  the model and which to leave out?</a:t>
            </a:r>
            <a:endParaRPr sz="1800">
              <a:latin typeface="Arial"/>
              <a:ea typeface="Arial"/>
              <a:cs typeface="Arial"/>
              <a:sym typeface="Arial"/>
            </a:endParaRPr>
          </a:p>
        </p:txBody>
      </p:sp>
      <p:sp>
        <p:nvSpPr>
          <p:cNvPr id="300" name="Google Shape;300;p4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3333"/>
              </a:lnSpc>
              <a:spcBef>
                <a:spcPts val="0"/>
              </a:spcBef>
              <a:spcAft>
                <a:spcPts val="0"/>
              </a:spcAft>
              <a:buNone/>
            </a:pPr>
            <a:r>
              <a:rPr b="0" i="0" lang="en" sz="1400">
                <a:solidFill>
                  <a:srgbClr val="22373A"/>
                </a:solidFill>
                <a:latin typeface="Arial"/>
                <a:ea typeface="Arial"/>
                <a:cs typeface="Arial"/>
                <a:sym typeface="Arial"/>
              </a:rPr>
              <a:t>41</a:t>
            </a:r>
            <a:endParaRPr sz="25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1673074" y="2280391"/>
            <a:ext cx="2626066" cy="33692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500" cap="none" strike="noStrike">
                <a:solidFill>
                  <a:srgbClr val="000000"/>
                </a:solidFill>
                <a:latin typeface="Arial"/>
                <a:ea typeface="Arial"/>
                <a:cs typeface="Arial"/>
                <a:sym typeface="Arial"/>
              </a:rPr>
              <a:t>Model selection</a:t>
            </a:r>
            <a:endParaRPr b="1" i="0" sz="2500" u="none" cap="none" strike="noStrike">
              <a:solidFill>
                <a:srgbClr val="F9F9F9"/>
              </a:solidFill>
              <a:latin typeface="Arial"/>
              <a:ea typeface="Arial"/>
              <a:cs typeface="Arial"/>
              <a:sym typeface="Arial"/>
            </a:endParaRPr>
          </a:p>
        </p:txBody>
      </p:sp>
      <p:sp>
        <p:nvSpPr>
          <p:cNvPr id="117" name="Google Shape;117;p27"/>
          <p:cNvSpPr/>
          <p:nvPr/>
        </p:nvSpPr>
        <p:spPr>
          <a:xfrm>
            <a:off x="1703276" y="2780089"/>
            <a:ext cx="5744598" cy="0"/>
          </a:xfrm>
          <a:custGeom>
            <a:rect b="b" l="l" r="r" t="t"/>
            <a:pathLst>
              <a:path extrusionOk="0" h="120000" w="120000">
                <a:moveTo>
                  <a:pt x="0" y="0"/>
                </a:moveTo>
                <a:lnTo>
                  <a:pt x="119974" y="0"/>
                </a:lnTo>
              </a:path>
            </a:pathLst>
          </a:custGeom>
          <a:noFill/>
          <a:ln cap="flat" cmpd="sng" w="9525">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8" name="Google Shape;118;p27"/>
          <p:cNvSpPr/>
          <p:nvPr/>
        </p:nvSpPr>
        <p:spPr>
          <a:xfrm>
            <a:off x="1698258" y="2780089"/>
            <a:ext cx="5753415" cy="0"/>
          </a:xfrm>
          <a:custGeom>
            <a:rect b="b" l="l" r="r" t="t"/>
            <a:pathLst>
              <a:path extrusionOk="0" h="120000" w="120000">
                <a:moveTo>
                  <a:pt x="0" y="0"/>
                </a:moveTo>
                <a:lnTo>
                  <a:pt x="120000" y="0"/>
                </a:lnTo>
              </a:path>
            </a:pathLst>
          </a:custGeom>
          <a:noFill/>
          <a:ln cap="flat" cmpd="sng" w="10100">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9" name="Google Shape;119;p27"/>
          <p:cNvSpPr/>
          <p:nvPr/>
        </p:nvSpPr>
        <p:spPr>
          <a:xfrm>
            <a:off x="1703276" y="2780089"/>
            <a:ext cx="1566823" cy="0"/>
          </a:xfrm>
          <a:custGeom>
            <a:rect b="b" l="l" r="r" t="t"/>
            <a:pathLst>
              <a:path extrusionOk="0" h="120000" w="120000">
                <a:moveTo>
                  <a:pt x="0" y="0"/>
                </a:moveTo>
                <a:lnTo>
                  <a:pt x="119962" y="0"/>
                </a:lnTo>
              </a:path>
            </a:pathLst>
          </a:custGeom>
          <a:noFill/>
          <a:ln cap="flat" cmpd="sng" w="9525">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20" name="Google Shape;120;p27"/>
          <p:cNvSpPr/>
          <p:nvPr/>
        </p:nvSpPr>
        <p:spPr>
          <a:xfrm>
            <a:off x="1698258" y="2780089"/>
            <a:ext cx="1576899" cy="0"/>
          </a:xfrm>
          <a:custGeom>
            <a:rect b="b" l="l" r="r" t="t"/>
            <a:pathLst>
              <a:path extrusionOk="0" h="120000" w="120000">
                <a:moveTo>
                  <a:pt x="0" y="0"/>
                </a:moveTo>
                <a:lnTo>
                  <a:pt x="119960" y="0"/>
                </a:lnTo>
              </a:path>
            </a:pathLst>
          </a:custGeom>
          <a:noFill/>
          <a:ln cap="flat" cmpd="sng" w="10100">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45"/>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6" name="Google Shape;306;p45"/>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7" name="Google Shape;307;p45"/>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t>Backward-elimination</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None/>
            </a:pPr>
            <a:r>
              <a:t/>
            </a:r>
            <a:endParaRPr/>
          </a:p>
        </p:txBody>
      </p:sp>
      <p:sp>
        <p:nvSpPr>
          <p:cNvPr id="308" name="Google Shape;308;p45"/>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09" name="Google Shape;309;p45"/>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310" name="Google Shape;310;p45"/>
          <p:cNvPicPr preferRelativeResize="0"/>
          <p:nvPr/>
        </p:nvPicPr>
        <p:blipFill>
          <a:blip r:embed="rId3">
            <a:alphaModFix/>
          </a:blip>
          <a:stretch>
            <a:fillRect/>
          </a:stretch>
        </p:blipFill>
        <p:spPr>
          <a:xfrm>
            <a:off x="688850" y="1025200"/>
            <a:ext cx="7108801" cy="2337575"/>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46"/>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6" name="Google Shape;316;p46"/>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7" name="Google Shape;317;p4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Backward-elimination</a:t>
            </a:r>
            <a:endParaRPr/>
          </a:p>
        </p:txBody>
      </p:sp>
      <p:sp>
        <p:nvSpPr>
          <p:cNvPr id="318" name="Google Shape;318;p46"/>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19" name="Google Shape;319;p46"/>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320" name="Google Shape;320;p46"/>
          <p:cNvPicPr preferRelativeResize="0"/>
          <p:nvPr/>
        </p:nvPicPr>
        <p:blipFill rotWithShape="1">
          <a:blip r:embed="rId3">
            <a:alphaModFix/>
          </a:blip>
          <a:srcRect b="96031" l="0" r="0" t="0"/>
          <a:stretch/>
        </p:blipFill>
        <p:spPr>
          <a:xfrm>
            <a:off x="1118675" y="571200"/>
            <a:ext cx="5234799" cy="181199"/>
          </a:xfrm>
          <a:prstGeom prst="rect">
            <a:avLst/>
          </a:prstGeom>
          <a:noFill/>
          <a:ln>
            <a:noFill/>
          </a:ln>
        </p:spPr>
      </p:pic>
      <p:pic>
        <p:nvPicPr>
          <p:cNvPr id="321" name="Google Shape;321;p46"/>
          <p:cNvPicPr preferRelativeResize="0"/>
          <p:nvPr/>
        </p:nvPicPr>
        <p:blipFill rotWithShape="1">
          <a:blip r:embed="rId3">
            <a:alphaModFix/>
          </a:blip>
          <a:srcRect b="66130" l="0" r="0" t="3712"/>
          <a:stretch/>
        </p:blipFill>
        <p:spPr>
          <a:xfrm>
            <a:off x="1118675" y="740725"/>
            <a:ext cx="5234799" cy="1376976"/>
          </a:xfrm>
          <a:prstGeom prst="rect">
            <a:avLst/>
          </a:prstGeom>
          <a:noFill/>
          <a:ln>
            <a:noFill/>
          </a:ln>
        </p:spPr>
      </p:pic>
      <p:pic>
        <p:nvPicPr>
          <p:cNvPr id="322" name="Google Shape;322;p46"/>
          <p:cNvPicPr preferRelativeResize="0"/>
          <p:nvPr/>
        </p:nvPicPr>
        <p:blipFill rotWithShape="1">
          <a:blip r:embed="rId3">
            <a:alphaModFix/>
          </a:blip>
          <a:srcRect b="43092" l="0" r="0" t="33870"/>
          <a:stretch/>
        </p:blipFill>
        <p:spPr>
          <a:xfrm>
            <a:off x="1118675" y="2117700"/>
            <a:ext cx="5234799" cy="1051850"/>
          </a:xfrm>
          <a:prstGeom prst="rect">
            <a:avLst/>
          </a:prstGeom>
          <a:noFill/>
          <a:ln>
            <a:noFill/>
          </a:ln>
        </p:spPr>
      </p:pic>
      <p:pic>
        <p:nvPicPr>
          <p:cNvPr id="323" name="Google Shape;323;p46"/>
          <p:cNvPicPr preferRelativeResize="0"/>
          <p:nvPr/>
        </p:nvPicPr>
        <p:blipFill rotWithShape="1">
          <a:blip r:embed="rId3">
            <a:alphaModFix/>
          </a:blip>
          <a:srcRect b="20053" l="0" r="0" t="56909"/>
          <a:stretch/>
        </p:blipFill>
        <p:spPr>
          <a:xfrm>
            <a:off x="1118675" y="3169525"/>
            <a:ext cx="5234799" cy="1051850"/>
          </a:xfrm>
          <a:prstGeom prst="rect">
            <a:avLst/>
          </a:prstGeom>
          <a:noFill/>
          <a:ln>
            <a:noFill/>
          </a:ln>
        </p:spPr>
      </p:pic>
      <p:pic>
        <p:nvPicPr>
          <p:cNvPr id="324" name="Google Shape;324;p46"/>
          <p:cNvPicPr preferRelativeResize="0"/>
          <p:nvPr/>
        </p:nvPicPr>
        <p:blipFill rotWithShape="1">
          <a:blip r:embed="rId3">
            <a:alphaModFix/>
          </a:blip>
          <a:srcRect b="0" l="0" r="0" t="80098"/>
          <a:stretch/>
        </p:blipFill>
        <p:spPr>
          <a:xfrm>
            <a:off x="1118675" y="4228300"/>
            <a:ext cx="5234799" cy="90870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p47"/>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0" name="Google Shape;330;p47"/>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1" name="Google Shape;331;p47"/>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latin typeface="Courier New"/>
                <a:ea typeface="Courier New"/>
                <a:cs typeface="Courier New"/>
                <a:sym typeface="Courier New"/>
              </a:rPr>
              <a:t>step</a:t>
            </a:r>
            <a:r>
              <a:rPr lang="en"/>
              <a:t> function in R</a:t>
            </a:r>
            <a:endParaRPr/>
          </a:p>
        </p:txBody>
      </p:sp>
      <p:sp>
        <p:nvSpPr>
          <p:cNvPr id="332" name="Google Shape;332;p47"/>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33" name="Google Shape;333;p47"/>
          <p:cNvSpPr txBox="1"/>
          <p:nvPr/>
        </p:nvSpPr>
        <p:spPr>
          <a:xfrm>
            <a:off x="688850" y="740726"/>
            <a:ext cx="7674300" cy="11106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The </a:t>
            </a:r>
            <a:r>
              <a:rPr b="1" lang="en" sz="1800">
                <a:latin typeface="Courier New"/>
                <a:ea typeface="Courier New"/>
                <a:cs typeface="Courier New"/>
                <a:sym typeface="Courier New"/>
              </a:rPr>
              <a:t>step</a:t>
            </a:r>
            <a:r>
              <a:rPr lang="en" sz="1800"/>
              <a:t> function in R does a similar backward elimination process, however it uses a different metric called AIC (Akaike Information Criterion) instead of adjusted R</a:t>
            </a:r>
            <a:r>
              <a:rPr baseline="30000" lang="en" sz="1800"/>
              <a:t>2</a:t>
            </a:r>
            <a:r>
              <a:rPr lang="en" sz="1800"/>
              <a:t> to do the model selection.</a:t>
            </a:r>
            <a:endParaRPr sz="1800">
              <a:latin typeface="Arial"/>
              <a:ea typeface="Arial"/>
              <a:cs typeface="Arial"/>
              <a:sym typeface="Arial"/>
            </a:endParaRPr>
          </a:p>
        </p:txBody>
      </p:sp>
      <p:pic>
        <p:nvPicPr>
          <p:cNvPr id="334" name="Google Shape;334;p47"/>
          <p:cNvPicPr preferRelativeResize="0"/>
          <p:nvPr/>
        </p:nvPicPr>
        <p:blipFill>
          <a:blip r:embed="rId3">
            <a:alphaModFix/>
          </a:blip>
          <a:stretch>
            <a:fillRect/>
          </a:stretch>
        </p:blipFill>
        <p:spPr>
          <a:xfrm>
            <a:off x="1107925" y="1851325"/>
            <a:ext cx="5020801" cy="2403275"/>
          </a:xfrm>
          <a:prstGeom prst="rect">
            <a:avLst/>
          </a:prstGeom>
          <a:noFill/>
          <a:ln>
            <a:noFill/>
          </a:ln>
        </p:spPr>
      </p:pic>
      <p:sp>
        <p:nvSpPr>
          <p:cNvPr id="335" name="Google Shape;335;p47"/>
          <p:cNvSpPr txBox="1"/>
          <p:nvPr/>
        </p:nvSpPr>
        <p:spPr>
          <a:xfrm>
            <a:off x="732900" y="4392625"/>
            <a:ext cx="7674300" cy="5718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Best model: beauty + gender + age + formal + native + tenure</a:t>
            </a:r>
            <a:endParaRPr sz="1800">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p4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1" name="Google Shape;341;p48"/>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2" name="Google Shape;342;p48"/>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Forward-selection</a:t>
            </a:r>
            <a:endParaRPr/>
          </a:p>
        </p:txBody>
      </p:sp>
      <p:sp>
        <p:nvSpPr>
          <p:cNvPr id="343" name="Google Shape;343;p48"/>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44" name="Google Shape;344;p48"/>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345" name="Google Shape;345;p48"/>
          <p:cNvPicPr preferRelativeResize="0"/>
          <p:nvPr/>
        </p:nvPicPr>
        <p:blipFill>
          <a:blip r:embed="rId3">
            <a:alphaModFix/>
          </a:blip>
          <a:stretch>
            <a:fillRect/>
          </a:stretch>
        </p:blipFill>
        <p:spPr>
          <a:xfrm>
            <a:off x="688850" y="1020825"/>
            <a:ext cx="7094776" cy="3028826"/>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4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1" name="Google Shape;351;p4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2" name="Google Shape;352;p4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Backward-Elimination vs. Forward-Selection</a:t>
            </a:r>
            <a:endParaRPr/>
          </a:p>
        </p:txBody>
      </p:sp>
      <p:sp>
        <p:nvSpPr>
          <p:cNvPr id="353" name="Google Shape;353;p4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54" name="Google Shape;354;p49"/>
          <p:cNvSpPr txBox="1"/>
          <p:nvPr/>
        </p:nvSpPr>
        <p:spPr>
          <a:xfrm>
            <a:off x="688850" y="740741"/>
            <a:ext cx="7674300" cy="4042500"/>
          </a:xfrm>
          <a:prstGeom prst="rect">
            <a:avLst/>
          </a:prstGeom>
          <a:noFill/>
          <a:ln>
            <a:noFill/>
          </a:ln>
        </p:spPr>
        <p:txBody>
          <a:bodyPr anchorCtr="0" anchor="t" bIns="0" lIns="0" spcFirstLastPara="1" rIns="0" wrap="square" tIns="0">
            <a:noAutofit/>
          </a:bodyPr>
          <a:lstStyle/>
          <a:p>
            <a:pPr indent="0" lvl="0" marL="25400" marR="12700" rtl="0" algn="l">
              <a:lnSpc>
                <a:spcPct val="115000"/>
              </a:lnSpc>
              <a:spcBef>
                <a:spcPts val="0"/>
              </a:spcBef>
              <a:spcAft>
                <a:spcPts val="0"/>
              </a:spcAft>
              <a:buClr>
                <a:schemeClr val="dk1"/>
              </a:buClr>
              <a:buSzPts val="1100"/>
              <a:buFont typeface="Arial"/>
              <a:buNone/>
            </a:pPr>
            <a:r>
              <a:rPr lang="en" sz="1800"/>
              <a:t>Backward elimination with the p-value approach:</a:t>
            </a:r>
            <a:endParaRPr sz="1800"/>
          </a:p>
          <a:p>
            <a:pPr indent="-342900" lvl="0" marL="457200" marR="12700" rtl="0" algn="l">
              <a:lnSpc>
                <a:spcPct val="115000"/>
              </a:lnSpc>
              <a:spcBef>
                <a:spcPts val="0"/>
              </a:spcBef>
              <a:spcAft>
                <a:spcPts val="0"/>
              </a:spcAft>
              <a:buSzPts val="1800"/>
              <a:buAutoNum type="arabicPeriod"/>
            </a:pPr>
            <a:r>
              <a:rPr lang="en" sz="1800"/>
              <a:t>Start with the full model</a:t>
            </a:r>
            <a:endParaRPr sz="1800"/>
          </a:p>
          <a:p>
            <a:pPr indent="-342900" lvl="0" marL="457200" marR="12700" rtl="0" algn="l">
              <a:lnSpc>
                <a:spcPct val="115000"/>
              </a:lnSpc>
              <a:spcBef>
                <a:spcPts val="0"/>
              </a:spcBef>
              <a:spcAft>
                <a:spcPts val="0"/>
              </a:spcAft>
              <a:buSzPts val="1800"/>
              <a:buAutoNum type="arabicPeriod"/>
            </a:pPr>
            <a:r>
              <a:rPr lang="en" sz="1800"/>
              <a:t>Drop the variable with the highest p-value and refit a smaller model</a:t>
            </a:r>
            <a:endParaRPr sz="1800"/>
          </a:p>
          <a:p>
            <a:pPr indent="-342900" lvl="0" marL="457200" marR="12700" rtl="0" algn="l">
              <a:lnSpc>
                <a:spcPct val="115000"/>
              </a:lnSpc>
              <a:spcBef>
                <a:spcPts val="0"/>
              </a:spcBef>
              <a:spcAft>
                <a:spcPts val="0"/>
              </a:spcAft>
              <a:buSzPts val="1800"/>
              <a:buAutoNum type="arabicPeriod"/>
            </a:pPr>
            <a:r>
              <a:rPr lang="en" sz="1800"/>
              <a:t>Repeat until all variables left in the model are significant</a:t>
            </a:r>
            <a:endParaRPr sz="1800"/>
          </a:p>
          <a:p>
            <a:pPr indent="0" lvl="0" marL="457200" marR="12700" rtl="0" algn="l">
              <a:lnSpc>
                <a:spcPct val="115000"/>
              </a:lnSpc>
              <a:spcBef>
                <a:spcPts val="0"/>
              </a:spcBef>
              <a:spcAft>
                <a:spcPts val="0"/>
              </a:spcAft>
              <a:buNone/>
            </a:pPr>
            <a:r>
              <a:t/>
            </a:r>
            <a:endParaRPr sz="1800"/>
          </a:p>
          <a:p>
            <a:pPr indent="0" lvl="0" marL="25400" marR="12700" rtl="0" algn="l">
              <a:lnSpc>
                <a:spcPct val="115000"/>
              </a:lnSpc>
              <a:spcBef>
                <a:spcPts val="0"/>
              </a:spcBef>
              <a:spcAft>
                <a:spcPts val="0"/>
              </a:spcAft>
              <a:buClr>
                <a:schemeClr val="dk1"/>
              </a:buClr>
              <a:buSzPts val="1100"/>
              <a:buFont typeface="Arial"/>
              <a:buNone/>
            </a:pPr>
            <a:r>
              <a:rPr lang="en" sz="1800"/>
              <a:t>Backward elimination with the p-value approach:</a:t>
            </a:r>
            <a:endParaRPr sz="1800"/>
          </a:p>
          <a:p>
            <a:pPr indent="-342900" lvl="0" marL="457200" marR="12700" rtl="0" algn="l">
              <a:lnSpc>
                <a:spcPct val="115000"/>
              </a:lnSpc>
              <a:spcBef>
                <a:spcPts val="0"/>
              </a:spcBef>
              <a:spcAft>
                <a:spcPts val="0"/>
              </a:spcAft>
              <a:buSzPts val="1800"/>
              <a:buAutoNum type="arabicPeriod"/>
            </a:pPr>
            <a:r>
              <a:rPr lang="en" sz="1800"/>
              <a:t>Start with regressions of response vs. each explanatory variable</a:t>
            </a:r>
            <a:endParaRPr sz="1800"/>
          </a:p>
          <a:p>
            <a:pPr indent="-342900" lvl="0" marL="457200" marR="12700" rtl="0" algn="l">
              <a:lnSpc>
                <a:spcPct val="115000"/>
              </a:lnSpc>
              <a:spcBef>
                <a:spcPts val="0"/>
              </a:spcBef>
              <a:spcAft>
                <a:spcPts val="0"/>
              </a:spcAft>
              <a:buSzPts val="1800"/>
              <a:buAutoNum type="arabicPeriod"/>
            </a:pPr>
            <a:r>
              <a:rPr lang="en" sz="1800"/>
              <a:t>Pick the variable with the lowest significant p-value</a:t>
            </a:r>
            <a:endParaRPr sz="1800"/>
          </a:p>
          <a:p>
            <a:pPr indent="-342900" lvl="0" marL="457200" marR="12700" rtl="0" algn="l">
              <a:lnSpc>
                <a:spcPct val="115000"/>
              </a:lnSpc>
              <a:spcBef>
                <a:spcPts val="0"/>
              </a:spcBef>
              <a:spcAft>
                <a:spcPts val="0"/>
              </a:spcAft>
              <a:buSzPts val="1800"/>
              <a:buAutoNum type="arabicPeriod"/>
            </a:pPr>
            <a:r>
              <a:rPr lang="en" sz="1800"/>
              <a:t>Add the remaining variables one at a time to the existing model, and pick the variable with the lowest significant p-value</a:t>
            </a:r>
            <a:endParaRPr sz="1800"/>
          </a:p>
          <a:p>
            <a:pPr indent="-342900" lvl="0" marL="457200" marR="12700" rtl="0" algn="l">
              <a:lnSpc>
                <a:spcPct val="115000"/>
              </a:lnSpc>
              <a:spcBef>
                <a:spcPts val="0"/>
              </a:spcBef>
              <a:spcAft>
                <a:spcPts val="0"/>
              </a:spcAft>
              <a:buSzPts val="1800"/>
              <a:buAutoNum type="arabicPeriod"/>
            </a:pPr>
            <a:r>
              <a:rPr lang="en" sz="1800"/>
              <a:t>Repeat until any of the remaining variables does not have a significant p-value</a:t>
            </a:r>
            <a:endParaRPr sz="180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50"/>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0" name="Google Shape;360;p50"/>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1" name="Google Shape;361;p5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Adjusted R</a:t>
            </a:r>
            <a:r>
              <a:rPr baseline="30000" lang="en"/>
              <a:t>2</a:t>
            </a:r>
            <a:r>
              <a:rPr lang="en"/>
              <a:t> vs. p-value approaches</a:t>
            </a:r>
            <a:endParaRPr/>
          </a:p>
        </p:txBody>
      </p:sp>
      <p:sp>
        <p:nvSpPr>
          <p:cNvPr id="362" name="Google Shape;362;p50"/>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63" name="Google Shape;363;p50"/>
          <p:cNvSpPr txBox="1"/>
          <p:nvPr/>
        </p:nvSpPr>
        <p:spPr>
          <a:xfrm>
            <a:off x="688850" y="740741"/>
            <a:ext cx="7674300" cy="4139700"/>
          </a:xfrm>
          <a:prstGeom prst="rect">
            <a:avLst/>
          </a:prstGeom>
          <a:noFill/>
          <a:ln>
            <a:noFill/>
          </a:ln>
        </p:spPr>
        <p:txBody>
          <a:bodyPr anchorCtr="0" anchor="t" bIns="0" lIns="0" spcFirstLastPara="1" rIns="0" wrap="square" tIns="0">
            <a:noAutofit/>
          </a:bodyPr>
          <a:lstStyle/>
          <a:p>
            <a:pPr indent="-342900" lvl="0" marL="457200" marR="12700" rtl="0" algn="l">
              <a:lnSpc>
                <a:spcPct val="129899"/>
              </a:lnSpc>
              <a:spcBef>
                <a:spcPts val="0"/>
              </a:spcBef>
              <a:spcAft>
                <a:spcPts val="0"/>
              </a:spcAft>
              <a:buSzPts val="1800"/>
              <a:buChar char="●"/>
            </a:pPr>
            <a:r>
              <a:rPr lang="en" sz="1800"/>
              <a:t>The two approaches are similar, but they sometimes lead to different models, with the adjusted R2 approach tending to include more predictors in the final model.</a:t>
            </a:r>
            <a:endParaRPr sz="1800"/>
          </a:p>
          <a:p>
            <a:pPr indent="-342900" lvl="0" marL="457200" marR="12700" rtl="0" algn="l">
              <a:lnSpc>
                <a:spcPct val="129899"/>
              </a:lnSpc>
              <a:spcBef>
                <a:spcPts val="0"/>
              </a:spcBef>
              <a:spcAft>
                <a:spcPts val="0"/>
              </a:spcAft>
              <a:buSzPts val="1800"/>
              <a:buChar char="●"/>
            </a:pPr>
            <a:r>
              <a:rPr lang="en" sz="1800"/>
              <a:t>When the sole goal is to improve prediction accuracy, use R2 . This is commonly the case in machine learning applications.</a:t>
            </a:r>
            <a:endParaRPr sz="1800"/>
          </a:p>
          <a:p>
            <a:pPr indent="-342900" lvl="0" marL="457200" marR="12700" rtl="0" algn="l">
              <a:lnSpc>
                <a:spcPct val="129899"/>
              </a:lnSpc>
              <a:spcBef>
                <a:spcPts val="0"/>
              </a:spcBef>
              <a:spcAft>
                <a:spcPts val="0"/>
              </a:spcAft>
              <a:buSzPts val="1800"/>
              <a:buChar char="●"/>
            </a:pPr>
            <a:r>
              <a:rPr lang="en" sz="1800"/>
              <a:t>When we care about understanding which variables are statistically significant predictors of the response, or if there is interest in producing a simpler model at the potential cost of a little prediction accuracy, then the p-value approach is preferred.</a:t>
            </a:r>
            <a:endParaRPr sz="1800"/>
          </a:p>
          <a:p>
            <a:pPr indent="-342900" lvl="0" marL="457200" marR="12700" rtl="0" algn="l">
              <a:lnSpc>
                <a:spcPct val="129899"/>
              </a:lnSpc>
              <a:spcBef>
                <a:spcPts val="0"/>
              </a:spcBef>
              <a:spcAft>
                <a:spcPts val="0"/>
              </a:spcAft>
              <a:buSzPts val="1800"/>
              <a:buChar char="●"/>
            </a:pPr>
            <a:r>
              <a:rPr lang="en" sz="1800"/>
              <a:t>Regardless of the approach we use, our job is not done after variable selection – we must still verify the model conditions are reasonable.</a:t>
            </a:r>
            <a:endParaRPr sz="180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nvSpPr>
        <p:spPr>
          <a:xfrm>
            <a:off x="683550" y="0"/>
            <a:ext cx="77769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Beauty in the classroom</a:t>
            </a:r>
            <a:endParaRPr sz="2500"/>
          </a:p>
        </p:txBody>
      </p:sp>
      <p:sp>
        <p:nvSpPr>
          <p:cNvPr id="126" name="Google Shape;126;p2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31</a:t>
            </a:r>
            <a:endParaRPr sz="2500"/>
          </a:p>
        </p:txBody>
      </p:sp>
      <p:sp>
        <p:nvSpPr>
          <p:cNvPr id="127" name="Google Shape;127;p28"/>
          <p:cNvSpPr txBox="1"/>
          <p:nvPr/>
        </p:nvSpPr>
        <p:spPr>
          <a:xfrm>
            <a:off x="966089" y="853783"/>
            <a:ext cx="7472636" cy="2141395"/>
          </a:xfrm>
          <a:prstGeom prst="rect">
            <a:avLst/>
          </a:prstGeom>
          <a:noFill/>
          <a:ln>
            <a:noFill/>
          </a:ln>
        </p:spPr>
        <p:txBody>
          <a:bodyPr anchorCtr="0" anchor="t" bIns="0" lIns="0" spcFirstLastPara="1" rIns="0" wrap="square" tIns="0">
            <a:noAutofit/>
          </a:bodyPr>
          <a:lstStyle/>
          <a:p>
            <a:pPr indent="-241300" lvl="0" marL="266700" marR="101600" rtl="0" algn="l">
              <a:lnSpc>
                <a:spcPct val="129800"/>
              </a:lnSpc>
              <a:spcBef>
                <a:spcPts val="0"/>
              </a:spcBef>
              <a:spcAft>
                <a:spcPts val="0"/>
              </a:spcAft>
              <a:buClr>
                <a:srgbClr val="22373A"/>
              </a:buClr>
              <a:buSzPts val="1800"/>
              <a:buFont typeface="Lucida Sans"/>
              <a:buChar char="•"/>
            </a:pPr>
            <a:r>
              <a:rPr lang="en" sz="1800">
                <a:solidFill>
                  <a:srgbClr val="22373A"/>
                </a:solidFill>
                <a:latin typeface="Arial"/>
                <a:ea typeface="Arial"/>
                <a:cs typeface="Arial"/>
                <a:sym typeface="Arial"/>
              </a:rPr>
              <a:t>Data: Student evaluations of instructors’ beauty and teaching  quality for 463 courses at the University of Texas.</a:t>
            </a:r>
            <a:endParaRPr sz="1800">
              <a:latin typeface="Arial"/>
              <a:ea typeface="Arial"/>
              <a:cs typeface="Arial"/>
              <a:sym typeface="Arial"/>
            </a:endParaRPr>
          </a:p>
          <a:p>
            <a:pPr indent="-241300" lvl="0" marL="266700" marR="12700" rtl="0" algn="l">
              <a:lnSpc>
                <a:spcPct val="129800"/>
              </a:lnSpc>
              <a:spcBef>
                <a:spcPts val="500"/>
              </a:spcBef>
              <a:spcAft>
                <a:spcPts val="0"/>
              </a:spcAft>
              <a:buClr>
                <a:srgbClr val="22373A"/>
              </a:buClr>
              <a:buSzPts val="1800"/>
              <a:buFont typeface="Lucida Sans"/>
              <a:buChar char="•"/>
            </a:pPr>
            <a:r>
              <a:rPr lang="en" sz="1800">
                <a:solidFill>
                  <a:srgbClr val="22373A"/>
                </a:solidFill>
                <a:latin typeface="Arial"/>
                <a:ea typeface="Arial"/>
                <a:cs typeface="Arial"/>
                <a:sym typeface="Arial"/>
              </a:rPr>
              <a:t>Evaluations conducted at the end of semester, and the beauty  judgements were made later, by six students who had not  attended the classes and were not aware of the course  evaluations (2 upper level females, 2 upper level males, one  lower level female, one lower level male).</a:t>
            </a:r>
            <a:endParaRPr sz="1800">
              <a:latin typeface="Arial"/>
              <a:ea typeface="Arial"/>
              <a:cs typeface="Arial"/>
              <a:sym typeface="Arial"/>
            </a:endParaRPr>
          </a:p>
        </p:txBody>
      </p:sp>
      <p:sp>
        <p:nvSpPr>
          <p:cNvPr id="128" name="Google Shape;128;p28"/>
          <p:cNvSpPr txBox="1"/>
          <p:nvPr/>
        </p:nvSpPr>
        <p:spPr>
          <a:xfrm>
            <a:off x="688848" y="3751980"/>
            <a:ext cx="7565841" cy="44168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solidFill>
                  <a:srgbClr val="22373A"/>
                </a:solidFill>
                <a:latin typeface="Arial"/>
                <a:ea typeface="Arial"/>
                <a:cs typeface="Arial"/>
                <a:sym typeface="Arial"/>
              </a:rPr>
              <a:t>Hamermesh &amp; Parker. (2004)“Beauty in the classroom: instructorsO</a:t>
            </a:r>
            <a:r>
              <a:rPr baseline="30000" lang="en" sz="1500">
                <a:solidFill>
                  <a:srgbClr val="22373A"/>
                </a:solidFill>
                <a:latin typeface="Arial"/>
                <a:ea typeface="Arial"/>
                <a:cs typeface="Arial"/>
                <a:sym typeface="Arial"/>
              </a:rPr>
              <a:t>˜  </a:t>
            </a:r>
            <a:r>
              <a:rPr lang="en" sz="1000">
                <a:solidFill>
                  <a:srgbClr val="22373A"/>
                </a:solidFill>
                <a:latin typeface="Arial"/>
                <a:ea typeface="Arial"/>
                <a:cs typeface="Arial"/>
                <a:sym typeface="Arial"/>
              </a:rPr>
              <a:t>pulchritude and putative pedagogical  productivityO</a:t>
            </a:r>
            <a:r>
              <a:rPr baseline="30000" lang="en" sz="1500">
                <a:solidFill>
                  <a:srgbClr val="22373A"/>
                </a:solidFill>
                <a:latin typeface="Arial"/>
                <a:ea typeface="Arial"/>
                <a:cs typeface="Arial"/>
                <a:sym typeface="Arial"/>
              </a:rPr>
              <a:t>´</a:t>
            </a:r>
            <a:endParaRPr baseline="30000" sz="1500">
              <a:latin typeface="Arial"/>
              <a:ea typeface="Arial"/>
              <a:cs typeface="Arial"/>
              <a:sym typeface="Arial"/>
            </a:endParaRPr>
          </a:p>
          <a:p>
            <a:pPr indent="0" lvl="0" marL="0" marR="0" rtl="0" algn="l">
              <a:lnSpc>
                <a:spcPct val="100000"/>
              </a:lnSpc>
              <a:spcBef>
                <a:spcPts val="100"/>
              </a:spcBef>
              <a:spcAft>
                <a:spcPts val="0"/>
              </a:spcAft>
              <a:buNone/>
            </a:pPr>
            <a:r>
              <a:t/>
            </a:r>
            <a:endParaRPr sz="14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000">
                <a:solidFill>
                  <a:srgbClr val="22373A"/>
                </a:solidFill>
                <a:latin typeface="Arial"/>
                <a:ea typeface="Arial"/>
                <a:cs typeface="Arial"/>
                <a:sym typeface="Arial"/>
              </a:rPr>
              <a:t>Economics Education Review.</a:t>
            </a:r>
            <a:endParaRPr sz="1000">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2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34" name="Google Shape;134;p2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35" name="Google Shape;135;p2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Professor rating vs. beauty</a:t>
            </a:r>
            <a:endParaRPr b="1" baseline="30000" i="0" sz="2200" u="none" cap="none" strike="noStrike">
              <a:solidFill>
                <a:srgbClr val="F9F9F9"/>
              </a:solidFill>
              <a:latin typeface="Cambria"/>
              <a:ea typeface="Cambria"/>
              <a:cs typeface="Cambria"/>
              <a:sym typeface="Cambria"/>
            </a:endParaRPr>
          </a:p>
        </p:txBody>
      </p:sp>
      <p:sp>
        <p:nvSpPr>
          <p:cNvPr id="136" name="Google Shape;136;p2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37" name="Google Shape;137;p29"/>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latin typeface="Arial"/>
                <a:ea typeface="Arial"/>
                <a:cs typeface="Arial"/>
                <a:sym typeface="Arial"/>
              </a:rPr>
              <a:t>Professor evaluation score (higher score means better) vs. beauty  score (a score of 0 means average, negative score means below  average, and a positive score above average):</a:t>
            </a:r>
            <a:endParaRPr sz="1800">
              <a:latin typeface="Arial"/>
              <a:ea typeface="Arial"/>
              <a:cs typeface="Arial"/>
              <a:sym typeface="Arial"/>
            </a:endParaRPr>
          </a:p>
        </p:txBody>
      </p:sp>
      <p:pic>
        <p:nvPicPr>
          <p:cNvPr id="138" name="Google Shape;138;p29"/>
          <p:cNvPicPr preferRelativeResize="0"/>
          <p:nvPr/>
        </p:nvPicPr>
        <p:blipFill>
          <a:blip r:embed="rId3">
            <a:alphaModFix/>
          </a:blip>
          <a:stretch>
            <a:fillRect/>
          </a:stretch>
        </p:blipFill>
        <p:spPr>
          <a:xfrm>
            <a:off x="1283100" y="1818350"/>
            <a:ext cx="4200501" cy="3146151"/>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30"/>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44" name="Google Shape;144;p30"/>
          <p:cNvSpPr/>
          <p:nvPr/>
        </p:nvSpPr>
        <p:spPr>
          <a:xfrm>
            <a:off x="613275" y="4173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45" name="Google Shape;145;p30"/>
          <p:cNvSpPr/>
          <p:nvPr/>
        </p:nvSpPr>
        <p:spPr>
          <a:xfrm>
            <a:off x="613275" y="107754"/>
            <a:ext cx="7913463" cy="307666"/>
          </a:xfrm>
          <a:custGeom>
            <a:rect b="b" l="l" r="r" t="t"/>
            <a:pathLst>
              <a:path extrusionOk="0" h="120000" w="120000">
                <a:moveTo>
                  <a:pt x="119998" y="0"/>
                </a:moveTo>
                <a:lnTo>
                  <a:pt x="0" y="0"/>
                </a:lnTo>
                <a:lnTo>
                  <a:pt x="0" y="90302"/>
                </a:lnTo>
                <a:lnTo>
                  <a:pt x="120" y="101737"/>
                </a:lnTo>
                <a:lnTo>
                  <a:pt x="448" y="111100"/>
                </a:lnTo>
                <a:lnTo>
                  <a:pt x="934" y="117427"/>
                </a:lnTo>
                <a:lnTo>
                  <a:pt x="1527" y="119751"/>
                </a:lnTo>
                <a:lnTo>
                  <a:pt x="118470" y="119751"/>
                </a:lnTo>
                <a:lnTo>
                  <a:pt x="119063" y="117427"/>
                </a:lnTo>
                <a:lnTo>
                  <a:pt x="119549" y="111100"/>
                </a:lnTo>
                <a:lnTo>
                  <a:pt x="119877" y="101737"/>
                </a:lnTo>
                <a:lnTo>
                  <a:pt x="119998" y="90302"/>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46" name="Google Shape;146;p30"/>
          <p:cNvSpPr txBox="1"/>
          <p:nvPr/>
        </p:nvSpPr>
        <p:spPr>
          <a:xfrm>
            <a:off x="688850" y="99323"/>
            <a:ext cx="6995400" cy="4197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Which of the below is </a:t>
            </a:r>
            <a:r>
              <a:rPr lang="en" sz="1800" u="sng">
                <a:solidFill>
                  <a:srgbClr val="3884B7"/>
                </a:solidFill>
                <a:latin typeface="Arial"/>
                <a:ea typeface="Arial"/>
                <a:cs typeface="Arial"/>
                <a:sym typeface="Arial"/>
              </a:rPr>
              <a:t>correct </a:t>
            </a:r>
            <a:r>
              <a:rPr lang="en" sz="1800">
                <a:solidFill>
                  <a:srgbClr val="3884B7"/>
                </a:solidFill>
                <a:latin typeface="Arial"/>
                <a:ea typeface="Arial"/>
                <a:cs typeface="Arial"/>
                <a:sym typeface="Arial"/>
              </a:rPr>
              <a:t>based on the model output?</a:t>
            </a:r>
            <a:endParaRPr sz="1700">
              <a:latin typeface="Arial"/>
              <a:ea typeface="Arial"/>
              <a:cs typeface="Arial"/>
              <a:sym typeface="Arial"/>
            </a:endParaRPr>
          </a:p>
        </p:txBody>
      </p:sp>
      <p:sp>
        <p:nvSpPr>
          <p:cNvPr id="147" name="Google Shape;147;p30"/>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33</a:t>
            </a:r>
            <a:endParaRPr sz="1400">
              <a:latin typeface="Arial"/>
              <a:ea typeface="Arial"/>
              <a:cs typeface="Arial"/>
              <a:sym typeface="Arial"/>
            </a:endParaRPr>
          </a:p>
        </p:txBody>
      </p:sp>
      <p:pic>
        <p:nvPicPr>
          <p:cNvPr id="148" name="Google Shape;148;p30"/>
          <p:cNvPicPr preferRelativeResize="0"/>
          <p:nvPr/>
        </p:nvPicPr>
        <p:blipFill>
          <a:blip r:embed="rId3">
            <a:alphaModFix/>
          </a:blip>
          <a:stretch>
            <a:fillRect/>
          </a:stretch>
        </p:blipFill>
        <p:spPr>
          <a:xfrm>
            <a:off x="1590899" y="467763"/>
            <a:ext cx="5411604" cy="1372200"/>
          </a:xfrm>
          <a:prstGeom prst="rect">
            <a:avLst/>
          </a:prstGeom>
          <a:noFill/>
          <a:ln>
            <a:noFill/>
          </a:ln>
        </p:spPr>
      </p:pic>
      <p:pic>
        <p:nvPicPr>
          <p:cNvPr id="149" name="Google Shape;149;p30"/>
          <p:cNvPicPr preferRelativeResize="0"/>
          <p:nvPr/>
        </p:nvPicPr>
        <p:blipFill>
          <a:blip r:embed="rId4">
            <a:alphaModFix/>
          </a:blip>
          <a:stretch>
            <a:fillRect/>
          </a:stretch>
        </p:blipFill>
        <p:spPr>
          <a:xfrm>
            <a:off x="1026513" y="1892325"/>
            <a:ext cx="6540375" cy="3069276"/>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31"/>
          <p:cNvSpPr/>
          <p:nvPr/>
        </p:nvSpPr>
        <p:spPr>
          <a:xfrm>
            <a:off x="0" y="0"/>
            <a:ext cx="9140100" cy="5136900"/>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55" name="Google Shape;155;p31"/>
          <p:cNvSpPr/>
          <p:nvPr/>
        </p:nvSpPr>
        <p:spPr>
          <a:xfrm>
            <a:off x="613275" y="4173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56" name="Google Shape;156;p31"/>
          <p:cNvSpPr/>
          <p:nvPr/>
        </p:nvSpPr>
        <p:spPr>
          <a:xfrm>
            <a:off x="613275" y="107754"/>
            <a:ext cx="7913400" cy="307800"/>
          </a:xfrm>
          <a:custGeom>
            <a:rect b="b" l="l" r="r" t="t"/>
            <a:pathLst>
              <a:path extrusionOk="0" h="120000" w="120000">
                <a:moveTo>
                  <a:pt x="119998" y="0"/>
                </a:moveTo>
                <a:lnTo>
                  <a:pt x="0" y="0"/>
                </a:lnTo>
                <a:lnTo>
                  <a:pt x="0" y="90302"/>
                </a:lnTo>
                <a:lnTo>
                  <a:pt x="120" y="101737"/>
                </a:lnTo>
                <a:lnTo>
                  <a:pt x="448" y="111100"/>
                </a:lnTo>
                <a:lnTo>
                  <a:pt x="934" y="117427"/>
                </a:lnTo>
                <a:lnTo>
                  <a:pt x="1527" y="119751"/>
                </a:lnTo>
                <a:lnTo>
                  <a:pt x="118470" y="119751"/>
                </a:lnTo>
                <a:lnTo>
                  <a:pt x="119063" y="117427"/>
                </a:lnTo>
                <a:lnTo>
                  <a:pt x="119549" y="111100"/>
                </a:lnTo>
                <a:lnTo>
                  <a:pt x="119877" y="101737"/>
                </a:lnTo>
                <a:lnTo>
                  <a:pt x="119998" y="90302"/>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pic>
        <p:nvPicPr>
          <p:cNvPr id="157" name="Google Shape;157;p31"/>
          <p:cNvPicPr preferRelativeResize="0"/>
          <p:nvPr/>
        </p:nvPicPr>
        <p:blipFill>
          <a:blip r:embed="rId3">
            <a:alphaModFix/>
          </a:blip>
          <a:stretch>
            <a:fillRect/>
          </a:stretch>
        </p:blipFill>
        <p:spPr>
          <a:xfrm>
            <a:off x="1013075" y="1892325"/>
            <a:ext cx="6540376" cy="3056715"/>
          </a:xfrm>
          <a:prstGeom prst="rect">
            <a:avLst/>
          </a:prstGeom>
          <a:noFill/>
          <a:ln>
            <a:noFill/>
          </a:ln>
        </p:spPr>
      </p:pic>
      <p:sp>
        <p:nvSpPr>
          <p:cNvPr id="158" name="Google Shape;158;p31"/>
          <p:cNvSpPr txBox="1"/>
          <p:nvPr/>
        </p:nvSpPr>
        <p:spPr>
          <a:xfrm>
            <a:off x="688850" y="99323"/>
            <a:ext cx="6995400" cy="4197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Which of the below is </a:t>
            </a:r>
            <a:r>
              <a:rPr lang="en" sz="1800" u="sng">
                <a:solidFill>
                  <a:srgbClr val="3884B7"/>
                </a:solidFill>
                <a:latin typeface="Arial"/>
                <a:ea typeface="Arial"/>
                <a:cs typeface="Arial"/>
                <a:sym typeface="Arial"/>
              </a:rPr>
              <a:t>correct </a:t>
            </a:r>
            <a:r>
              <a:rPr lang="en" sz="1800">
                <a:solidFill>
                  <a:srgbClr val="3884B7"/>
                </a:solidFill>
                <a:latin typeface="Arial"/>
                <a:ea typeface="Arial"/>
                <a:cs typeface="Arial"/>
                <a:sym typeface="Arial"/>
              </a:rPr>
              <a:t>based on the model output?</a:t>
            </a:r>
            <a:endParaRPr sz="1700">
              <a:latin typeface="Arial"/>
              <a:ea typeface="Arial"/>
              <a:cs typeface="Arial"/>
              <a:sym typeface="Arial"/>
            </a:endParaRPr>
          </a:p>
        </p:txBody>
      </p:sp>
      <p:sp>
        <p:nvSpPr>
          <p:cNvPr id="159" name="Google Shape;159;p31"/>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33</a:t>
            </a:r>
            <a:endParaRPr sz="1400">
              <a:latin typeface="Arial"/>
              <a:ea typeface="Arial"/>
              <a:cs typeface="Arial"/>
              <a:sym typeface="Arial"/>
            </a:endParaRPr>
          </a:p>
        </p:txBody>
      </p:sp>
      <p:pic>
        <p:nvPicPr>
          <p:cNvPr id="160" name="Google Shape;160;p31"/>
          <p:cNvPicPr preferRelativeResize="0"/>
          <p:nvPr/>
        </p:nvPicPr>
        <p:blipFill>
          <a:blip r:embed="rId4">
            <a:alphaModFix/>
          </a:blip>
          <a:stretch>
            <a:fillRect/>
          </a:stretch>
        </p:blipFill>
        <p:spPr>
          <a:xfrm>
            <a:off x="1590899" y="467763"/>
            <a:ext cx="5411604" cy="1372200"/>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32"/>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66" name="Google Shape;166;p32"/>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67" name="Google Shape;167;p3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Exploratory analysis</a:t>
            </a:r>
            <a:endParaRPr b="1" baseline="30000" i="0" sz="2200" u="none" cap="none" strike="noStrike">
              <a:solidFill>
                <a:srgbClr val="F9F9F9"/>
              </a:solidFill>
              <a:latin typeface="Cambria"/>
              <a:ea typeface="Cambria"/>
              <a:cs typeface="Cambria"/>
              <a:sym typeface="Cambria"/>
            </a:endParaRPr>
          </a:p>
        </p:txBody>
      </p:sp>
      <p:sp>
        <p:nvSpPr>
          <p:cNvPr id="168" name="Google Shape;168;p32"/>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69" name="Google Shape;169;p32"/>
          <p:cNvSpPr txBox="1"/>
          <p:nvPr/>
        </p:nvSpPr>
        <p:spPr>
          <a:xfrm>
            <a:off x="688850" y="740740"/>
            <a:ext cx="3097800" cy="36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Any interesting features?</a:t>
            </a:r>
            <a:endParaRPr sz="1800">
              <a:solidFill>
                <a:srgbClr val="3D85C6"/>
              </a:solidFill>
            </a:endParaRPr>
          </a:p>
        </p:txBody>
      </p:sp>
      <p:pic>
        <p:nvPicPr>
          <p:cNvPr id="170" name="Google Shape;170;p32"/>
          <p:cNvPicPr preferRelativeResize="0"/>
          <p:nvPr/>
        </p:nvPicPr>
        <p:blipFill>
          <a:blip r:embed="rId3">
            <a:alphaModFix/>
          </a:blip>
          <a:stretch>
            <a:fillRect/>
          </a:stretch>
        </p:blipFill>
        <p:spPr>
          <a:xfrm>
            <a:off x="4389676" y="740750"/>
            <a:ext cx="4551224" cy="3557725"/>
          </a:xfrm>
          <a:prstGeom prst="rect">
            <a:avLst/>
          </a:prstGeom>
          <a:noFill/>
          <a:ln>
            <a:noFill/>
          </a:ln>
        </p:spPr>
      </p:pic>
      <p:sp>
        <p:nvSpPr>
          <p:cNvPr id="171" name="Google Shape;171;p32"/>
          <p:cNvSpPr txBox="1"/>
          <p:nvPr/>
        </p:nvSpPr>
        <p:spPr>
          <a:xfrm>
            <a:off x="688850" y="2033476"/>
            <a:ext cx="3097800" cy="1599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For a given beauty score, are male professors evaluated higher, lower, or about the same as female professors?</a:t>
            </a:r>
            <a:endParaRPr sz="1800">
              <a:solidFill>
                <a:srgbClr val="3D85C6"/>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33"/>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77" name="Google Shape;177;p33"/>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78" name="Google Shape;178;p3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Exploratory analysis</a:t>
            </a:r>
            <a:endParaRPr b="1" baseline="30000" i="0" sz="2200" u="none" cap="none" strike="noStrike">
              <a:solidFill>
                <a:srgbClr val="F9F9F9"/>
              </a:solidFill>
              <a:latin typeface="Cambria"/>
              <a:ea typeface="Cambria"/>
              <a:cs typeface="Cambria"/>
              <a:sym typeface="Cambria"/>
            </a:endParaRPr>
          </a:p>
        </p:txBody>
      </p:sp>
      <p:sp>
        <p:nvSpPr>
          <p:cNvPr id="179" name="Google Shape;179;p33"/>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80" name="Google Shape;180;p33"/>
          <p:cNvSpPr txBox="1"/>
          <p:nvPr/>
        </p:nvSpPr>
        <p:spPr>
          <a:xfrm>
            <a:off x="688850" y="740740"/>
            <a:ext cx="3097800" cy="36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Any interesting features?</a:t>
            </a:r>
            <a:endParaRPr sz="1800">
              <a:solidFill>
                <a:srgbClr val="3D85C6"/>
              </a:solidFill>
            </a:endParaRPr>
          </a:p>
        </p:txBody>
      </p:sp>
      <p:sp>
        <p:nvSpPr>
          <p:cNvPr id="181" name="Google Shape;181;p33"/>
          <p:cNvSpPr txBox="1"/>
          <p:nvPr/>
        </p:nvSpPr>
        <p:spPr>
          <a:xfrm>
            <a:off x="688850" y="1107974"/>
            <a:ext cx="3097800" cy="9255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t>Few females with very low beauty scores.</a:t>
            </a:r>
            <a:endParaRPr sz="1800"/>
          </a:p>
        </p:txBody>
      </p:sp>
      <p:pic>
        <p:nvPicPr>
          <p:cNvPr id="182" name="Google Shape;182;p33"/>
          <p:cNvPicPr preferRelativeResize="0"/>
          <p:nvPr/>
        </p:nvPicPr>
        <p:blipFill>
          <a:blip r:embed="rId3">
            <a:alphaModFix/>
          </a:blip>
          <a:stretch>
            <a:fillRect/>
          </a:stretch>
        </p:blipFill>
        <p:spPr>
          <a:xfrm>
            <a:off x="4389676" y="740750"/>
            <a:ext cx="4551224" cy="3557725"/>
          </a:xfrm>
          <a:prstGeom prst="rect">
            <a:avLst/>
          </a:prstGeom>
          <a:noFill/>
          <a:ln>
            <a:noFill/>
          </a:ln>
        </p:spPr>
      </p:pic>
      <p:sp>
        <p:nvSpPr>
          <p:cNvPr id="183" name="Google Shape;183;p33"/>
          <p:cNvSpPr txBox="1"/>
          <p:nvPr/>
        </p:nvSpPr>
        <p:spPr>
          <a:xfrm>
            <a:off x="688850" y="2033476"/>
            <a:ext cx="3097800" cy="1599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For a given beauty score, are male professors evaluated higher, lower, or about the same as female professors?</a:t>
            </a:r>
            <a:endParaRPr sz="1800">
              <a:solidFill>
                <a:srgbClr val="3D85C6"/>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34"/>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9" name="Google Shape;189;p34"/>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90" name="Google Shape;190;p34"/>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Exploratory analysis</a:t>
            </a:r>
            <a:endParaRPr b="1" baseline="30000" i="0" sz="2200" u="none" cap="none" strike="noStrike">
              <a:solidFill>
                <a:srgbClr val="F9F9F9"/>
              </a:solidFill>
              <a:latin typeface="Cambria"/>
              <a:ea typeface="Cambria"/>
              <a:cs typeface="Cambria"/>
              <a:sym typeface="Cambria"/>
            </a:endParaRPr>
          </a:p>
        </p:txBody>
      </p:sp>
      <p:sp>
        <p:nvSpPr>
          <p:cNvPr id="191" name="Google Shape;191;p34"/>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92" name="Google Shape;192;p34"/>
          <p:cNvSpPr txBox="1"/>
          <p:nvPr/>
        </p:nvSpPr>
        <p:spPr>
          <a:xfrm>
            <a:off x="688850" y="740740"/>
            <a:ext cx="3097800" cy="36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Any interesting features?</a:t>
            </a:r>
            <a:endParaRPr sz="1800">
              <a:solidFill>
                <a:srgbClr val="3D85C6"/>
              </a:solidFill>
            </a:endParaRPr>
          </a:p>
        </p:txBody>
      </p:sp>
      <p:sp>
        <p:nvSpPr>
          <p:cNvPr id="193" name="Google Shape;193;p34"/>
          <p:cNvSpPr txBox="1"/>
          <p:nvPr/>
        </p:nvSpPr>
        <p:spPr>
          <a:xfrm>
            <a:off x="688850" y="1107974"/>
            <a:ext cx="3097800" cy="9255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t>Few females with very low beauty scores.</a:t>
            </a:r>
            <a:endParaRPr sz="1800"/>
          </a:p>
        </p:txBody>
      </p:sp>
      <p:pic>
        <p:nvPicPr>
          <p:cNvPr id="194" name="Google Shape;194;p34"/>
          <p:cNvPicPr preferRelativeResize="0"/>
          <p:nvPr/>
        </p:nvPicPr>
        <p:blipFill>
          <a:blip r:embed="rId3">
            <a:alphaModFix/>
          </a:blip>
          <a:stretch>
            <a:fillRect/>
          </a:stretch>
        </p:blipFill>
        <p:spPr>
          <a:xfrm>
            <a:off x="4389676" y="740750"/>
            <a:ext cx="4551224" cy="3557725"/>
          </a:xfrm>
          <a:prstGeom prst="rect">
            <a:avLst/>
          </a:prstGeom>
          <a:noFill/>
          <a:ln>
            <a:noFill/>
          </a:ln>
        </p:spPr>
      </p:pic>
      <p:sp>
        <p:nvSpPr>
          <p:cNvPr id="195" name="Google Shape;195;p34"/>
          <p:cNvSpPr txBox="1"/>
          <p:nvPr/>
        </p:nvSpPr>
        <p:spPr>
          <a:xfrm>
            <a:off x="688850" y="2033476"/>
            <a:ext cx="3097800" cy="1599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For a given beauty score, are male professors evaluated higher, lower, or about the same as female professors?</a:t>
            </a:r>
            <a:endParaRPr sz="1800">
              <a:solidFill>
                <a:srgbClr val="3D85C6"/>
              </a:solidFill>
            </a:endParaRPr>
          </a:p>
        </p:txBody>
      </p:sp>
      <p:sp>
        <p:nvSpPr>
          <p:cNvPr id="196" name="Google Shape;196;p34"/>
          <p:cNvSpPr txBox="1"/>
          <p:nvPr/>
        </p:nvSpPr>
        <p:spPr>
          <a:xfrm>
            <a:off x="688850" y="3448199"/>
            <a:ext cx="3097800" cy="9255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t>Few females with very low beauty scores.</a:t>
            </a:r>
            <a:endParaRPr sz="1800"/>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