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  <p:sldMasterId id="2147483686" r:id="rId5"/>
  </p:sldMasterIdLst>
  <p:notesMasterIdLst>
    <p:notesMasterId r:id="rId25"/>
  </p:notesMasterIdLst>
  <p:sldIdLst>
    <p:sldId id="256" r:id="rId6"/>
    <p:sldId id="323" r:id="rId7"/>
    <p:sldId id="903" r:id="rId8"/>
    <p:sldId id="920" r:id="rId9"/>
    <p:sldId id="935" r:id="rId10"/>
    <p:sldId id="905" r:id="rId11"/>
    <p:sldId id="936" r:id="rId12"/>
    <p:sldId id="909" r:id="rId13"/>
    <p:sldId id="925" r:id="rId14"/>
    <p:sldId id="921" r:id="rId15"/>
    <p:sldId id="906" r:id="rId16"/>
    <p:sldId id="937" r:id="rId17"/>
    <p:sldId id="918" r:id="rId18"/>
    <p:sldId id="934" r:id="rId19"/>
    <p:sldId id="927" r:id="rId20"/>
    <p:sldId id="265" r:id="rId21"/>
    <p:sldId id="938" r:id="rId22"/>
    <p:sldId id="939" r:id="rId23"/>
    <p:sldId id="94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B42E0-62EF-42B0-8031-05992D750B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8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Why it’s regression tree instead of classification tree?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B42E0-62EF-42B0-8031-05992D750B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6D4F7-AFB6-B383-F6BC-E4F57B72A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23F32D-A006-1845-C40C-7508C51B34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22EA8-E29D-9AB5-DBAF-5070CA213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Why it’s regression tree instead of classification tree?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22B84-3131-5536-9D3D-A7D7542BF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B42E0-62EF-42B0-8031-05992D750B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1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drr.io/cran/ISLR/man/Hitters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82E4A-7F07-90A3-3D8D-C1A1BF5F2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F0AA-51AD-824E-00BC-452114C2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680"/>
          </a:xfrm>
        </p:spPr>
        <p:txBody>
          <a:bodyPr/>
          <a:lstStyle/>
          <a:p>
            <a:r>
              <a:rPr lang="en-US" dirty="0"/>
              <a:t>Terminology for Trees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6C5BE-BD8D-04EB-3F20-72BA12835A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4073"/>
          <a:stretch/>
        </p:blipFill>
        <p:spPr>
          <a:xfrm>
            <a:off x="7866020" y="863050"/>
            <a:ext cx="2927665" cy="29602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B9584D-A905-047D-E52A-03A9040412AE}"/>
                  </a:ext>
                </a:extLst>
              </p:cNvPr>
              <p:cNvSpPr txBox="1"/>
              <p:nvPr/>
            </p:nvSpPr>
            <p:spPr>
              <a:xfrm>
                <a:off x="504127" y="1305153"/>
                <a:ext cx="7996136" cy="2627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06000" indent="-306000">
                  <a:lnSpc>
                    <a:spcPct val="2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tree starts with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root node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without stratification.</a:t>
                </a:r>
              </a:p>
              <a:p>
                <a:pPr marL="306000" indent="-306000">
                  <a:lnSpc>
                    <a:spcPct val="2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terminal nodes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are also called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leaves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06000" indent="-306000">
                  <a:lnSpc>
                    <a:spcPct val="2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nodes where the tree splits are called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internal nodes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06000" indent="-306000">
                  <a:lnSpc>
                    <a:spcPct val="2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Segments of trees are called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branches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B9584D-A905-047D-E52A-03A904041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27" y="1305153"/>
                <a:ext cx="7996136" cy="2627771"/>
              </a:xfrm>
              <a:prstGeom prst="rect">
                <a:avLst/>
              </a:prstGeom>
              <a:blipFill>
                <a:blip r:embed="rId3"/>
                <a:stretch>
                  <a:fillRect l="-305" b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2EA3C58-8E8E-D3F4-C82F-A6026F48CA85}"/>
              </a:ext>
            </a:extLst>
          </p:cNvPr>
          <p:cNvGrpSpPr/>
          <p:nvPr/>
        </p:nvGrpSpPr>
        <p:grpSpPr>
          <a:xfrm>
            <a:off x="5945270" y="3984242"/>
            <a:ext cx="5859634" cy="2762421"/>
            <a:chOff x="76894" y="1691670"/>
            <a:chExt cx="8225858" cy="487211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0936B74-0319-5D53-7A95-FF2F890E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894" y="1691670"/>
              <a:ext cx="8225858" cy="4872113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7EA927-037C-FF44-3D1A-681804BC0CA8}"/>
                </a:ext>
              </a:extLst>
            </p:cNvPr>
            <p:cNvCxnSpPr>
              <a:cxnSpLocks/>
            </p:cNvCxnSpPr>
            <p:nvPr/>
          </p:nvCxnSpPr>
          <p:spPr>
            <a:xfrm>
              <a:off x="1825688" y="2245563"/>
              <a:ext cx="0" cy="3764329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C470DA-F273-0D1E-2ADB-9879F95DA5B4}"/>
                </a:ext>
              </a:extLst>
            </p:cNvPr>
            <p:cNvCxnSpPr>
              <a:cxnSpLocks/>
            </p:cNvCxnSpPr>
            <p:nvPr/>
          </p:nvCxnSpPr>
          <p:spPr>
            <a:xfrm>
              <a:off x="1825688" y="4307730"/>
              <a:ext cx="5036733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374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FB74-29B4-C3A0-591C-527D55AD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680"/>
          </a:xfrm>
        </p:spPr>
        <p:txBody>
          <a:bodyPr/>
          <a:lstStyle/>
          <a:p>
            <a:r>
              <a:rPr lang="en-US" dirty="0"/>
              <a:t>UNDERLYING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EACAC-E89C-936F-A31F-5CCA019B28B5}"/>
                  </a:ext>
                </a:extLst>
              </p:cNvPr>
              <p:cNvSpPr txBox="1"/>
              <p:nvPr/>
            </p:nvSpPr>
            <p:spPr>
              <a:xfrm>
                <a:off x="581192" y="1448389"/>
                <a:ext cx="8200285" cy="524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0600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 divide the predictor space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that is, the set of possible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distinct and non-overlapping regions,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0600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goal is to find boxes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that minimize the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given by</a:t>
                </a:r>
              </a:p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0600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It is computational infeasible to evaluate all possible partitions into 𝐽 regions. Therefore, a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top-down, greedy search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strategy is engaged</a:t>
                </a:r>
              </a:p>
              <a:p>
                <a:pPr marL="800100" lvl="1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rabicPeriod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 select the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the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cutpoint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that splitting the space into the regions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leads to the greatest reduction in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800100" lvl="1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rabicPeriod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Repeat the process, but instead of splitting the entire predictor space, we split one of the two previously identified regions.</a:t>
                </a:r>
              </a:p>
              <a:p>
                <a:pPr marL="800100" lvl="1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rabicPeriod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Repeat the first and second process until we reach the limit (e.g. no region contains more than five observations.)</a:t>
                </a:r>
              </a:p>
              <a:p>
                <a:pPr marL="800100" lvl="1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rabicPeriod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EACAC-E89C-936F-A31F-5CCA019B2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448389"/>
                <a:ext cx="8200285" cy="5243551"/>
              </a:xfrm>
              <a:prstGeom prst="rect">
                <a:avLst/>
              </a:prstGeom>
              <a:blipFill>
                <a:blip r:embed="rId2"/>
                <a:stretch>
                  <a:fillRect l="-297" t="-581" r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62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60B01-8425-C635-6963-5406F3DE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2647"/>
            <a:ext cx="11029616" cy="650783"/>
          </a:xfrm>
        </p:spPr>
        <p:txBody>
          <a:bodyPr/>
          <a:lstStyle/>
          <a:p>
            <a:r>
              <a:rPr lang="en-US" dirty="0"/>
              <a:t>MORE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E57A-4865-4E42-3FA2-A42F00441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73430"/>
            <a:ext cx="11184710" cy="965550"/>
          </a:xfrm>
        </p:spPr>
        <p:txBody>
          <a:bodyPr/>
          <a:lstStyle/>
          <a:p>
            <a:r>
              <a:rPr lang="en-US" dirty="0"/>
              <a:t>Repeat the process, looking for the best predictor and best </a:t>
            </a:r>
            <a:r>
              <a:rPr lang="en-US" dirty="0" err="1"/>
              <a:t>cutpoint</a:t>
            </a:r>
            <a:r>
              <a:rPr lang="en-US" dirty="0"/>
              <a:t> in order to split the data further so as to minimize the RSS within each of the resulting regions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20C8E-75D0-C4A9-1C88-D215F9D14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1" y="2284269"/>
            <a:ext cx="4513776" cy="4573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19B6F0-6183-0748-EF39-CD2F413F6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661" y="2284269"/>
            <a:ext cx="4174527" cy="444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0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87F118-7CDF-90F2-C770-85E59D1B7022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Tree Pruning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EFE61-7EDE-9B18-923D-060F0EFA72D3}"/>
              </a:ext>
            </a:extLst>
          </p:cNvPr>
          <p:cNvSpPr txBox="1"/>
          <p:nvPr/>
        </p:nvSpPr>
        <p:spPr>
          <a:xfrm>
            <a:off x="6965002" y="2076598"/>
            <a:ext cx="499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1" u="none" strike="noStrike" baseline="0" dirty="0">
                <a:solidFill>
                  <a:srgbClr val="000000"/>
                </a:solidFill>
                <a:latin typeface="LMRoman9-Italic"/>
              </a:rPr>
              <a:t>Regression tree analysis for the </a:t>
            </a:r>
            <a:r>
              <a:rPr lang="en-US" sz="1800" b="0" i="0" u="none" strike="noStrike" baseline="0" dirty="0">
                <a:solidFill>
                  <a:srgbClr val="8D0000"/>
                </a:solidFill>
                <a:latin typeface="LMMono9-Regular"/>
              </a:rPr>
              <a:t>Hitters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MRoman9-Italic"/>
              </a:rPr>
              <a:t>data.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0281A6-5F88-4294-BEB7-96F52B2C1333}"/>
                  </a:ext>
                </a:extLst>
              </p:cNvPr>
              <p:cNvSpPr txBox="1"/>
              <p:nvPr/>
            </p:nvSpPr>
            <p:spPr>
              <a:xfrm>
                <a:off x="428014" y="1590484"/>
                <a:ext cx="6536988" cy="4601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large decision tree likely to </a:t>
                </a:r>
                <a:r>
                  <a:rPr lang="en-US" b="1" dirty="0">
                    <a:solidFill>
                      <a:srgbClr val="FF0000"/>
                    </a:solidFill>
                  </a:rPr>
                  <a:t>overfit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the data, leading to poor test set performance. 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smaller tree with fewer splits might lead to lower variance and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better interpretation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at the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cost of a little bias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So, we try to grow a very large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and then </a:t>
                </a:r>
                <a:r>
                  <a:rPr lang="en-US" b="1" dirty="0">
                    <a:solidFill>
                      <a:srgbClr val="FF0000"/>
                    </a:solidFill>
                  </a:rPr>
                  <a:t>prune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it back in order to obtain a </a:t>
                </a:r>
                <a:r>
                  <a:rPr lang="en-US" b="1" dirty="0">
                    <a:solidFill>
                      <a:srgbClr val="FF0000"/>
                    </a:solidFill>
                  </a:rPr>
                  <a:t>subtree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 add penalty for number of terminal nodes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of the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using nonnegative tuning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The goal is 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0281A6-5F88-4294-BEB7-96F52B2C1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4" y="1590484"/>
                <a:ext cx="6536988" cy="4601388"/>
              </a:xfrm>
              <a:prstGeom prst="rect">
                <a:avLst/>
              </a:prstGeom>
              <a:blipFill>
                <a:blip r:embed="rId2"/>
                <a:stretch>
                  <a:fillRect l="-373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E4AD9D01-962D-DAF3-91A0-EB56600325C6}"/>
              </a:ext>
            </a:extLst>
          </p:cNvPr>
          <p:cNvGrpSpPr/>
          <p:nvPr/>
        </p:nvGrpSpPr>
        <p:grpSpPr>
          <a:xfrm>
            <a:off x="7242749" y="2602248"/>
            <a:ext cx="4442297" cy="3118692"/>
            <a:chOff x="1704407" y="3573293"/>
            <a:chExt cx="4391593" cy="305196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8D3885-E082-2810-37A3-60C70072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4407" y="3573293"/>
              <a:ext cx="4391593" cy="3051968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3F44704-1A6A-ADAA-6F67-9577A946EC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314" y="4773038"/>
              <a:ext cx="862520" cy="1232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773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516EB-E180-4671-AB74-87F4652AF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451BC3-34DD-22A1-BD80-270A9EA32BC5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K-fold Cross-validation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4B13AB-5AA4-60C2-E6A1-31C14BE8F114}"/>
                  </a:ext>
                </a:extLst>
              </p:cNvPr>
              <p:cNvSpPr txBox="1"/>
              <p:nvPr/>
            </p:nvSpPr>
            <p:spPr>
              <a:xfrm>
                <a:off x="504081" y="1704624"/>
                <a:ext cx="11106727" cy="1975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Widely used approach for estimating </a:t>
                </a: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test error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and</a:t>
                </a:r>
                <a:r>
                  <a:rPr lang="en-US" altLang="zh-CN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hyper-parameter selection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 is to randomly divide the data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equal-sized parts. We leave out part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fit the model to the other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− 1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parts (combined), and then obtain predictions for the left-out kth part.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This is done in turn for each part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and then the results are combined.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4B13AB-5AA4-60C2-E6A1-31C14BE8F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81" y="1704624"/>
                <a:ext cx="11106727" cy="1975349"/>
              </a:xfrm>
              <a:prstGeom prst="rect">
                <a:avLst/>
              </a:prstGeom>
              <a:blipFill>
                <a:blip r:embed="rId2"/>
                <a:stretch>
                  <a:fillRect l="-220" b="-4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A3630D9-93C3-C40A-373B-278504B93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956" y="3861477"/>
            <a:ext cx="7288144" cy="1899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A64403-2829-75F5-C4BD-C39A574C560F}"/>
                  </a:ext>
                </a:extLst>
              </p:cNvPr>
              <p:cNvSpPr txBox="1"/>
              <p:nvPr/>
            </p:nvSpPr>
            <p:spPr>
              <a:xfrm>
                <a:off x="2169499" y="6034317"/>
                <a:ext cx="7775890" cy="376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0" i="0" u="none" strike="noStrike" baseline="0" dirty="0">
                    <a:latin typeface="CMR10"/>
                  </a:rPr>
                  <a:t>Divide data into </a:t>
                </a:r>
                <a:r>
                  <a:rPr lang="en-US" sz="1800" b="0" i="0" u="none" strike="noStrike" baseline="0" dirty="0">
                    <a:latin typeface="CMMI10"/>
                  </a:rPr>
                  <a:t>K </a:t>
                </a:r>
                <a:r>
                  <a:rPr lang="en-US" sz="1800" b="0" i="0" u="none" strike="noStrike" baseline="0" dirty="0">
                    <a:latin typeface="CMR10"/>
                  </a:rPr>
                  <a:t>roughly equal-sized parts (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= 5 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here)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A64403-2829-75F5-C4BD-C39A574C5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499" y="6034317"/>
                <a:ext cx="7775890" cy="376928"/>
              </a:xfrm>
              <a:prstGeom prst="rect">
                <a:avLst/>
              </a:prstGeom>
              <a:blipFill>
                <a:blip r:embed="rId4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16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16A46-3EA1-C5E9-FE6F-E6129D6CB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03FED2-758B-AB55-BA74-EE94B27B952A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Choosing the best subtree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57900-1B8D-D1F8-B2DC-A77D5FF73D7E}"/>
              </a:ext>
            </a:extLst>
          </p:cNvPr>
          <p:cNvSpPr txBox="1"/>
          <p:nvPr/>
        </p:nvSpPr>
        <p:spPr>
          <a:xfrm>
            <a:off x="6965002" y="2076598"/>
            <a:ext cx="499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1" u="none" strike="noStrike" baseline="0" dirty="0">
                <a:solidFill>
                  <a:srgbClr val="000000"/>
                </a:solidFill>
                <a:latin typeface="LMRoman9-Italic"/>
              </a:rPr>
              <a:t>Regression tree analysis for the </a:t>
            </a:r>
            <a:r>
              <a:rPr lang="en-US" sz="1800" b="0" i="0" u="none" strike="noStrike" baseline="0" dirty="0">
                <a:solidFill>
                  <a:srgbClr val="8D0000"/>
                </a:solidFill>
                <a:latin typeface="LMMono9-Regular"/>
              </a:rPr>
              <a:t>Hitters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MRoman9-Italic"/>
              </a:rPr>
              <a:t>data.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B5E5F9-2ADA-37EC-4BD8-F0F8BDE3D14F}"/>
                  </a:ext>
                </a:extLst>
              </p:cNvPr>
              <p:cNvSpPr txBox="1"/>
              <p:nvPr/>
            </p:nvSpPr>
            <p:spPr>
              <a:xfrm>
                <a:off x="581192" y="1594481"/>
                <a:ext cx="6536988" cy="256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tuning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controls a trade-off between the subtree's complexity and its fit to the training data. 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Normally We select an optimal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using</a:t>
                </a:r>
                <a:r>
                  <a:rPr lang="en-US" b="1" dirty="0">
                    <a:solidFill>
                      <a:srgbClr val="FF0000"/>
                    </a:solidFill>
                  </a:rPr>
                  <a:t> cross-validation.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 then return to the full data set and obtain the subtree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corresponding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B5E5F9-2ADA-37EC-4BD8-F0F8BDE3D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594481"/>
                <a:ext cx="6536988" cy="2567113"/>
              </a:xfrm>
              <a:prstGeom prst="rect">
                <a:avLst/>
              </a:prstGeom>
              <a:blipFill>
                <a:blip r:embed="rId2"/>
                <a:stretch>
                  <a:fillRect l="-373" b="-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53B27B9-5CB9-6D9B-6A6D-D442E4F57690}"/>
              </a:ext>
            </a:extLst>
          </p:cNvPr>
          <p:cNvGrpSpPr/>
          <p:nvPr/>
        </p:nvGrpSpPr>
        <p:grpSpPr>
          <a:xfrm>
            <a:off x="7242749" y="2602248"/>
            <a:ext cx="4442297" cy="3118692"/>
            <a:chOff x="1704407" y="3573293"/>
            <a:chExt cx="4391593" cy="305196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4F08F8-C5F2-501D-B040-F3419C8F3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4407" y="3573293"/>
              <a:ext cx="4391593" cy="3051968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A8487E-F0F5-9639-3AAB-758B7FB9E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314" y="4773038"/>
              <a:ext cx="862520" cy="1232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1009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10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1CA7-F31C-F6E0-2926-F2D64883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DECISION TREE IN 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0B672-F49E-C196-E114-AD24CA8A4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4206" y="3927068"/>
            <a:ext cx="8084329" cy="25939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8E0006-9B99-8094-1BC7-DA2232E9D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231" y="1504747"/>
            <a:ext cx="8382762" cy="19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2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E8F3-A42D-14CB-697C-CCADCBC8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Decision tree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4B803-6826-A268-DE94-CB4D572F5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460" y="1335024"/>
            <a:ext cx="10817080" cy="5522976"/>
          </a:xfrm>
        </p:spPr>
      </p:pic>
    </p:spTree>
    <p:extLst>
      <p:ext uri="{BB962C8B-B14F-4D97-AF65-F5344CB8AC3E}">
        <p14:creationId xmlns:p14="http://schemas.microsoft.com/office/powerpoint/2010/main" val="371260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06A0-5218-327E-BFBF-64F70D75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Prune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C2982-1CBE-C893-D36C-8F2B280C8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846" y="1987270"/>
            <a:ext cx="8004308" cy="4395587"/>
          </a:xfrm>
        </p:spPr>
      </p:pic>
    </p:spTree>
    <p:extLst>
      <p:ext uri="{BB962C8B-B14F-4D97-AF65-F5344CB8AC3E}">
        <p14:creationId xmlns:p14="http://schemas.microsoft.com/office/powerpoint/2010/main" val="406891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10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.1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Introduction to Tree-Based Methods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313E-2D4F-29E8-A3E3-74DD67DD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66016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E8EEE-BC27-5B60-E8C9-EEDCD7AC3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903" y="1704722"/>
            <a:ext cx="7740447" cy="3169155"/>
          </a:xfrm>
        </p:spPr>
        <p:txBody>
          <a:bodyPr>
            <a:normAutofit lnSpcReduction="10000"/>
          </a:bodyPr>
          <a:lstStyle/>
          <a:p>
            <a:pPr lvl="0">
              <a:lnSpc>
                <a:spcPct val="200000"/>
              </a:lnSpc>
            </a:pPr>
            <a:r>
              <a:rPr lang="en-US" dirty="0">
                <a:sym typeface="Arial"/>
              </a:rPr>
              <a:t>Understand how decision trees work.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sym typeface="Arial"/>
              </a:rPr>
              <a:t>Distinguish between regression and classification trees.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sym typeface="Arial"/>
              </a:rPr>
              <a:t>Learn how to build, interpret, and prune decision trees.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sym typeface="Arial"/>
              </a:rPr>
              <a:t>How to use Cross Validation for hyperparameter tuning.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sym typeface="Arial"/>
              </a:rPr>
              <a:t>Apply decision trees practically using R</a:t>
            </a:r>
          </a:p>
        </p:txBody>
      </p:sp>
    </p:spTree>
    <p:extLst>
      <p:ext uri="{BB962C8B-B14F-4D97-AF65-F5344CB8AC3E}">
        <p14:creationId xmlns:p14="http://schemas.microsoft.com/office/powerpoint/2010/main" val="239557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rstanding Logistic Regression and Building Model in Python – Machine  Learning Geek">
            <a:extLst>
              <a:ext uri="{FF2B5EF4-FFF2-40B4-BE49-F238E27FC236}">
                <a16:creationId xmlns:a16="http://schemas.microsoft.com/office/drawing/2014/main" id="{C91E012F-5C57-5A88-8BCF-46AD031C1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17" y="2340864"/>
            <a:ext cx="6301683" cy="283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94A3C2-9735-0AD9-DE6C-45EE7328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5" cy="672687"/>
          </a:xfrm>
        </p:spPr>
        <p:txBody>
          <a:bodyPr/>
          <a:lstStyle/>
          <a:p>
            <a:r>
              <a:rPr lang="en-US" dirty="0"/>
              <a:t>Brief Review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459E9-2DFC-7A8B-0A82-3817D7DD44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549" y="2068489"/>
                <a:ext cx="5210008" cy="3634486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/>
                  <a:t>Advantages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Highly interpretable</a:t>
                </a:r>
              </a:p>
              <a:p>
                <a:pPr lvl="1"/>
                <a:r>
                  <a:rPr lang="en-US" dirty="0"/>
                  <a:t>Clearly shows relationship between predictors and outcome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Limitations	</a:t>
                </a:r>
              </a:p>
              <a:p>
                <a:pPr lvl="1"/>
                <a:r>
                  <a:rPr lang="en-US" dirty="0"/>
                  <a:t>Assumes </a:t>
                </a:r>
                <a:r>
                  <a:rPr lang="en-US" b="1" dirty="0"/>
                  <a:t>linear relationship between predictors and log-odds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𝑜𝑑𝑑𝑠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Difficulties handling complex nonlinear relationships without explicit transformations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459E9-2DFC-7A8B-0A82-3817D7DD4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549" y="2068489"/>
                <a:ext cx="5210008" cy="3634486"/>
              </a:xfrm>
              <a:blipFill>
                <a:blip r:embed="rId4"/>
                <a:stretch>
                  <a:fillRect l="-117" r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88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2FD6-1DC2-ABC8-DE23-20C08004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96B9-067F-FA8E-46F9-16EF2CD2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26464"/>
            <a:ext cx="11029615" cy="1088136"/>
          </a:xfrm>
        </p:spPr>
        <p:txBody>
          <a:bodyPr/>
          <a:lstStyle/>
          <a:p>
            <a:r>
              <a:rPr lang="en-US" dirty="0">
                <a:hlinkClick r:id="rId2"/>
              </a:rPr>
              <a:t>Major League Baseball Data </a:t>
            </a:r>
            <a:r>
              <a:rPr lang="en-US" dirty="0"/>
              <a:t>from the 1986 and 1987 seasons.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5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69CC85-ED5B-C30D-C5F7-CD20BC06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6317"/>
          </a:xfrm>
        </p:spPr>
        <p:txBody>
          <a:bodyPr/>
          <a:lstStyle/>
          <a:p>
            <a:r>
              <a:rPr lang="en-US" dirty="0"/>
              <a:t>Motivation for Tree-Based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7462-DD65-2FE8-1C76-90DD4954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68" y="1410848"/>
            <a:ext cx="10896584" cy="1895714"/>
          </a:xfrm>
        </p:spPr>
        <p:txBody>
          <a:bodyPr/>
          <a:lstStyle/>
          <a:p>
            <a:r>
              <a:rPr lang="en-US" dirty="0"/>
              <a:t>Decision trees </a:t>
            </a:r>
            <a:r>
              <a:rPr lang="en-US" b="1" dirty="0"/>
              <a:t>handle nonlinearities </a:t>
            </a:r>
            <a:r>
              <a:rPr lang="en-US" dirty="0"/>
              <a:t>naturally by segmenting predictor space into simple regions.</a:t>
            </a:r>
          </a:p>
          <a:p>
            <a:r>
              <a:rPr lang="en-US" dirty="0"/>
              <a:t>They automatically detect interactions between variables and handle categorical predictors without dummy variables.</a:t>
            </a:r>
          </a:p>
          <a:p>
            <a:r>
              <a:rPr lang="en-US" b="1" dirty="0"/>
              <a:t>Interpretability</a:t>
            </a:r>
            <a:r>
              <a:rPr lang="en-US" dirty="0"/>
              <a:t>: Mimic human decision-making processes through clear hierarchical decisions.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7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3A40-BD52-563C-45E5-D2A17D133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1533"/>
          </a:xfrm>
        </p:spPr>
        <p:txBody>
          <a:bodyPr/>
          <a:lstStyle/>
          <a:p>
            <a:r>
              <a:rPr lang="en-US" dirty="0"/>
              <a:t>DECISION-TREE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3DE1DA-23E6-E9C3-F20D-B8FF70CB4BF4}"/>
              </a:ext>
            </a:extLst>
          </p:cNvPr>
          <p:cNvGrpSpPr/>
          <p:nvPr/>
        </p:nvGrpSpPr>
        <p:grpSpPr>
          <a:xfrm>
            <a:off x="5632704" y="768340"/>
            <a:ext cx="6482402" cy="5868429"/>
            <a:chOff x="5632704" y="1225540"/>
            <a:chExt cx="6482402" cy="58684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FCFB0A-3AD1-9263-C28B-70065B41406A}"/>
                </a:ext>
              </a:extLst>
            </p:cNvPr>
            <p:cNvSpPr txBox="1"/>
            <p:nvPr/>
          </p:nvSpPr>
          <p:spPr>
            <a:xfrm>
              <a:off x="5632704" y="1225540"/>
              <a:ext cx="63098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0" i="0" u="none" strike="noStrike" baseline="0" dirty="0">
                  <a:solidFill>
                    <a:srgbClr val="3333B3"/>
                  </a:solidFill>
                  <a:latin typeface="CMR12"/>
                </a:rPr>
                <a:t>Baseball salary data: how would you stratify it?</a:t>
              </a:r>
            </a:p>
            <a:p>
              <a:r>
                <a:rPr lang="en-US" dirty="0"/>
                <a:t>Salary is color-coded from low (blue, green) to high (yellow, red)</a:t>
              </a:r>
            </a:p>
            <a:p>
              <a:pPr algn="ctr"/>
              <a:r>
                <a:rPr lang="en-US" dirty="0">
                  <a:solidFill>
                    <a:srgbClr val="3333B3"/>
                  </a:solidFill>
                  <a:latin typeface="CMR12"/>
                </a:rPr>
                <a:t>Basic Decision tree for these data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E124150-FCDD-32BF-0CBD-4D46DD36F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" b="4073"/>
            <a:stretch/>
          </p:blipFill>
          <p:spPr>
            <a:xfrm>
              <a:off x="8681586" y="3622178"/>
              <a:ext cx="3433520" cy="347179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1622FC-78B5-C4FB-26DB-5F689FDA7CEA}"/>
              </a:ext>
            </a:extLst>
          </p:cNvPr>
          <p:cNvGrpSpPr/>
          <p:nvPr/>
        </p:nvGrpSpPr>
        <p:grpSpPr>
          <a:xfrm>
            <a:off x="76894" y="1691670"/>
            <a:ext cx="8225858" cy="4872113"/>
            <a:chOff x="76894" y="2315040"/>
            <a:chExt cx="6735115" cy="424874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1C0AE74-5CE9-5028-C3C2-9623728DD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94" y="2315040"/>
              <a:ext cx="6735115" cy="424874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E1C953-0B1F-88BA-125D-FCB9DA7A44DC}"/>
                </a:ext>
              </a:extLst>
            </p:cNvPr>
            <p:cNvSpPr txBox="1"/>
            <p:nvPr/>
          </p:nvSpPr>
          <p:spPr>
            <a:xfrm>
              <a:off x="792542" y="3324811"/>
              <a:ext cx="485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22C9B99-6981-168C-F5EC-58DF100FCFFB}"/>
                </a:ext>
              </a:extLst>
            </p:cNvPr>
            <p:cNvCxnSpPr/>
            <p:nvPr/>
          </p:nvCxnSpPr>
          <p:spPr>
            <a:xfrm>
              <a:off x="1508760" y="2798064"/>
              <a:ext cx="0" cy="3282696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6DECF3-E969-DD03-1157-617611EAFD4B}"/>
                </a:ext>
              </a:extLst>
            </p:cNvPr>
            <p:cNvCxnSpPr>
              <a:cxnSpLocks/>
            </p:cNvCxnSpPr>
            <p:nvPr/>
          </p:nvCxnSpPr>
          <p:spPr>
            <a:xfrm>
              <a:off x="1508760" y="4596384"/>
              <a:ext cx="4123944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BFD7C0-DC6D-1795-F203-B0C3E32FD0EC}"/>
                </a:ext>
              </a:extLst>
            </p:cNvPr>
            <p:cNvSpPr txBox="1"/>
            <p:nvPr/>
          </p:nvSpPr>
          <p:spPr>
            <a:xfrm>
              <a:off x="3146841" y="5711428"/>
              <a:ext cx="485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2117F3B-1C00-782E-B78E-74B7D1E43A22}"/>
                </a:ext>
              </a:extLst>
            </p:cNvPr>
            <p:cNvSpPr txBox="1"/>
            <p:nvPr/>
          </p:nvSpPr>
          <p:spPr>
            <a:xfrm>
              <a:off x="3593966" y="2980312"/>
              <a:ext cx="485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51F1E22-51CD-C9D1-3A77-FF4A79D606CD}"/>
                    </a:ext>
                  </a:extLst>
                </p:cNvPr>
                <p:cNvSpPr txBox="1"/>
                <p:nvPr/>
              </p:nvSpPr>
              <p:spPr>
                <a:xfrm>
                  <a:off x="76894" y="6225714"/>
                  <a:ext cx="1853679" cy="322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a14:m>
                  <a:r>
                    <a:rPr lang="en-US" dirty="0"/>
                    <a:t>Years &lt; 4.5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51F1E22-51CD-C9D1-3A77-FF4A79D60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94" y="6225714"/>
                  <a:ext cx="1853679" cy="322077"/>
                </a:xfrm>
                <a:prstGeom prst="rect">
                  <a:avLst/>
                </a:prstGeom>
                <a:blipFill>
                  <a:blip r:embed="rId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49F828-68FA-2C17-1914-817F829750E7}"/>
                  </a:ext>
                </a:extLst>
              </p:cNvPr>
              <p:cNvSpPr txBox="1"/>
              <p:nvPr/>
            </p:nvSpPr>
            <p:spPr>
              <a:xfrm>
                <a:off x="4897155" y="2751998"/>
                <a:ext cx="2263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Years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Hits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49F828-68FA-2C17-1914-817F82975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155" y="2751998"/>
                <a:ext cx="2263970" cy="369332"/>
              </a:xfrm>
              <a:prstGeom prst="rect">
                <a:avLst/>
              </a:prstGeom>
              <a:blipFill>
                <a:blip r:embed="rId5"/>
                <a:stretch>
                  <a:fillRect l="-215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4D9FEF9-0336-79E0-371B-72FDB0FBFE6C}"/>
                  </a:ext>
                </a:extLst>
              </p:cNvPr>
              <p:cNvSpPr txBox="1"/>
              <p:nvPr/>
            </p:nvSpPr>
            <p:spPr>
              <a:xfrm>
                <a:off x="4796571" y="6267437"/>
                <a:ext cx="22639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Years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Hits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4D9FEF9-0336-79E0-371B-72FDB0FBF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571" y="6267437"/>
                <a:ext cx="2263970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98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8D9661-4990-0F49-A117-D00474A16CE2}"/>
              </a:ext>
            </a:extLst>
          </p:cNvPr>
          <p:cNvSpPr txBox="1">
            <a:spLocks/>
          </p:cNvSpPr>
          <p:nvPr/>
        </p:nvSpPr>
        <p:spPr>
          <a:xfrm>
            <a:off x="581192" y="955075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Details / interpretation of decision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16ED6-E405-5223-C6FF-960B269BE0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4073"/>
          <a:stretch/>
        </p:blipFill>
        <p:spPr>
          <a:xfrm>
            <a:off x="8170630" y="2050693"/>
            <a:ext cx="3820331" cy="3862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08CB33-6437-01BB-0683-55AF867EFC1E}"/>
                  </a:ext>
                </a:extLst>
              </p:cNvPr>
              <p:cNvSpPr txBox="1"/>
              <p:nvPr/>
            </p:nvSpPr>
            <p:spPr>
              <a:xfrm>
                <a:off x="259404" y="1692613"/>
                <a:ext cx="7859949" cy="4579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06000" indent="-306000">
                  <a:lnSpc>
                    <a:spcPct val="2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For the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Hitters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data, a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regression tree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for predicting the log salary of a baseball player, based on the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number of years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that he has played in the major leagues and the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number of hits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that he made in the previous year.</a:t>
                </a:r>
              </a:p>
              <a:p>
                <a:pPr marL="306000" indent="-306000">
                  <a:lnSpc>
                    <a:spcPct val="2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At a given </a:t>
                </a:r>
                <a:r>
                  <a:rPr lang="en-US" b="1" dirty="0">
                    <a:solidFill>
                      <a:srgbClr val="FF0000"/>
                    </a:solidFill>
                  </a:rPr>
                  <a:t>internal node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the label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indicates the left-hand branch emanating from that split, and the right-hand branch corresponds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For instance, the split at the top of the tree results in two large branches. The left-hand branch corresponds to </a:t>
                </a:r>
                <a:r>
                  <a:rPr lang="en-US" b="1" dirty="0">
                    <a:solidFill>
                      <a:srgbClr val="FF0000"/>
                    </a:solidFill>
                  </a:rPr>
                  <a:t>Years&lt;4.5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and the right-hand branch corresponds to </a:t>
                </a:r>
                <a:r>
                  <a:rPr lang="en-US" b="1" dirty="0">
                    <a:solidFill>
                      <a:srgbClr val="FF0000"/>
                    </a:solidFill>
                  </a:rPr>
                  <a:t>Years&gt;=4.5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08CB33-6437-01BB-0683-55AF867EF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04" y="1692613"/>
                <a:ext cx="7859949" cy="4579074"/>
              </a:xfrm>
              <a:prstGeom prst="rect">
                <a:avLst/>
              </a:prstGeom>
              <a:blipFill>
                <a:blip r:embed="rId4"/>
                <a:stretch>
                  <a:fillRect l="-310" r="-776" b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84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C16C6-DEBB-33D5-786B-C9AED19A6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4B7A7E-4D22-2B23-2862-F8345D823347}"/>
              </a:ext>
            </a:extLst>
          </p:cNvPr>
          <p:cNvSpPr txBox="1">
            <a:spLocks/>
          </p:cNvSpPr>
          <p:nvPr/>
        </p:nvSpPr>
        <p:spPr>
          <a:xfrm>
            <a:off x="470945" y="944394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Details / interpretation of decision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71039-CF80-AB59-264F-B939E543AF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4073"/>
          <a:stretch/>
        </p:blipFill>
        <p:spPr>
          <a:xfrm>
            <a:off x="8170630" y="2050693"/>
            <a:ext cx="3820331" cy="3862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19512-EE2E-5EF1-936B-F72EB1061866}"/>
              </a:ext>
            </a:extLst>
          </p:cNvPr>
          <p:cNvSpPr txBox="1"/>
          <p:nvPr/>
        </p:nvSpPr>
        <p:spPr>
          <a:xfrm>
            <a:off x="201039" y="1506755"/>
            <a:ext cx="7996136" cy="539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tree has two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nodes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three terminal nodes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or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leaves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number in </a:t>
            </a:r>
            <a:r>
              <a:rPr lang="en-US" b="1" dirty="0">
                <a:solidFill>
                  <a:srgbClr val="FF0000"/>
                </a:solidFill>
              </a:rPr>
              <a:t>each leaf is the mean of the response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the observations that fall there.</a:t>
            </a:r>
          </a:p>
          <a:p>
            <a:pPr marL="306000" indent="-30600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this tree, we can get that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the most important factor in determining Salary, and 4.5 years of career is an important split for the level of Salary.</a:t>
            </a:r>
          </a:p>
          <a:p>
            <a:pPr marL="306000" indent="-30600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Given that a player is less experienced,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Hits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he made in the previous year seems to play little role in his Salary. But among players who have been in the major leagues for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five or more years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 number of Hits made in the previous year does affect Salary</a:t>
            </a:r>
          </a:p>
        </p:txBody>
      </p:sp>
    </p:spTree>
    <p:extLst>
      <p:ext uri="{BB962C8B-B14F-4D97-AF65-F5344CB8AC3E}">
        <p14:creationId xmlns:p14="http://schemas.microsoft.com/office/powerpoint/2010/main" val="2078065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7223789A2B5459313374F6355700B" ma:contentTypeVersion="17" ma:contentTypeDescription="Create a new document." ma:contentTypeScope="" ma:versionID="392feb83960aeb7831dd884106571ec0">
  <xsd:schema xmlns:xsd="http://www.w3.org/2001/XMLSchema" xmlns:xs="http://www.w3.org/2001/XMLSchema" xmlns:p="http://schemas.microsoft.com/office/2006/metadata/properties" xmlns:ns3="8568f56f-95be-480d-9847-691e388c16c7" xmlns:ns4="55df151c-6499-4cc8-98d3-d565bf78f430" targetNamespace="http://schemas.microsoft.com/office/2006/metadata/properties" ma:root="true" ma:fieldsID="dc102bafde6d781d5dcf64ea7bbda52a" ns3:_="" ns4:_="">
    <xsd:import namespace="8568f56f-95be-480d-9847-691e388c16c7"/>
    <xsd:import namespace="55df151c-6499-4cc8-98d3-d565bf78f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8f56f-95be-480d-9847-691e388c1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f151c-6499-4cc8-98d3-d565bf78f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68f56f-95be-480d-9847-691e388c16c7" xsi:nil="true"/>
  </documentManagement>
</p:properties>
</file>

<file path=customXml/itemProps1.xml><?xml version="1.0" encoding="utf-8"?>
<ds:datastoreItem xmlns:ds="http://schemas.openxmlformats.org/officeDocument/2006/customXml" ds:itemID="{DF77006A-693A-4CB1-AAAC-65D17757C7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B71C5A-6A82-4048-A40A-CDCB24C25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68f56f-95be-480d-9847-691e388c16c7"/>
    <ds:schemaRef ds:uri="55df151c-6499-4cc8-98d3-d565bf78f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926E09-10F9-4908-B49D-70144A5FC6EA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55df151c-6499-4cc8-98d3-d565bf78f430"/>
    <ds:schemaRef ds:uri="http://schemas.openxmlformats.org/package/2006/metadata/core-properties"/>
    <ds:schemaRef ds:uri="http://purl.org/dc/terms/"/>
    <ds:schemaRef ds:uri="8568f56f-95be-480d-9847-691e388c16c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11441</TotalTime>
  <Words>996</Words>
  <Application>Microsoft Office PowerPoint</Application>
  <PresentationFormat>Widescreen</PresentationFormat>
  <Paragraphs>89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Aptos</vt:lpstr>
      <vt:lpstr>Arial</vt:lpstr>
      <vt:lpstr>Arial Black</vt:lpstr>
      <vt:lpstr>Calibri</vt:lpstr>
      <vt:lpstr>Cambria Math</vt:lpstr>
      <vt:lpstr>CMMI10</vt:lpstr>
      <vt:lpstr>CMR10</vt:lpstr>
      <vt:lpstr>CMR12</vt:lpstr>
      <vt:lpstr>LMMono9-Regular</vt:lpstr>
      <vt:lpstr>LMRoman9-Italic</vt:lpstr>
      <vt:lpstr>Wingdings 2</vt:lpstr>
      <vt:lpstr>DividendVTI</vt:lpstr>
      <vt:lpstr>1_DividendVTI</vt:lpstr>
      <vt:lpstr>WEEK 10</vt:lpstr>
      <vt:lpstr>10.1  Introduction to Tree-Based Methods</vt:lpstr>
      <vt:lpstr>Learning Objectives</vt:lpstr>
      <vt:lpstr>Brief Review of Logistic Regression</vt:lpstr>
      <vt:lpstr>data</vt:lpstr>
      <vt:lpstr>Motivation for Tree-Based Models </vt:lpstr>
      <vt:lpstr>DECISION-TREE</vt:lpstr>
      <vt:lpstr>PowerPoint Presentation</vt:lpstr>
      <vt:lpstr>PowerPoint Presentation</vt:lpstr>
      <vt:lpstr>Terminology for Trees</vt:lpstr>
      <vt:lpstr>UNDERLYING IDEA</vt:lpstr>
      <vt:lpstr>MORE REGION</vt:lpstr>
      <vt:lpstr>PowerPoint Presentation</vt:lpstr>
      <vt:lpstr>PowerPoint Presentation</vt:lpstr>
      <vt:lpstr>PowerPoint Presentation</vt:lpstr>
      <vt:lpstr>WEEK 10   CODE DEMO session</vt:lpstr>
      <vt:lpstr>DECISION TREE IN R</vt:lpstr>
      <vt:lpstr>Decision tree structure</vt:lpstr>
      <vt:lpstr>Prune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</dc:title>
  <dc:creator>Yanan Wu</dc:creator>
  <cp:lastModifiedBy>Yanan Wu</cp:lastModifiedBy>
  <cp:revision>65</cp:revision>
  <dcterms:created xsi:type="dcterms:W3CDTF">2024-12-11T19:51:45Z</dcterms:created>
  <dcterms:modified xsi:type="dcterms:W3CDTF">2025-03-17T18:20:00Z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0x0101000747223789A2B5459313374F6355700B</vt:lpwstr>
  </property>
</Properties>
</file>