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6" r:id="rId3"/>
    <p:sldId id="323" r:id="rId4"/>
    <p:sldId id="331" r:id="rId5"/>
    <p:sldId id="361" r:id="rId6"/>
    <p:sldId id="362" r:id="rId7"/>
    <p:sldId id="348" r:id="rId8"/>
    <p:sldId id="364" r:id="rId9"/>
    <p:sldId id="363" r:id="rId10"/>
    <p:sldId id="330" r:id="rId11"/>
    <p:sldId id="342" r:id="rId12"/>
    <p:sldId id="332" r:id="rId13"/>
    <p:sldId id="343" r:id="rId14"/>
    <p:sldId id="338" r:id="rId15"/>
    <p:sldId id="339" r:id="rId16"/>
    <p:sldId id="345" r:id="rId17"/>
    <p:sldId id="355" r:id="rId18"/>
    <p:sldId id="341" r:id="rId19"/>
    <p:sldId id="369" r:id="rId20"/>
    <p:sldId id="365" r:id="rId21"/>
    <p:sldId id="366" r:id="rId22"/>
    <p:sldId id="367" r:id="rId23"/>
    <p:sldId id="371" r:id="rId24"/>
    <p:sldId id="372" r:id="rId25"/>
    <p:sldId id="373" r:id="rId26"/>
    <p:sldId id="265" r:id="rId27"/>
    <p:sldId id="398" r:id="rId28"/>
    <p:sldId id="357" r:id="rId29"/>
    <p:sldId id="358" r:id="rId30"/>
    <p:sldId id="388" r:id="rId31"/>
    <p:sldId id="351" r:id="rId32"/>
    <p:sldId id="347" r:id="rId33"/>
    <p:sldId id="353" r:id="rId34"/>
    <p:sldId id="386" r:id="rId35"/>
    <p:sldId id="352" r:id="rId36"/>
    <p:sldId id="344" r:id="rId37"/>
    <p:sldId id="391" r:id="rId38"/>
    <p:sldId id="335" r:id="rId39"/>
    <p:sldId id="393" r:id="rId40"/>
    <p:sldId id="337" r:id="rId41"/>
    <p:sldId id="395" r:id="rId42"/>
    <p:sldId id="346" r:id="rId43"/>
    <p:sldId id="400" r:id="rId44"/>
    <p:sldId id="396" r:id="rId45"/>
    <p:sldId id="403" r:id="rId46"/>
    <p:sldId id="407" r:id="rId47"/>
    <p:sldId id="408" r:id="rId48"/>
    <p:sldId id="409" r:id="rId49"/>
    <p:sldId id="406" r:id="rId50"/>
    <p:sldId id="35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1.Create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2. 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3. 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</dgm:pt>
    <dgm:pt modelId="{974FCE6F-4B4F-4C01-AC23-F00C77CDE196}" type="pres">
      <dgm:prSet presAssocID="{D909DF9B-ADDD-4CB3-8700-77F1CB542975}" presName="sibTrans" presStyleLbl="sibTrans2D1" presStyleIdx="0" presStyleCnt="2"/>
      <dgm:spPr/>
    </dgm:pt>
    <dgm:pt modelId="{3D92D739-F98B-4C2F-A4C9-74EF02E06AA4}" type="pres">
      <dgm:prSet presAssocID="{D909DF9B-ADDD-4CB3-8700-77F1CB542975}" presName="connectorText" presStyleLbl="sibTrans2D1" presStyleIdx="0" presStyleCnt="2"/>
      <dgm:spPr/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1" presStyleCnt="2"/>
      <dgm:spPr/>
    </dgm:pt>
    <dgm:pt modelId="{E555909E-441F-4DD4-AE23-680C205218C3}" type="pres">
      <dgm:prSet presAssocID="{40AA2517-EDB6-4792-B00B-33DCE5E0CA0D}" presName="connectorText" presStyleLbl="sibTrans2D1" presStyleIdx="1" presStyleCnt="2"/>
      <dgm:spPr/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0" presStyleCnt="1"/>
      <dgm:spPr/>
    </dgm:pt>
    <dgm:pt modelId="{E555909E-441F-4DD4-AE23-680C205218C3}" type="pres">
      <dgm:prSet presAssocID="{40AA2517-EDB6-4792-B00B-33DCE5E0CA0D}" presName="connectorText" presStyleLbl="sibTrans2D1" presStyleIdx="0" presStyleCnt="1"/>
      <dgm:spPr/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 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tial_reference_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p_projection" TargetMode="External"/><Relationship Id="rId5" Type="http://schemas.openxmlformats.org/officeDocument/2006/relationships/hyperlink" Target="https://en.wikipedia.org/wiki/Cartesian_coordinate_system" TargetMode="External"/><Relationship Id="rId4" Type="http://schemas.openxmlformats.org/officeDocument/2006/relationships/hyperlink" Target="https://en.wikipedia.org/wiki/Ear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Spatial data and geodatabases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61" y="3652393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3624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EFAAE-CC64-6B05-4CF8-C6D62FE5BC39}"/>
              </a:ext>
            </a:extLst>
          </p:cNvPr>
          <p:cNvSpPr txBox="1"/>
          <p:nvPr/>
        </p:nvSpPr>
        <p:spPr>
          <a:xfrm>
            <a:off x="3629025" y="4438650"/>
            <a:ext cx="97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Provide map here</a:t>
            </a:r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11029615" cy="277406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Unlike GEOMETRY, which assumes a flat plane, GEOGRAPHY accounts for the earth's curvature, making it more suitable for applications that span large geographic areas, such as tracking movement across regions or calculating great-circle distances.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0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25D6F-32B5-3EE7-653E-CE5C66FA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D6D0687-DC2A-252C-7044-8B001BB85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BE19AF-7A3C-8FA7-6ABB-9C7C8430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863E7-9FD3-DA7F-18CF-EAF7EBCF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BB2516-C202-2F08-684E-BC7D19281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9815BA-2FD4-8993-D42A-43FCA90C7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549A81-4752-C68C-B882-2D8A91D29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AD9E8-F36E-E354-C835-20F222FEA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E72B7-3BA9-F119-016D-6895B99E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3.3 difference between geography and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0E13C9-F3D9-36FA-47D9-27A9D9630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E16-22DB-67E8-BEFE-7CAA4687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315"/>
            <a:ext cx="11029616" cy="564669"/>
          </a:xfrm>
        </p:spPr>
        <p:txBody>
          <a:bodyPr/>
          <a:lstStyle/>
          <a:p>
            <a:r>
              <a:rPr lang="en-US" dirty="0"/>
              <a:t>Distance calculation on geometry and geography (far)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6D6-7842-C8BC-09A5-68DB570A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722"/>
            <a:ext cx="11029615" cy="1535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'SRID=4326;POINT(-71.8011 42.2694)'::geography, -- Worcester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'SRID=4326;POINT(2.5559 49.0083)'::geography     -- Paris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AE796-18F0-73A5-FB6A-49460ACA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09" y="1369722"/>
            <a:ext cx="3118686" cy="135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687BE-4D8A-52C7-9026-71E9B3B1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09" y="3727382"/>
            <a:ext cx="3394314" cy="1364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03A68-B3EE-660E-E31B-090C51D1AC3F}"/>
              </a:ext>
            </a:extLst>
          </p:cNvPr>
          <p:cNvSpPr txBox="1"/>
          <p:nvPr/>
        </p:nvSpPr>
        <p:spPr>
          <a:xfrm>
            <a:off x="581191" y="3727382"/>
            <a:ext cx="678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'SRID=4326;POINT(-71.8011 42.2694)'::geometry, -- Worcester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'SRID=4326;POINT(2.5559 49.0083)'::geometry     -- Paris</a:t>
            </a:r>
          </a:p>
          <a:p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CC756-12D6-8C62-16E9-0DE4F90B1969}"/>
              </a:ext>
            </a:extLst>
          </p:cNvPr>
          <p:cNvSpPr txBox="1"/>
          <p:nvPr/>
        </p:nvSpPr>
        <p:spPr>
          <a:xfrm>
            <a:off x="667552" y="5749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one degree is approximately 110.944 kilometers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EB19-36DD-EA1D-F2EA-EAFF14F1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Distance between near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BC6B-76C9-903E-6421-7FD3D722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6295"/>
            <a:ext cx="11029615" cy="13409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(0,180)::geography,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(0,-180)::geography) AS </a:t>
            </a:r>
            <a:r>
              <a:rPr lang="en-US" dirty="0" err="1">
                <a:solidFill>
                  <a:srgbClr val="0070C0"/>
                </a:solidFill>
              </a:rPr>
              <a:t>geography_distance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(0,180)::geometry,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(0,-180)::geometry) AS </a:t>
            </a:r>
            <a:r>
              <a:rPr lang="en-US" dirty="0" err="1">
                <a:solidFill>
                  <a:srgbClr val="0070C0"/>
                </a:solidFill>
              </a:rPr>
              <a:t>geometry_distance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FDA2-E178-B6BD-976E-733E058D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24" y="3639842"/>
            <a:ext cx="4771925" cy="321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367E-5190-91BB-995C-897A75FB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3" y="3981056"/>
            <a:ext cx="5092667" cy="2755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6D3BA-4EC3-9799-5BD5-AF35E098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913" y="2916682"/>
            <a:ext cx="1739528" cy="852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BDDEC-5E98-A733-AAED-E4525A71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162" y="2825723"/>
            <a:ext cx="1591849" cy="7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14CF-E095-016B-54D7-6F15902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4531"/>
            <a:ext cx="11029616" cy="5741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EDF-6C8E-84F8-15A3-7A389C53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6181"/>
            <a:ext cx="11029615" cy="3945637"/>
          </a:xfrm>
        </p:spPr>
        <p:txBody>
          <a:bodyPr>
            <a:normAutofit/>
          </a:bodyPr>
          <a:lstStyle/>
          <a:p>
            <a:r>
              <a:rPr lang="en-US" b="1" dirty="0"/>
              <a:t>Geography (Spherical Model) - More Accurate Distance Calculation: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geography data type treats coordinates as points on a spherical model of the Earth, </a:t>
            </a:r>
            <a:r>
              <a:rPr lang="en-US" b="1" dirty="0"/>
              <a:t>considering its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use ::geography, it applies geodesic (great-circle) distance calculations, </a:t>
            </a:r>
            <a:r>
              <a:rPr lang="en-US" b="1" dirty="0"/>
              <a:t>which provide accurate real-world distances over large and small areas.</a:t>
            </a:r>
          </a:p>
          <a:p>
            <a:endParaRPr lang="en-US" dirty="0"/>
          </a:p>
          <a:p>
            <a:r>
              <a:rPr lang="en-US" b="1" dirty="0"/>
              <a:t>Geometry (Planar Model) - Less Accurate for Larger Areas: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geometry data type assumes a flat Cartesian plane, which does not account for Earth's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calculation treats latitude and longitude values as simple X-Y Cartesian coordinates (degrees), </a:t>
            </a:r>
            <a:r>
              <a:rPr lang="en-US" b="1" dirty="0"/>
              <a:t>which leads to distortion, especially for distances spanning larger areas or when further from the equator.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Result: Distance in degrees, interpreted linearly in a flat space, leading to potential inaccuracies.</a:t>
            </a:r>
          </a:p>
        </p:txBody>
      </p:sp>
    </p:spTree>
    <p:extLst>
      <p:ext uri="{BB962C8B-B14F-4D97-AF65-F5344CB8AC3E}">
        <p14:creationId xmlns:p14="http://schemas.microsoft.com/office/powerpoint/2010/main" val="186481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4C7F6-1E30-7DE0-C8FE-5547B65E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0D5406-CED4-4A4C-59FC-4852EFFF0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6DE1EA-2EAB-1F97-7BFE-D8DC1A8B7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CC74C-3C5E-0666-E151-F847D321D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6E6E20-87D8-85B1-C6F8-076E4C03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0397CA-56D9-D032-F5AC-BBB27FF01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A4E79F-26CE-4E8F-75AB-BD94E9AEC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AB91C6-956F-CFDF-02AE-1190C69E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71C1-D0DB-FBED-8080-0DF16C15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3.4 raster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7CC596-FF90-153C-2E69-82316E3B5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2FD-B73C-FF5C-DB5D-60029E59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0790"/>
            <a:ext cx="11029616" cy="583719"/>
          </a:xfrm>
        </p:spPr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0ABB-923C-2AA9-1DE0-3961E999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0739"/>
            <a:ext cx="11029615" cy="2907411"/>
          </a:xfrm>
        </p:spPr>
        <p:txBody>
          <a:bodyPr>
            <a:normAutofit/>
          </a:bodyPr>
          <a:lstStyle/>
          <a:p>
            <a:r>
              <a:rPr lang="en-US" dirty="0"/>
              <a:t>Raster data represents geographic information using a grid of cells (pixels), where each cell has a value representing information such as elevation, land cover, or temperature.</a:t>
            </a:r>
          </a:p>
          <a:p>
            <a:endParaRPr lang="en-US" dirty="0"/>
          </a:p>
          <a:p>
            <a:r>
              <a:rPr lang="en-US" dirty="0"/>
              <a:t>Common raster file formats: </a:t>
            </a:r>
            <a:r>
              <a:rPr lang="en-US" dirty="0" err="1"/>
              <a:t>GeoTIFF</a:t>
            </a:r>
            <a:r>
              <a:rPr lang="en-US" dirty="0"/>
              <a:t>, JPEG, PNG, ASCII Grid.</a:t>
            </a:r>
          </a:p>
          <a:p>
            <a:endParaRPr lang="en-US" dirty="0"/>
          </a:p>
          <a:p>
            <a:r>
              <a:rPr lang="en-US" dirty="0"/>
              <a:t>Raster data is often used for continuous data representation, such as satellite imagery, terrain modeling, and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3508430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90-04E0-487F-0431-4211471D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Raster support in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BF8D-FC09-A6D7-1FC9-9F82CB14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4089"/>
            <a:ext cx="11029615" cy="2431161"/>
          </a:xfrm>
        </p:spPr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extends PostgreSQL to support geographic objects, including raster data.</a:t>
            </a:r>
          </a:p>
          <a:p>
            <a:endParaRPr lang="en-US" dirty="0"/>
          </a:p>
          <a:p>
            <a:r>
              <a:rPr lang="en-US" dirty="0"/>
              <a:t>Raster functionality in </a:t>
            </a:r>
            <a:r>
              <a:rPr lang="en-US" dirty="0" err="1"/>
              <a:t>PostGIS</a:t>
            </a:r>
            <a:r>
              <a:rPr lang="en-US" dirty="0"/>
              <a:t> allows storage, analysis, and manipulation of raster data within a spatial database.</a:t>
            </a:r>
          </a:p>
          <a:p>
            <a:endParaRPr lang="en-US" dirty="0"/>
          </a:p>
          <a:p>
            <a:r>
              <a:rPr lang="en-US" dirty="0"/>
              <a:t>To use raster capabilities, </a:t>
            </a:r>
            <a:r>
              <a:rPr lang="en-US" dirty="0" err="1"/>
              <a:t>PostGIS</a:t>
            </a:r>
            <a:r>
              <a:rPr lang="en-US" dirty="0"/>
              <a:t> must be installed with raster support enabled.</a:t>
            </a:r>
          </a:p>
        </p:txBody>
      </p:sp>
    </p:spTree>
    <p:extLst>
      <p:ext uri="{BB962C8B-B14F-4D97-AF65-F5344CB8AC3E}">
        <p14:creationId xmlns:p14="http://schemas.microsoft.com/office/powerpoint/2010/main" val="324255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867-B3BF-42FF-4007-6298311F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0B78B35-5EDB-08D5-EDAF-FCB5CF484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599469-49F5-69AB-0E40-2BF49CF7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30480E-9730-343A-03ED-9DD09D956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49439-C65D-D1DF-5F06-2E5C356A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43C1E1-F817-E76C-9AD7-A25FA36ED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CEFBB-7CF2-4503-F582-7BB8F401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3.5.1 CHECK METADATA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FC233A-9ACF-CA32-1773-1EB7B593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1A8585-DDC6-36FB-DDFD-CC74934A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8D6644-499B-866C-8A0C-4E31F820F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5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51E25-4E02-0534-0880-D3140A48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CC2FB6B-5C74-6D7F-0A59-7DE04D08F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C7277-1002-17E7-ABAA-9D7C7083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E5C028-6713-1F12-73F8-BBB55B38F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50BE58-0EFD-D8CE-3EC5-7D242FF8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A131AA3-81BD-F252-15DC-FFBCD21C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189E-7C17-D375-711F-CA1FD2AC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3.5.2 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767C56-763A-2E79-E4A2-B077D483E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18841B-1B31-93EA-7A33-D18E7969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FE414A-C191-C113-D5DB-9726F529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808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E94-BCFD-1244-0A46-DC49E1F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points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D4C7-BBAE-D2FB-D47D-B88770A8F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790014"/>
              </p:ext>
            </p:extLst>
          </p:nvPr>
        </p:nvGraphicFramePr>
        <p:xfrm>
          <a:off x="581192" y="178911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315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EC1-9079-9971-522A-A852753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6" y="540999"/>
            <a:ext cx="11029616" cy="651156"/>
          </a:xfrm>
        </p:spPr>
        <p:txBody>
          <a:bodyPr/>
          <a:lstStyle/>
          <a:p>
            <a:r>
              <a:rPr lang="en-US" dirty="0"/>
              <a:t>1. 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6CEC-5355-A908-61FF-0CD3806B2E9A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70C0"/>
                </a:solidFill>
                <a:latin typeface="Courier"/>
              </a:rPr>
              <a:t>CREATE SCHEMA ch03;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A02FDD-F72D-25BE-892F-63FC5E0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69523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6F97-C5AC-5158-CBD7-B78873CC029D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ch03.clarku 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 geometry(POINT),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pm geometry(POINTM),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002D05-0071-3FB0-C1E5-B24561E032BB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2. Create table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5F6B82B-5490-320E-F371-06615AE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412F4-1BB7-2A36-7458-E0C7B2AC4440}"/>
              </a:ext>
            </a:extLst>
          </p:cNvPr>
          <p:cNvSpPr txBox="1"/>
          <p:nvPr/>
        </p:nvSpPr>
        <p:spPr>
          <a:xfrm>
            <a:off x="5302893" y="328632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p: The column name.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geometry(POINT): This defines a 2D point geometry with X and Y coordinates.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476769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3A5EA-038D-ADA6-1FC9-13454014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44BE2C7-8E7B-C633-0CA2-55DEF9DD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DE078E-179D-F30B-4E17-4F49FA23A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4C5DE4-E1B2-7988-1ADC-B96EB5F76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2E710-1186-BC1A-F57F-4A787F96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B17384A-C582-51F8-6628-95ED5D972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37128-F70A-8012-EA51-055C811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MULTIpoint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1625C9-A1FF-B4C1-365A-1D84E513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4134A8-6623-5032-C541-96F453227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062113-8217-B47A-9304-D1A9A9EA5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12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7688-E913-C14F-E335-9F2546D6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202-9B14-E1A6-05E0-151A3C05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E66A9-2F65-C732-E1DB-10DC80E6FB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582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DB0-3EEF-7AFD-A40B-D80D025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D3AE-29F5-F631-BEC7-879F5D84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9FC35-9653-9898-3B62-9F15DE2F4E77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ch03.restaurants 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geometry(MULTIPOINT, 4326));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D37015-6998-C886-C218-2BF2CA5B426D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2226591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ADDAE-BA2C-7487-1FAD-5E9D249C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9005B03-DE33-C970-6EE0-5EEBF5EF8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3ADF33-9DA6-C513-4B55-7EB6F7A62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BB8AFD-AEE9-DF19-AFD9-3C6D1D51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132C3-730E-2F06-9EA7-014DC8B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7984758-C9AA-F53B-029D-873815F68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C0687-92E8-C007-E49B-8ED710E3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848553-EFE6-D5A0-EF34-4845FA472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51FC4B-690E-41DE-1942-55EDDFDB2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DE9EA-1D70-2B63-751B-D64CCB9C1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263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E821-83F3-931C-4EF3-2D1433C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958E-11D6-6584-D6C6-5A7611660D99}"/>
              </a:ext>
            </a:extLst>
          </p:cNvPr>
          <p:cNvSpPr txBox="1"/>
          <p:nvPr/>
        </p:nvSpPr>
        <p:spPr>
          <a:xfrm>
            <a:off x="581192" y="1857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REATE TABLE ch03.streets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ch03.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9352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1AC7B-21F6-F79C-7908-30A9BAFF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72C3CB6-22FB-AF8A-6AF6-BB63738B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31F5C-DBFB-760E-E480-68D62037B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CD254E-5143-5615-F05F-526FDF60F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04B6D-FB5E-8227-934A-57226D6A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EBAF39A-D44B-F0CF-EE6B-083A563E8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4D2D3-94DB-5E40-E21C-E279F3DB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MULTILINESTRINGS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53130A-8BEF-2F0C-D343-85BE61F1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6DBB28-AC15-7C08-6551-943838426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D32B90-6DD3-2251-85BD-D0C3993D6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03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425321"/>
            <a:ext cx="11029615" cy="5080254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geometry</a:t>
            </a:r>
            <a:r>
              <a:rPr lang="en-US" sz="2400" dirty="0"/>
              <a:t> data type is the core data type in </a:t>
            </a:r>
            <a:r>
              <a:rPr lang="en-US" sz="2400" b="1" dirty="0" err="1"/>
              <a:t>PostGIS</a:t>
            </a:r>
            <a:r>
              <a:rPr lang="en-US" sz="2400" dirty="0"/>
              <a:t> used to store </a:t>
            </a:r>
            <a:r>
              <a:rPr lang="en-US" sz="2400" b="1" dirty="0"/>
              <a:t>spatial objects</a:t>
            </a:r>
            <a:r>
              <a:rPr lang="en-US" sz="2400" dirty="0"/>
              <a:t>. It can represent </a:t>
            </a:r>
            <a:r>
              <a:rPr lang="en-US" sz="2400" b="1" dirty="0"/>
              <a:t>geometric shapes</a:t>
            </a:r>
            <a:r>
              <a:rPr lang="en-US" sz="2400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Points</a:t>
            </a:r>
            <a:r>
              <a:rPr lang="en-US" sz="2400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Lines</a:t>
            </a:r>
            <a:r>
              <a:rPr lang="en-US" sz="2400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Polygons</a:t>
            </a:r>
            <a:r>
              <a:rPr lang="en-US" sz="2400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Collections</a:t>
            </a:r>
            <a:r>
              <a:rPr lang="en-US" sz="2400" dirty="0"/>
              <a:t> of geometries (e.g., MULTIPOINT, MULTILINESTRING, MULTIPOLYGON)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geometry data type</a:t>
            </a:r>
            <a:r>
              <a:rPr lang="en-US" sz="2400" dirty="0"/>
              <a:t> in </a:t>
            </a:r>
            <a:r>
              <a:rPr lang="en-US" sz="2400" dirty="0" err="1"/>
              <a:t>PostGIS</a:t>
            </a:r>
            <a:r>
              <a:rPr lang="en-US" sz="2400" dirty="0"/>
              <a:t> supports </a:t>
            </a:r>
            <a:r>
              <a:rPr lang="en-US" sz="2400" b="1" dirty="0"/>
              <a:t>two-dimensional (2D)</a:t>
            </a:r>
            <a:r>
              <a:rPr lang="en-US" sz="2400" dirty="0"/>
              <a:t>, </a:t>
            </a:r>
            <a:r>
              <a:rPr lang="en-US" sz="2400" b="1" dirty="0"/>
              <a:t>three-dimensional (3D)</a:t>
            </a:r>
            <a:r>
              <a:rPr lang="en-US" sz="2400" dirty="0"/>
              <a:t>, and even </a:t>
            </a:r>
            <a:r>
              <a:rPr lang="en-US" sz="2400" b="1" dirty="0"/>
              <a:t>four-dimensional (4D)</a:t>
            </a:r>
            <a:r>
              <a:rPr lang="en-US" sz="2400" dirty="0"/>
              <a:t> spatial data.</a:t>
            </a:r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ADD-B419-DC26-63C0-48EF6FC9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17164-A70F-E320-AF7F-9CAFB879AE39}"/>
              </a:ext>
            </a:extLst>
          </p:cNvPr>
          <p:cNvSpPr txBox="1"/>
          <p:nvPr/>
        </p:nvSpPr>
        <p:spPr>
          <a:xfrm>
            <a:off x="581192" y="1582022"/>
            <a:ext cx="103304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CREATE TABLE ch03.streets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ch03.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</p:txBody>
      </p:sp>
    </p:spTree>
    <p:extLst>
      <p:ext uri="{BB962C8B-B14F-4D97-AF65-F5344CB8AC3E}">
        <p14:creationId xmlns:p14="http://schemas.microsoft.com/office/powerpoint/2010/main" val="921098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51CCB-2F0F-581A-87B2-5B734B22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300D399-D6F2-5690-9868-4558666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9C1F47-02FD-1AED-D4DB-FA51C0BDB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14A52B-744C-0613-3982-AC13B05C0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BD0999-109B-3F4D-5D9B-0CA977EA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4843CB5-57B2-317F-BD75-D34FFEFB8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A3E76-1BEC-D415-B6BA-7DD9FFC0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GEOMETRYCOLLECTION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880A54-87A9-AFEF-505A-0DD2F2409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DB0FD1-0BFC-C412-3EF6-94F0AF75F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C4093E-2F50-8BAA-9305-97AF02DFF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567-9BAA-F6D5-6626-683A8167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9D13-E35A-4F0B-2EFD-D6E07CB1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ch02.campus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ch02.campus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2519139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AFC42-987A-1F32-8582-C014ED2C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C84E291-5359-9F79-DC83-00374FD0A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E5D583-4B5D-8650-5248-5467D36A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1045A9-2591-8622-3A6C-9D65D0552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49ABCD-95B2-B142-2373-C9A47069D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A282BC5-3090-61C7-12D2-3083B57F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10A6-1BFF-CBF7-A70F-8F629A1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RASTER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5A8DEF-71EA-C078-8381-ADE6D9DD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414A2-55C5-4894-D4F6-2E6A7209D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A79D12-CC87-6CFE-F164-376EE96A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12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D349-2C77-D19D-60A7-36924C8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INSTALL POSTGIS_RASTER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2526-4196-FCD7-534A-B5125C22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1714"/>
            <a:ext cx="11029615" cy="593244"/>
          </a:xfrm>
        </p:spPr>
        <p:txBody>
          <a:bodyPr/>
          <a:lstStyle/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70C0"/>
                </a:solidFill>
                <a:latin typeface="Courier"/>
              </a:rPr>
              <a:t>CREATE EXTENSION postgis_raster;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DABA-A2EA-A11A-78B5-4529699E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645664"/>
            <a:ext cx="1781175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C5A4C-9376-330C-E1FC-00FE1D93EFFF}"/>
              </a:ext>
            </a:extLst>
          </p:cNvPr>
          <p:cNvSpPr txBox="1"/>
          <p:nvPr/>
        </p:nvSpPr>
        <p:spPr>
          <a:xfrm>
            <a:off x="3286758" y="2645664"/>
            <a:ext cx="8324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262626"/>
                </a:solidFill>
                <a:latin typeface="NewBaskerville-Roman"/>
              </a:rPr>
              <a:t>postgis_raster</a:t>
            </a:r>
            <a:r>
              <a:rPr lang="en-US" altLang="zh-CN" dirty="0">
                <a:solidFill>
                  <a:srgbClr val="262626"/>
                </a:solidFill>
                <a:latin typeface="NewBaskerville-Roman"/>
              </a:rPr>
              <a:t> is used to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create raster data from scratch and how to insert the data 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B6A-05DA-3C36-5C70-B88BBA68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6E10-2226-ADFD-7FF8-7C8090DF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24100"/>
            <a:ext cx="11029615" cy="5680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CREATE TABLE ch03.rasters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   (rid SERIAL PRIMARY KEY,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name varchar,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 raster);</a:t>
            </a:r>
          </a:p>
          <a:p>
            <a:pPr marL="0" indent="0">
              <a:buNone/>
            </a:pPr>
            <a:endParaRPr lang="en-US" sz="11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INSERT INTO ch03.rasters (name,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SELECT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'quad ' || x::text || ' ' || y::text,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ST_AddBand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ST_MakeEmptyRaster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90, 45,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(x-2) * 90,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(2-y) * 45,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1, -1, 0, 0,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4326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'16BUI'::text,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0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FROM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x CROSS JOIN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y;</a:t>
            </a:r>
          </a:p>
        </p:txBody>
      </p:sp>
    </p:spTree>
    <p:extLst>
      <p:ext uri="{BB962C8B-B14F-4D97-AF65-F5344CB8AC3E}">
        <p14:creationId xmlns:p14="http://schemas.microsoft.com/office/powerpoint/2010/main" val="2383080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84D0C-6C4C-15C8-C3AE-7B1F4EF1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8732F46-D85C-A8C0-AF4A-826B56DD5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948DA1-4B8C-E538-D7B3-D75124AE8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FCEC66-EB15-87E9-3627-5670EB71D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944EF8-10CD-017C-A310-8E6578DC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7F7AF7A-28F2-809C-799E-3A4852C3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15A5-456A-A32C-4CE3-BC0E8DE9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2.2.1 </a:t>
            </a:r>
            <a:r>
              <a:rPr lang="en-US" altLang="zh-CN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check raster in 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QGIS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B9D516-7108-666C-98AC-1D7587BEB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BB90E6-235D-7F73-FA87-0610F8691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D2075C-3130-DD36-23E9-BDA7F3798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84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86AA2-C2F9-CE75-14FC-A8618853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72B2-36EF-EBB1-C168-EC89A3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D6BAB-DEE1-BC17-DD0F-C2368960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147" y="2320781"/>
            <a:ext cx="3888661" cy="3633787"/>
          </a:xfrm>
        </p:spPr>
      </p:pic>
    </p:spTree>
    <p:extLst>
      <p:ext uri="{BB962C8B-B14F-4D97-AF65-F5344CB8AC3E}">
        <p14:creationId xmlns:p14="http://schemas.microsoft.com/office/powerpoint/2010/main" val="542715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A96BD-C2D3-4F92-7194-860CCAB9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F5A7-2A1A-87EF-D527-3E2A0E01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9BB47-B939-AD3A-8028-9BED45B2E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969" y="2291945"/>
            <a:ext cx="5734839" cy="3633787"/>
          </a:xfrm>
        </p:spPr>
      </p:pic>
    </p:spTree>
    <p:extLst>
      <p:ext uri="{BB962C8B-B14F-4D97-AF65-F5344CB8AC3E}">
        <p14:creationId xmlns:p14="http://schemas.microsoft.com/office/powerpoint/2010/main" val="4292460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AC5C-2D2B-1A52-4D2C-BDE64ACA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2FBE544-70F0-0305-E847-677EE975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EB453D-AF90-A733-AA44-68A8D4BED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433201-5E76-775C-4CCC-73D8E23B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45D770-41E2-9C3C-EB2D-AEE37B53C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7CB21FD-101F-EC19-CC58-6A23E873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7905C-638F-38A0-79EC-EAAC9468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Geometry Input and Output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6E481-B01C-DBFA-4004-416F7F329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45DD47-B70F-3806-4119-E82A1FD7E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9B1D31-0413-482C-6BCB-B3049D8E7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9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Spatial reference system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64917"/>
            <a:ext cx="11029615" cy="4369133"/>
          </a:xfrm>
        </p:spPr>
        <p:txBody>
          <a:bodyPr>
            <a:normAutofit/>
          </a:bodyPr>
          <a:lstStyle/>
          <a:p>
            <a:r>
              <a:rPr lang="en-US" dirty="0"/>
              <a:t>A Spatial Reference System (SRS) (also called a Coordinate Reference System (CRS)) defines how geometry is referenced to locations on the Earth. </a:t>
            </a:r>
          </a:p>
          <a:p>
            <a:endParaRPr lang="en-US" dirty="0"/>
          </a:p>
          <a:p>
            <a:r>
              <a:rPr lang="en-US" dirty="0"/>
              <a:t>Three types of SRS;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geodetic</a:t>
            </a:r>
            <a:r>
              <a:rPr lang="en-US" dirty="0"/>
              <a:t> SRS uses angular coordinates (longitude and latitude) which map directly to the surface of the earth.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projected</a:t>
            </a:r>
            <a:r>
              <a:rPr lang="en-US" dirty="0"/>
              <a:t> SRS uses a mathematical projection transformation to "flatten" the surface of the spheroidal earth onto a plane. It assigns location coordinates in a way that allows direct measurement of quantities such as distance, area, and angle. The coordinate system is Cartesian, which means it has a defined origin point and two perpendicular axes (usually oriented North and East). Each projected SRS uses a stated length unit (usually meters or feet). A projected SRS may be limited in its area of applicability to avoid distortion and fit within the defined coordinate bounds.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local</a:t>
            </a:r>
            <a:r>
              <a:rPr lang="en-US" dirty="0"/>
              <a:t> SRS is a Cartesian coordinate system which is not referenced to the earth's surface. In </a:t>
            </a:r>
            <a:r>
              <a:rPr lang="en-US" dirty="0" err="1"/>
              <a:t>PostGIS</a:t>
            </a:r>
            <a:r>
              <a:rPr lang="en-US" dirty="0"/>
              <a:t> this is specified by a SRID value of 0.</a:t>
            </a:r>
          </a:p>
        </p:txBody>
      </p:sp>
    </p:spTree>
    <p:extLst>
      <p:ext uri="{BB962C8B-B14F-4D97-AF65-F5344CB8AC3E}">
        <p14:creationId xmlns:p14="http://schemas.microsoft.com/office/powerpoint/2010/main" val="3947750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6B2-B312-F635-AAE7-CA1219A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9702"/>
            <a:ext cx="11029616" cy="565965"/>
          </a:xfrm>
        </p:spPr>
        <p:txBody>
          <a:bodyPr/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077E-5B0D-20C1-93DF-1D2B735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25667"/>
            <a:ext cx="11029615" cy="5659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name, </a:t>
            </a:r>
            <a:r>
              <a:rPr lang="en-US" dirty="0" err="1">
                <a:solidFill>
                  <a:srgbClr val="0070C0"/>
                </a:solidFill>
              </a:rPr>
              <a:t>ST_AsText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geom</a:t>
            </a:r>
            <a:r>
              <a:rPr lang="en-US" dirty="0">
                <a:solidFill>
                  <a:srgbClr val="0070C0"/>
                </a:solidFill>
              </a:rPr>
              <a:t>) FROM ch02.campus;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2E-2295-B801-8571-4111E764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66" y="1705363"/>
            <a:ext cx="3771900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B3B79-A149-711F-7F98-1152F0C4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1" y="5629960"/>
            <a:ext cx="11886217" cy="12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/>
              <a:t>GEOGRAPHIC COORDINATE SYSTEM (or geodetic)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9218"/>
            <a:ext cx="11029615" cy="87345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geographic coordinate system</a:t>
            </a:r>
            <a:r>
              <a:rPr lang="en-US" dirty="0"/>
              <a:t> (</a:t>
            </a:r>
            <a:r>
              <a:rPr lang="en-US" b="1" dirty="0"/>
              <a:t>GCS</a:t>
            </a:r>
            <a:r>
              <a:rPr lang="en-US" dirty="0"/>
              <a:t>) is a spherical or geodetic coordinate system for measuring and communicating positions directly on Earth as latitude and 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EA443-A813-FB7A-C876-BB49BA5E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30632"/>
            <a:ext cx="8401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Projected Coordinate System (or planar, grid)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384"/>
            <a:ext cx="11029615" cy="15425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projected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99" y="3139396"/>
            <a:ext cx="53721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type of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Spatial reference system"/>
              </a:rPr>
              <a:t>spatial reference system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represents locations on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Earth"/>
              </a:rPr>
              <a:t>Earth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using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Cartesian coordinate system"/>
              </a:rPr>
              <a:t>Cartesian coordinates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(x, y) on a planar surface created by a particular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map projection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93E-2B1B-FD54-1AE9-D5E643D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5154"/>
            <a:ext cx="11029616" cy="578004"/>
          </a:xfrm>
        </p:spPr>
        <p:txBody>
          <a:bodyPr/>
          <a:lstStyle/>
          <a:p>
            <a:r>
              <a:rPr lang="en-US" dirty="0"/>
              <a:t>Setting coordinate system in </a:t>
            </a:r>
            <a:r>
              <a:rPr lang="en-US" dirty="0" err="1"/>
              <a:t>arcgispro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F092-E473-34B1-AE57-C1C7646E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53" y="1543119"/>
            <a:ext cx="5449503" cy="188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4276B-78B5-2CC6-6C1E-B93C9A7C8FBE}"/>
              </a:ext>
            </a:extLst>
          </p:cNvPr>
          <p:cNvSpPr txBox="1"/>
          <p:nvPr/>
        </p:nvSpPr>
        <p:spPr>
          <a:xfrm>
            <a:off x="848125" y="4092742"/>
            <a:ext cx="10495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Geographic Coordinate System (GCS) represents locations on a round surface, recording them in angular units (typically degrees). </a:t>
            </a:r>
          </a:p>
          <a:p>
            <a:endParaRPr lang="en-US" dirty="0"/>
          </a:p>
          <a:p>
            <a:r>
              <a:rPr lang="en-US" dirty="0"/>
              <a:t>In contrast, a Projected Coordinate System (PCS) represents locations on a flat, two-dimensional plane, using linear units (usually meters).</a:t>
            </a:r>
          </a:p>
        </p:txBody>
      </p:sp>
    </p:spTree>
    <p:extLst>
      <p:ext uri="{BB962C8B-B14F-4D97-AF65-F5344CB8AC3E}">
        <p14:creationId xmlns:p14="http://schemas.microsoft.com/office/powerpoint/2010/main" val="34738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973-1C85-8603-BFC5-261805D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Gcs</a:t>
            </a:r>
            <a:r>
              <a:rPr lang="en-US" dirty="0"/>
              <a:t> and 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62569-97EA-B285-0161-78D409D6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54" y="1607763"/>
            <a:ext cx="7258952" cy="4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09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8734</TotalTime>
  <Words>2352</Words>
  <Application>Microsoft Office PowerPoint</Application>
  <PresentationFormat>Widescreen</PresentationFormat>
  <Paragraphs>233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Courier</vt:lpstr>
      <vt:lpstr>NewBaskerville-Roman</vt:lpstr>
      <vt:lpstr>Aptos</vt:lpstr>
      <vt:lpstr>Arial</vt:lpstr>
      <vt:lpstr>Calibri</vt:lpstr>
      <vt:lpstr>Wingdings</vt:lpstr>
      <vt:lpstr>Wingdings 2</vt:lpstr>
      <vt:lpstr>DividendVTI</vt:lpstr>
      <vt:lpstr>WEEK 03 Spatial data and geodatabases</vt:lpstr>
      <vt:lpstr>WEEK 03   lecture session</vt:lpstr>
      <vt:lpstr>3.1  geometry</vt:lpstr>
      <vt:lpstr>geometry</vt:lpstr>
      <vt:lpstr>Spatial reference system (SRS)</vt:lpstr>
      <vt:lpstr>GEOGRAPHIC COORDINATE SYSTEM (or geodetic)</vt:lpstr>
      <vt:lpstr>Projected Coordinate System (or planar, grid)</vt:lpstr>
      <vt:lpstr>Setting coordinate system in arcgispro</vt:lpstr>
      <vt:lpstr>Gcs and pcs</vt:lpstr>
      <vt:lpstr>Subtype of geometry - points</vt:lpstr>
      <vt:lpstr>Subtype of geometry - multipoints</vt:lpstr>
      <vt:lpstr>Subtype of geometry - linestrings</vt:lpstr>
      <vt:lpstr>Subtype of geometry - multilinestrings</vt:lpstr>
      <vt:lpstr>Subtype of geometry - polygons</vt:lpstr>
      <vt:lpstr>Subtype of geometry - multipolygons</vt:lpstr>
      <vt:lpstr>geometrycollection</vt:lpstr>
      <vt:lpstr>3.2 geography</vt:lpstr>
      <vt:lpstr>GEOGRAPHY</vt:lpstr>
      <vt:lpstr>3.3 difference between geography and geometry</vt:lpstr>
      <vt:lpstr>Distance calculation on geometry and geography (far)</vt:lpstr>
      <vt:lpstr>Distance between near locations</vt:lpstr>
      <vt:lpstr>conclusion</vt:lpstr>
      <vt:lpstr>3.4 raster</vt:lpstr>
      <vt:lpstr>raster</vt:lpstr>
      <vt:lpstr>Raster support in postgis</vt:lpstr>
      <vt:lpstr>WEEK 03   demo session</vt:lpstr>
      <vt:lpstr>3.5.1 CHECK METADATA</vt:lpstr>
      <vt:lpstr>Metadata tables</vt:lpstr>
      <vt:lpstr>Geometry_columns table in database</vt:lpstr>
      <vt:lpstr>3.5.2 create point</vt:lpstr>
      <vt:lpstr>Create points with spatial data in postgis</vt:lpstr>
      <vt:lpstr>1. Create schema</vt:lpstr>
      <vt:lpstr>PowerPoint Presentation</vt:lpstr>
      <vt:lpstr>3.5.3 create MULTIpoint</vt:lpstr>
      <vt:lpstr>Create table with multipoint in postgis</vt:lpstr>
      <vt:lpstr>Create multipoint geometry</vt:lpstr>
      <vt:lpstr>3.5.3 CREATE LINESTRINGS</vt:lpstr>
      <vt:lpstr>Create a linestrings</vt:lpstr>
      <vt:lpstr>3.5.3 CREATE MULTILINESTRINGS</vt:lpstr>
      <vt:lpstr>Create multilinestring</vt:lpstr>
      <vt:lpstr>3.5.3 CREATE GEOMETRYCOLLECTION</vt:lpstr>
      <vt:lpstr>Create geometrycollection</vt:lpstr>
      <vt:lpstr>3.5.3 CREATE RASTER</vt:lpstr>
      <vt:lpstr>INSTALL POSTGIS_RASTER EXTENSION</vt:lpstr>
      <vt:lpstr>PowerPoint Presentation</vt:lpstr>
      <vt:lpstr>2.2.1 check raster in QGIS</vt:lpstr>
      <vt:lpstr>PowerPoint Presentation</vt:lpstr>
      <vt:lpstr>PowerPoint Presentation</vt:lpstr>
      <vt:lpstr>3.5.3 Geometry Input and Output</vt:lpstr>
      <vt:lpstr>Select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Wu, Yanan</cp:lastModifiedBy>
  <cp:revision>43</cp:revision>
  <dcterms:created xsi:type="dcterms:W3CDTF">2024-12-11T19:51:45Z</dcterms:created>
  <dcterms:modified xsi:type="dcterms:W3CDTF">2025-01-20T04:42:39Z</dcterms:modified>
</cp:coreProperties>
</file>