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6"/>
  </p:notesMasterIdLst>
  <p:handoutMasterIdLst>
    <p:handoutMasterId r:id="rId17"/>
  </p:handoutMasterIdLst>
  <p:sldIdLst>
    <p:sldId id="256" r:id="rId2"/>
    <p:sldId id="286" r:id="rId3"/>
    <p:sldId id="323" r:id="rId4"/>
    <p:sldId id="324" r:id="rId5"/>
    <p:sldId id="329" r:id="rId6"/>
    <p:sldId id="333" r:id="rId7"/>
    <p:sldId id="334" r:id="rId8"/>
    <p:sldId id="338" r:id="rId9"/>
    <p:sldId id="335" r:id="rId10"/>
    <p:sldId id="339" r:id="rId11"/>
    <p:sldId id="336" r:id="rId12"/>
    <p:sldId id="337" r:id="rId13"/>
    <p:sldId id="342" r:id="rId14"/>
    <p:sldId id="34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8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D094DDD-7CEC-74AE-9E57-69C1193B28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D7EEC8-974C-F9A5-EC49-ECD89121FF4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106B3-F2DA-48D3-8BC9-D8AF4A5AEC52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EE0041-DFF7-A547-01E2-27437771BE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118BB-1861-20DE-5A3F-50A2CCB8ED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970EA-10F1-45CF-8CFC-E288DEC2A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094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EB5DA-1790-4C4A-B092-095C6475A200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314D9-A304-42C5-B2AE-973FFDE6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549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2/9/2025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7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2/9/2025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3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2/9/2025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1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2/9/2025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8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8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0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0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6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2/9/2025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4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526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aconda.com/getting-started/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1734BD9E-DDD5-C150-8BA0-0B1B13AE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0" y="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3439C-E1CA-A039-1552-7B23AB700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05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altLang="zh-CN" sz="4000" dirty="0">
                <a:solidFill>
                  <a:srgbClr val="FFFFFF"/>
                </a:solidFill>
              </a:rPr>
              <a:t>Advanced </a:t>
            </a:r>
            <a:r>
              <a:rPr lang="en-US" altLang="zh-CN" sz="4000" dirty="0" err="1">
                <a:solidFill>
                  <a:srgbClr val="FFFFFF"/>
                </a:solidFill>
              </a:rPr>
              <a:t>sql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8257F-038A-0EA6-639C-0A99438B1E4E}"/>
              </a:ext>
            </a:extLst>
          </p:cNvPr>
          <p:cNvSpPr txBox="1"/>
          <p:nvPr/>
        </p:nvSpPr>
        <p:spPr>
          <a:xfrm>
            <a:off x="837126" y="3915280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39130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8C435-9A88-7EE6-51AE-427B05880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762" y="1371045"/>
            <a:ext cx="11029615" cy="1143554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The </a:t>
            </a:r>
            <a:r>
              <a:rPr lang="en-US" b="1" i="0" dirty="0" err="1">
                <a:solidFill>
                  <a:srgbClr val="000000"/>
                </a:solidFill>
                <a:effectLst/>
              </a:rPr>
              <a:t>ST_Distance</a:t>
            </a:r>
            <a:r>
              <a:rPr lang="en-US" b="1" i="0" dirty="0">
                <a:solidFill>
                  <a:srgbClr val="000000"/>
                </a:solidFill>
                <a:effectLst/>
              </a:rPr>
              <a:t>(geometry A, geometry B)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calculates the </a:t>
            </a:r>
            <a:r>
              <a:rPr lang="en-US" b="0" i="1" dirty="0">
                <a:solidFill>
                  <a:srgbClr val="000000"/>
                </a:solidFill>
                <a:effectLst/>
              </a:rPr>
              <a:t>shortest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distance between two geometries and returns it as a float. This is useful for actually reporting back the distance between objects.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A031B9-A4E2-F5E4-CB8A-5FD022E05FB3}"/>
              </a:ext>
            </a:extLst>
          </p:cNvPr>
          <p:cNvSpPr txBox="1"/>
          <p:nvPr/>
        </p:nvSpPr>
        <p:spPr>
          <a:xfrm>
            <a:off x="498762" y="720437"/>
            <a:ext cx="2542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ST_Distance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DBCE5E-B814-FD15-EC15-AA65D948BF1A}"/>
              </a:ext>
            </a:extLst>
          </p:cNvPr>
          <p:cNvSpPr txBox="1"/>
          <p:nvPr/>
        </p:nvSpPr>
        <p:spPr>
          <a:xfrm>
            <a:off x="2819398" y="2635242"/>
            <a:ext cx="583969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SELECT </a:t>
            </a:r>
          </a:p>
          <a:p>
            <a:r>
              <a:rPr lang="en-US" dirty="0">
                <a:solidFill>
                  <a:srgbClr val="00B0F0"/>
                </a:solidFill>
              </a:rPr>
              <a:t>  a.NAME AS </a:t>
            </a:r>
            <a:r>
              <a:rPr lang="en-US" dirty="0" err="1">
                <a:solidFill>
                  <a:srgbClr val="00B0F0"/>
                </a:solidFill>
              </a:rPr>
              <a:t>station_a</a:t>
            </a:r>
            <a:r>
              <a:rPr lang="en-US" dirty="0">
                <a:solidFill>
                  <a:srgbClr val="00B0F0"/>
                </a:solidFill>
              </a:rPr>
              <a:t>, </a:t>
            </a:r>
          </a:p>
          <a:p>
            <a:r>
              <a:rPr lang="en-US" dirty="0">
                <a:solidFill>
                  <a:srgbClr val="00B0F0"/>
                </a:solidFill>
              </a:rPr>
              <a:t>  b.NAME AS </a:t>
            </a:r>
            <a:r>
              <a:rPr lang="en-US" dirty="0" err="1">
                <a:solidFill>
                  <a:srgbClr val="00B0F0"/>
                </a:solidFill>
              </a:rPr>
              <a:t>station_b</a:t>
            </a:r>
            <a:r>
              <a:rPr lang="en-US" dirty="0">
                <a:solidFill>
                  <a:srgbClr val="00B0F0"/>
                </a:solidFill>
              </a:rPr>
              <a:t>, </a:t>
            </a:r>
          </a:p>
          <a:p>
            <a:r>
              <a:rPr lang="en-US" dirty="0">
                <a:solidFill>
                  <a:srgbClr val="00B0F0"/>
                </a:solidFill>
              </a:rPr>
              <a:t>  </a:t>
            </a:r>
            <a:r>
              <a:rPr lang="en-US" dirty="0" err="1">
                <a:solidFill>
                  <a:srgbClr val="00B0F0"/>
                </a:solidFill>
              </a:rPr>
              <a:t>ST_Distance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 err="1">
                <a:solidFill>
                  <a:srgbClr val="00B0F0"/>
                </a:solidFill>
              </a:rPr>
              <a:t>a.geom</a:t>
            </a:r>
            <a:r>
              <a:rPr lang="en-US" dirty="0">
                <a:solidFill>
                  <a:srgbClr val="00B0F0"/>
                </a:solidFill>
              </a:rPr>
              <a:t>, b. </a:t>
            </a:r>
            <a:r>
              <a:rPr lang="en-US" dirty="0" err="1">
                <a:solidFill>
                  <a:srgbClr val="00B0F0"/>
                </a:solidFill>
              </a:rPr>
              <a:t>geom</a:t>
            </a:r>
            <a:r>
              <a:rPr lang="en-US" dirty="0">
                <a:solidFill>
                  <a:srgbClr val="00B0F0"/>
                </a:solidFill>
              </a:rPr>
              <a:t>) AS </a:t>
            </a:r>
            <a:r>
              <a:rPr lang="en-US" dirty="0" err="1">
                <a:solidFill>
                  <a:srgbClr val="00B0F0"/>
                </a:solidFill>
              </a:rPr>
              <a:t>distance_meters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FROM </a:t>
            </a:r>
          </a:p>
          <a:p>
            <a:r>
              <a:rPr lang="en-US" dirty="0">
                <a:solidFill>
                  <a:srgbClr val="00B0F0"/>
                </a:solidFill>
              </a:rPr>
              <a:t>  ch05.nyc_subway_stations a</a:t>
            </a:r>
          </a:p>
          <a:p>
            <a:r>
              <a:rPr lang="en-US" dirty="0">
                <a:solidFill>
                  <a:srgbClr val="00B0F0"/>
                </a:solidFill>
              </a:rPr>
              <a:t>JOIN </a:t>
            </a:r>
          </a:p>
          <a:p>
            <a:r>
              <a:rPr lang="en-US" dirty="0">
                <a:solidFill>
                  <a:srgbClr val="00B0F0"/>
                </a:solidFill>
              </a:rPr>
              <a:t>  ch05.nyc_subway_stations b </a:t>
            </a:r>
          </a:p>
          <a:p>
            <a:r>
              <a:rPr lang="en-US" dirty="0">
                <a:solidFill>
                  <a:srgbClr val="00B0F0"/>
                </a:solidFill>
              </a:rPr>
              <a:t>ON </a:t>
            </a:r>
          </a:p>
          <a:p>
            <a:r>
              <a:rPr lang="en-US" dirty="0">
                <a:solidFill>
                  <a:srgbClr val="00B0F0"/>
                </a:solidFill>
              </a:rPr>
              <a:t>  </a:t>
            </a:r>
            <a:r>
              <a:rPr lang="en-US" dirty="0" err="1">
                <a:solidFill>
                  <a:srgbClr val="00B0F0"/>
                </a:solidFill>
              </a:rPr>
              <a:t>a.gid</a:t>
            </a:r>
            <a:r>
              <a:rPr lang="en-US" dirty="0">
                <a:solidFill>
                  <a:srgbClr val="00B0F0"/>
                </a:solidFill>
              </a:rPr>
              <a:t> &lt; </a:t>
            </a:r>
            <a:r>
              <a:rPr lang="en-US" dirty="0" err="1">
                <a:solidFill>
                  <a:srgbClr val="00B0F0"/>
                </a:solidFill>
              </a:rPr>
              <a:t>b.gid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ORDER BY </a:t>
            </a:r>
          </a:p>
          <a:p>
            <a:r>
              <a:rPr lang="en-US" dirty="0">
                <a:solidFill>
                  <a:srgbClr val="00B0F0"/>
                </a:solidFill>
              </a:rPr>
              <a:t>  </a:t>
            </a:r>
            <a:r>
              <a:rPr lang="en-US" dirty="0" err="1">
                <a:solidFill>
                  <a:srgbClr val="00B0F0"/>
                </a:solidFill>
              </a:rPr>
              <a:t>distance_meters</a:t>
            </a:r>
            <a:r>
              <a:rPr lang="en-US" dirty="0">
                <a:solidFill>
                  <a:srgbClr val="00B0F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34717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C01474-C0CF-AEF7-8C3F-F89CF61EA1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1162" y="925473"/>
            <a:ext cx="4870910" cy="500705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B379D0-1978-4056-13DD-F70EF1C82FCE}"/>
              </a:ext>
            </a:extLst>
          </p:cNvPr>
          <p:cNvSpPr txBox="1"/>
          <p:nvPr/>
        </p:nvSpPr>
        <p:spPr>
          <a:xfrm>
            <a:off x="498762" y="720437"/>
            <a:ext cx="2542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ST_Intersects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C4D3E5-F133-4EB2-E478-B33E9BFCBEFA}"/>
              </a:ext>
            </a:extLst>
          </p:cNvPr>
          <p:cNvSpPr txBox="1"/>
          <p:nvPr/>
        </p:nvSpPr>
        <p:spPr>
          <a:xfrm>
            <a:off x="498762" y="1609498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/>
              <a:t>ST_Intersects</a:t>
            </a:r>
            <a:r>
              <a:rPr lang="en-US" sz="2000" dirty="0"/>
              <a:t>(geometry A, geometry B)</a:t>
            </a:r>
          </a:p>
        </p:txBody>
      </p:sp>
    </p:spTree>
    <p:extLst>
      <p:ext uri="{BB962C8B-B14F-4D97-AF65-F5344CB8AC3E}">
        <p14:creationId xmlns:p14="http://schemas.microsoft.com/office/powerpoint/2010/main" val="1862931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4087A-B2B2-59CF-141A-5439F068E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57637"/>
            <a:ext cx="11029615" cy="24805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Identify all subway stations that intersect with neighborhoods (Manhattan)</a:t>
            </a:r>
          </a:p>
          <a:p>
            <a:pPr marL="0" indent="0">
              <a:buNone/>
            </a:pPr>
            <a:endParaRPr lang="en-US" dirty="0"/>
          </a:p>
          <a:p>
            <a:pPr marL="3240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SELECT nbh.NAME AS </a:t>
            </a:r>
            <a:r>
              <a:rPr lang="en-US" dirty="0" err="1">
                <a:solidFill>
                  <a:srgbClr val="00B0F0"/>
                </a:solidFill>
              </a:rPr>
              <a:t>nbh_name</a:t>
            </a:r>
            <a:r>
              <a:rPr lang="en-US" dirty="0">
                <a:solidFill>
                  <a:srgbClr val="00B0F0"/>
                </a:solidFill>
              </a:rPr>
              <a:t>, subways.NAME AS </a:t>
            </a:r>
            <a:r>
              <a:rPr lang="en-US" dirty="0" err="1">
                <a:solidFill>
                  <a:srgbClr val="00B0F0"/>
                </a:solidFill>
              </a:rPr>
              <a:t>subway_name</a:t>
            </a:r>
            <a:endParaRPr lang="en-US" dirty="0">
              <a:solidFill>
                <a:srgbClr val="00B0F0"/>
              </a:solidFill>
            </a:endParaRPr>
          </a:p>
          <a:p>
            <a:pPr marL="3240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FROM ch05.nyc_neighborhoods </a:t>
            </a:r>
            <a:r>
              <a:rPr lang="en-US" dirty="0" err="1">
                <a:solidFill>
                  <a:srgbClr val="00B0F0"/>
                </a:solidFill>
              </a:rPr>
              <a:t>nbh</a:t>
            </a:r>
            <a:r>
              <a:rPr lang="en-US" dirty="0">
                <a:solidFill>
                  <a:srgbClr val="00B0F0"/>
                </a:solidFill>
              </a:rPr>
              <a:t>, ch05.nyc_subway_stations subways  </a:t>
            </a:r>
          </a:p>
          <a:p>
            <a:pPr marL="3240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WHERE </a:t>
            </a:r>
            <a:r>
              <a:rPr lang="en-US" dirty="0" err="1">
                <a:solidFill>
                  <a:srgbClr val="00B0F0"/>
                </a:solidFill>
              </a:rPr>
              <a:t>ST_Intersects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 err="1">
                <a:solidFill>
                  <a:srgbClr val="00B0F0"/>
                </a:solidFill>
              </a:rPr>
              <a:t>nbh</a:t>
            </a:r>
            <a:r>
              <a:rPr lang="en-US" dirty="0">
                <a:solidFill>
                  <a:srgbClr val="00B0F0"/>
                </a:solidFill>
              </a:rPr>
              <a:t>. </a:t>
            </a:r>
            <a:r>
              <a:rPr lang="en-US" dirty="0" err="1">
                <a:solidFill>
                  <a:srgbClr val="00B0F0"/>
                </a:solidFill>
              </a:rPr>
              <a:t>geom</a:t>
            </a:r>
            <a:r>
              <a:rPr lang="en-US" dirty="0">
                <a:solidFill>
                  <a:srgbClr val="00B0F0"/>
                </a:solidFill>
              </a:rPr>
              <a:t>, subways. </a:t>
            </a:r>
            <a:r>
              <a:rPr lang="en-US" dirty="0" err="1">
                <a:solidFill>
                  <a:srgbClr val="00B0F0"/>
                </a:solidFill>
              </a:rPr>
              <a:t>geom</a:t>
            </a:r>
            <a:r>
              <a:rPr lang="en-US" dirty="0">
                <a:solidFill>
                  <a:srgbClr val="00B0F0"/>
                </a:solidFill>
              </a:rPr>
              <a:t>) AND </a:t>
            </a:r>
            <a:r>
              <a:rPr lang="en-US" dirty="0" err="1">
                <a:solidFill>
                  <a:srgbClr val="00B0F0"/>
                </a:solidFill>
              </a:rPr>
              <a:t>nbh.BOROUGH</a:t>
            </a:r>
            <a:r>
              <a:rPr lang="en-US" dirty="0">
                <a:solidFill>
                  <a:srgbClr val="00B0F0"/>
                </a:solidFill>
              </a:rPr>
              <a:t> = 'Manhattan';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7FD7C9-AC34-4BFE-9E4A-313F8B095D2F}"/>
              </a:ext>
            </a:extLst>
          </p:cNvPr>
          <p:cNvSpPr txBox="1"/>
          <p:nvPr/>
        </p:nvSpPr>
        <p:spPr>
          <a:xfrm>
            <a:off x="581192" y="820117"/>
            <a:ext cx="5514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Exercise 1: </a:t>
            </a:r>
            <a:r>
              <a:rPr lang="en-US" sz="2800" dirty="0" err="1"/>
              <a:t>ST_Intersects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55100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F31B7-8DB9-67F9-B31F-69C85D354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992" y="577465"/>
            <a:ext cx="11029616" cy="614026"/>
          </a:xfrm>
        </p:spPr>
        <p:txBody>
          <a:bodyPr/>
          <a:lstStyle/>
          <a:p>
            <a:r>
              <a:rPr lang="en-US" dirty="0"/>
              <a:t>Connect python with SQL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4ACE7-2D49-3D42-A05E-02BD0EB0B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3278" y="1638708"/>
            <a:ext cx="4025444" cy="37160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conda</a:t>
            </a:r>
            <a:r>
              <a:rPr lang="en-US" dirty="0"/>
              <a:t> create --name </a:t>
            </a:r>
            <a:r>
              <a:rPr lang="en-US" dirty="0" err="1"/>
              <a:t>sql</a:t>
            </a:r>
            <a:r>
              <a:rPr lang="en-US" dirty="0"/>
              <a:t> python=3.9</a:t>
            </a:r>
          </a:p>
          <a:p>
            <a:pPr marL="0" indent="0">
              <a:buNone/>
            </a:pPr>
            <a:r>
              <a:rPr lang="en-US" dirty="0" err="1"/>
              <a:t>conda</a:t>
            </a:r>
            <a:r>
              <a:rPr lang="en-US" dirty="0"/>
              <a:t> activate </a:t>
            </a:r>
            <a:r>
              <a:rPr lang="en-US" dirty="0" err="1"/>
              <a:t>sql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pip install </a:t>
            </a:r>
            <a:r>
              <a:rPr lang="en-US" dirty="0" err="1"/>
              <a:t>ipykernel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pip install </a:t>
            </a:r>
            <a:r>
              <a:rPr lang="en-US" dirty="0" err="1"/>
              <a:t>ipython-sql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pip install psycopg2</a:t>
            </a:r>
          </a:p>
          <a:p>
            <a:pPr marL="0" indent="0">
              <a:buNone/>
            </a:pPr>
            <a:r>
              <a:rPr lang="en-US" dirty="0"/>
              <a:t>pip install </a:t>
            </a:r>
            <a:r>
              <a:rPr lang="en-US" dirty="0" err="1"/>
              <a:t>SQLAlchemy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pip install matplotlib</a:t>
            </a:r>
          </a:p>
          <a:p>
            <a:pPr marL="0" indent="0">
              <a:buNone/>
            </a:pPr>
            <a:r>
              <a:rPr lang="en-US" dirty="0"/>
              <a:t>pip install </a:t>
            </a:r>
            <a:r>
              <a:rPr lang="en-US" dirty="0" err="1"/>
              <a:t>geopandas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413786-35CA-C064-9C91-D201A8C9EA67}"/>
              </a:ext>
            </a:extLst>
          </p:cNvPr>
          <p:cNvSpPr txBox="1"/>
          <p:nvPr/>
        </p:nvSpPr>
        <p:spPr>
          <a:xfrm>
            <a:off x="540326" y="1427018"/>
            <a:ext cx="397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1: Install </a:t>
            </a:r>
            <a:r>
              <a:rPr lang="en-US" dirty="0">
                <a:hlinkClick r:id="rId2"/>
              </a:rPr>
              <a:t>Vscode</a:t>
            </a:r>
            <a:r>
              <a:rPr lang="en-US" dirty="0"/>
              <a:t> or </a:t>
            </a:r>
            <a:r>
              <a:rPr lang="en-US" dirty="0">
                <a:hlinkClick r:id="rId3"/>
              </a:rPr>
              <a:t>miniconda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387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6C2C42-790B-502D-9193-F15A5BC29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BF35-A220-DA97-0A5B-4122736AF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065" y="584393"/>
            <a:ext cx="11029616" cy="614026"/>
          </a:xfrm>
        </p:spPr>
        <p:txBody>
          <a:bodyPr/>
          <a:lstStyle/>
          <a:p>
            <a:r>
              <a:rPr lang="en-US" dirty="0"/>
              <a:t>Connect python with SQL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4E8E7-BBB0-5F43-F77D-9E02CBC9C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7499" y="2469230"/>
            <a:ext cx="9279432" cy="15132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err="1"/>
              <a:t>conda</a:t>
            </a:r>
            <a:r>
              <a:rPr lang="en-US" i="1" dirty="0"/>
              <a:t> create --name </a:t>
            </a:r>
            <a:r>
              <a:rPr lang="en-US" i="1" dirty="0" err="1"/>
              <a:t>sql</a:t>
            </a:r>
            <a:r>
              <a:rPr lang="en-US" i="1" dirty="0"/>
              <a:t> python=3.9</a:t>
            </a:r>
          </a:p>
          <a:p>
            <a:pPr marL="0" indent="0">
              <a:buNone/>
            </a:pPr>
            <a:r>
              <a:rPr lang="en-US" i="1" dirty="0" err="1"/>
              <a:t>conda</a:t>
            </a:r>
            <a:r>
              <a:rPr lang="en-US" i="1" dirty="0"/>
              <a:t> activate </a:t>
            </a:r>
            <a:r>
              <a:rPr lang="en-US" i="1" dirty="0" err="1"/>
              <a:t>sql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pip install </a:t>
            </a:r>
            <a:r>
              <a:rPr lang="en-US" i="1" dirty="0" err="1"/>
              <a:t>ipykernel</a:t>
            </a:r>
            <a:r>
              <a:rPr lang="en-US" i="1" dirty="0"/>
              <a:t> </a:t>
            </a:r>
            <a:r>
              <a:rPr lang="en-US" i="1" dirty="0" err="1"/>
              <a:t>ipython-sql</a:t>
            </a:r>
            <a:r>
              <a:rPr lang="en-US" i="1" dirty="0"/>
              <a:t> psycopg2 </a:t>
            </a:r>
            <a:r>
              <a:rPr lang="en-US" i="1" dirty="0" err="1"/>
              <a:t>SQLAlchemy</a:t>
            </a:r>
            <a:r>
              <a:rPr lang="en-US" i="1" dirty="0"/>
              <a:t> matplotlib </a:t>
            </a:r>
            <a:r>
              <a:rPr lang="en-US" i="1" dirty="0" err="1"/>
              <a:t>geopandas</a:t>
            </a:r>
            <a:endParaRPr lang="en-US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8F9ABA-AB5A-3765-E56A-15078DC79039}"/>
              </a:ext>
            </a:extLst>
          </p:cNvPr>
          <p:cNvSpPr txBox="1"/>
          <p:nvPr/>
        </p:nvSpPr>
        <p:spPr>
          <a:xfrm>
            <a:off x="734291" y="1434787"/>
            <a:ext cx="8042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2: Right click Anaconda prompt and select ‘run as Administrator’ </a:t>
            </a:r>
          </a:p>
          <a:p>
            <a:endParaRPr lang="en-US" dirty="0"/>
          </a:p>
          <a:p>
            <a:r>
              <a:rPr lang="en-US" dirty="0"/>
              <a:t>Step 3: Create a virtual environment and install relevant packages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8A5F33-BCBB-A889-FFDD-833BD779D4F0}"/>
              </a:ext>
            </a:extLst>
          </p:cNvPr>
          <p:cNvSpPr txBox="1"/>
          <p:nvPr/>
        </p:nvSpPr>
        <p:spPr>
          <a:xfrm>
            <a:off x="831273" y="4093545"/>
            <a:ext cx="8042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4: Open ‘</a:t>
            </a:r>
            <a:r>
              <a:rPr lang="en-US" dirty="0" err="1"/>
              <a:t>spatial_relationship.ipynb</a:t>
            </a:r>
            <a:r>
              <a:rPr lang="en-US" dirty="0"/>
              <a:t>’ and select ‘</a:t>
            </a:r>
            <a:r>
              <a:rPr lang="en-US" dirty="0" err="1"/>
              <a:t>sql</a:t>
            </a:r>
            <a:r>
              <a:rPr lang="en-US" dirty="0"/>
              <a:t>’ as kernel</a:t>
            </a:r>
          </a:p>
        </p:txBody>
      </p:sp>
    </p:spTree>
    <p:extLst>
      <p:ext uri="{BB962C8B-B14F-4D97-AF65-F5344CB8AC3E}">
        <p14:creationId xmlns:p14="http://schemas.microsoft.com/office/powerpoint/2010/main" val="2413770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22AF5-77DF-4A14-166A-939AFFD38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AB5A7515-CF38-5FE1-3F84-1EEBF92D47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2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E4A67E-7184-10D0-3861-1FD0E065C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69354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05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lecture session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9AE8A-7BEC-80A6-985F-A3A05DACBF24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88964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8BAB5-C1DE-8DAD-E76F-BECA6F24C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7574507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5.1</a:t>
            </a: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SPATIAL RELATIONSHIP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8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E8549-9A23-22F5-7EE9-C10F9B0B1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4669"/>
          </a:xfrm>
        </p:spPr>
        <p:txBody>
          <a:bodyPr/>
          <a:lstStyle/>
          <a:p>
            <a:r>
              <a:rPr lang="en-US" dirty="0"/>
              <a:t>SPATIAL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449FD-4B1F-4CE3-758A-213396A26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445514"/>
            <a:ext cx="11029615" cy="3634486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So far we have only used spatial functions that measure (</a:t>
            </a:r>
            <a:r>
              <a:rPr lang="en-US" b="1" i="0" dirty="0" err="1">
                <a:solidFill>
                  <a:srgbClr val="000000"/>
                </a:solidFill>
                <a:effectLst/>
              </a:rPr>
              <a:t>ST_Area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 </a:t>
            </a:r>
            <a:r>
              <a:rPr lang="en-US" b="1" i="0" dirty="0" err="1">
                <a:solidFill>
                  <a:srgbClr val="000000"/>
                </a:solidFill>
                <a:effectLst/>
              </a:rPr>
              <a:t>ST_Length</a:t>
            </a:r>
            <a:r>
              <a:rPr lang="en-US" b="0" i="0" dirty="0">
                <a:solidFill>
                  <a:srgbClr val="000000"/>
                </a:solidFill>
                <a:effectLst/>
              </a:rPr>
              <a:t>), serialize (</a:t>
            </a:r>
            <a:r>
              <a:rPr lang="en-US" b="1" i="0" dirty="0" err="1">
                <a:solidFill>
                  <a:srgbClr val="000000"/>
                </a:solidFill>
                <a:effectLst/>
              </a:rPr>
              <a:t>ST_GeomFromText</a:t>
            </a:r>
            <a:r>
              <a:rPr lang="en-US" b="0" i="0" dirty="0">
                <a:solidFill>
                  <a:srgbClr val="000000"/>
                </a:solidFill>
                <a:effectLst/>
              </a:rPr>
              <a:t>) or deserialize (</a:t>
            </a:r>
            <a:r>
              <a:rPr lang="en-US" b="1" i="0" dirty="0" err="1">
                <a:solidFill>
                  <a:srgbClr val="000000"/>
                </a:solidFill>
                <a:effectLst/>
              </a:rPr>
              <a:t>ST_AsGML</a:t>
            </a:r>
            <a:r>
              <a:rPr lang="en-US" b="0" i="0" dirty="0">
                <a:solidFill>
                  <a:srgbClr val="000000"/>
                </a:solidFill>
                <a:effectLst/>
              </a:rPr>
              <a:t>) geometries. What these functions have in common is that they only work on one geometry at a time.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Spatial databases are powerful because they not only store geometry, they also have the ability to compare </a:t>
            </a:r>
            <a:r>
              <a:rPr lang="en-US" b="0" i="1" dirty="0">
                <a:solidFill>
                  <a:srgbClr val="000000"/>
                </a:solidFill>
                <a:effectLst/>
              </a:rPr>
              <a:t>relationships between geometries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Questions like “Which are the closest bike racks to a park?” or “Where are the intersections of subway lines and streets?” can only be answered by comparing geometries representing the bike racks, streets, and subway lines.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251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77514-FEBE-75F6-7344-946C91206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20953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4A7A9-9C28-B73D-5DDD-88D7802E7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23109"/>
            <a:ext cx="11029615" cy="51054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Buffer analysis involves creating a zone around spatial features (points, lines, polygons).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Common SQL functions in </a:t>
            </a:r>
            <a:r>
              <a:rPr lang="en-US" dirty="0" err="1"/>
              <a:t>PostGIS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 err="1"/>
              <a:t>ST_Buffer</a:t>
            </a:r>
            <a:r>
              <a:rPr lang="en-US" sz="1800" b="1" dirty="0"/>
              <a:t>:</a:t>
            </a:r>
            <a:r>
              <a:rPr lang="en-US" sz="1800" dirty="0"/>
              <a:t> Creates a buffer around geometries.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 err="1"/>
              <a:t>ST_Intersects</a:t>
            </a:r>
            <a:r>
              <a:rPr lang="en-US" sz="1800" b="1" dirty="0"/>
              <a:t>:</a:t>
            </a:r>
            <a:r>
              <a:rPr lang="en-US" sz="1800" dirty="0"/>
              <a:t> Checks if geometries intersect.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 err="1"/>
              <a:t>ST_Contains</a:t>
            </a:r>
            <a:r>
              <a:rPr lang="en-US" sz="1800" b="1" dirty="0"/>
              <a:t>:</a:t>
            </a:r>
            <a:r>
              <a:rPr lang="en-US" sz="1800" dirty="0"/>
              <a:t> Checks if one geometry contains another.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 err="1"/>
              <a:t>ST_Touches</a:t>
            </a:r>
            <a:r>
              <a:rPr lang="en-US" sz="1800" b="1" dirty="0"/>
              <a:t>:</a:t>
            </a:r>
            <a:r>
              <a:rPr lang="en-US" sz="1800" dirty="0"/>
              <a:t> Returns true if geometries have at least one point in common.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 err="1"/>
              <a:t>ST_Overlaps</a:t>
            </a:r>
            <a:r>
              <a:rPr lang="en-US" sz="1800" b="1" dirty="0"/>
              <a:t>: </a:t>
            </a:r>
            <a:r>
              <a:rPr lang="en-US" sz="1800" dirty="0"/>
              <a:t>Checks if geometries overlap.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 err="1"/>
              <a:t>ST_DWithin</a:t>
            </a:r>
            <a:r>
              <a:rPr lang="en-US" sz="1800" b="1" dirty="0"/>
              <a:t>: </a:t>
            </a:r>
            <a:r>
              <a:rPr lang="en-US" sz="1800" dirty="0"/>
              <a:t>Checks geometry within a distance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 err="1"/>
              <a:t>ST_Centroid</a:t>
            </a:r>
            <a:r>
              <a:rPr lang="en-US" sz="1800" b="1" dirty="0"/>
              <a:t>:</a:t>
            </a:r>
            <a:r>
              <a:rPr lang="en-US" sz="1800" dirty="0"/>
              <a:t> Finds the centroid of a geometry.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 err="1"/>
              <a:t>ST_Union</a:t>
            </a:r>
            <a:r>
              <a:rPr lang="en-US" sz="1800" b="1" dirty="0"/>
              <a:t>:</a:t>
            </a:r>
            <a:r>
              <a:rPr lang="en-US" sz="1800" dirty="0"/>
              <a:t> Merges multiple geometries into 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70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1F937-FEC0-4352-8146-249E4B09A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98247"/>
            <a:ext cx="11029616" cy="565535"/>
          </a:xfrm>
        </p:spPr>
        <p:txBody>
          <a:bodyPr/>
          <a:lstStyle/>
          <a:p>
            <a:r>
              <a:rPr lang="en-US" dirty="0"/>
              <a:t>NYC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18B7B-05C3-163C-5E1B-BFBF50EC1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137" y="1163782"/>
            <a:ext cx="11029615" cy="942109"/>
          </a:xfrm>
        </p:spPr>
        <p:txBody>
          <a:bodyPr>
            <a:normAutofit/>
          </a:bodyPr>
          <a:lstStyle/>
          <a:p>
            <a:r>
              <a:rPr lang="en-US" sz="2000" dirty="0"/>
              <a:t>NYC streets (WKID: 26918)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</a:rPr>
              <a:t>The street centerlines form the transportation network of the city. 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240301E-804C-91F9-EF5B-412B80A27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280230"/>
              </p:ext>
            </p:extLst>
          </p:nvPr>
        </p:nvGraphicFramePr>
        <p:xfrm>
          <a:off x="2489468" y="2028998"/>
          <a:ext cx="8060768" cy="1173480"/>
        </p:xfrm>
        <a:graphic>
          <a:graphicData uri="http://schemas.openxmlformats.org/drawingml/2006/table">
            <a:tbl>
              <a:tblPr/>
              <a:tblGrid>
                <a:gridCol w="1881482">
                  <a:extLst>
                    <a:ext uri="{9D8B030D-6E8A-4147-A177-3AD203B41FA5}">
                      <a16:colId xmlns:a16="http://schemas.microsoft.com/office/drawing/2014/main" val="2496539316"/>
                    </a:ext>
                  </a:extLst>
                </a:gridCol>
                <a:gridCol w="6179286">
                  <a:extLst>
                    <a:ext uri="{9D8B030D-6E8A-4147-A177-3AD203B41FA5}">
                      <a16:colId xmlns:a16="http://schemas.microsoft.com/office/drawing/2014/main" val="33129144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name</a:t>
                      </a:r>
                      <a:endParaRPr lang="en-US" dirty="0">
                        <a:effectLst/>
                      </a:endParaRP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Name of the street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047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oneway</a:t>
                      </a:r>
                      <a:endParaRPr lang="en-US">
                        <a:effectLst/>
                      </a:endParaRP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Is the street one-way? “yes” = yes, “” = no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640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type</a:t>
                      </a:r>
                      <a:endParaRPr lang="en-US">
                        <a:effectLst/>
                      </a:endParaRP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Road type (primary, secondary, residential, motorway)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667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geom</a:t>
                      </a:r>
                      <a:endParaRPr lang="en-US">
                        <a:effectLst/>
                      </a:endParaRP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Linear centerline of the street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581301"/>
                  </a:ext>
                </a:extLst>
              </a:tr>
            </a:tbl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1ACA4-F004-6342-ECB8-9B864C319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Source: https://postgis.net/workshops/postgis-intro/about_data.html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0A5AA6-84C9-DCE6-9D9A-1E3753F04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658" y="3447024"/>
            <a:ext cx="3912378" cy="273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094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CDF66-70D3-4314-0E91-8A9DC0FB7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77465"/>
            <a:ext cx="11029616" cy="572462"/>
          </a:xfrm>
        </p:spPr>
        <p:txBody>
          <a:bodyPr/>
          <a:lstStyle/>
          <a:p>
            <a:r>
              <a:rPr lang="en-US" dirty="0"/>
              <a:t>NYC Data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81988CD-5AFB-B4C1-2539-D0143E2824B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81192" y="1149927"/>
            <a:ext cx="11029950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NYC subway stations (WKID: 26918)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>
                <a:solidFill>
                  <a:srgbClr val="000000"/>
                </a:solidFill>
              </a:rPr>
              <a:t>The subway station determine how easy it is for different people to enter the subway system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AE1F46-7872-B83D-B6D9-EE1998E212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55636"/>
              </p:ext>
            </p:extLst>
          </p:nvPr>
        </p:nvGraphicFramePr>
        <p:xfrm>
          <a:off x="768926" y="2338647"/>
          <a:ext cx="10945091" cy="1760220"/>
        </p:xfrm>
        <a:graphic>
          <a:graphicData uri="http://schemas.openxmlformats.org/drawingml/2006/table">
            <a:tbl>
              <a:tblPr/>
              <a:tblGrid>
                <a:gridCol w="1349849">
                  <a:extLst>
                    <a:ext uri="{9D8B030D-6E8A-4147-A177-3AD203B41FA5}">
                      <a16:colId xmlns:a16="http://schemas.microsoft.com/office/drawing/2014/main" val="2993987422"/>
                    </a:ext>
                  </a:extLst>
                </a:gridCol>
                <a:gridCol w="9595242">
                  <a:extLst>
                    <a:ext uri="{9D8B030D-6E8A-4147-A177-3AD203B41FA5}">
                      <a16:colId xmlns:a16="http://schemas.microsoft.com/office/drawing/2014/main" val="138565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name</a:t>
                      </a:r>
                      <a:endParaRPr lang="en-US">
                        <a:effectLst/>
                      </a:endParaRP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Name of the station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7720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borough</a:t>
                      </a:r>
                      <a:endParaRPr lang="en-US">
                        <a:effectLst/>
                      </a:endParaRP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Name of the New York borough. Manhattan, The Bronx, Brooklyn, Staten Island, Queens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318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routes</a:t>
                      </a:r>
                      <a:endParaRPr lang="en-US">
                        <a:effectLst/>
                      </a:endParaRP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Subway lines that run through this station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869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transfers</a:t>
                      </a:r>
                      <a:endParaRPr lang="en-US">
                        <a:effectLst/>
                      </a:endParaRP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Lines you can transfer to via this station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356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express</a:t>
                      </a:r>
                      <a:endParaRPr lang="en-US">
                        <a:effectLst/>
                      </a:endParaRP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Stations where express trains stop, “express” = yes, “” = no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896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geom</a:t>
                      </a:r>
                      <a:endParaRPr lang="en-US">
                        <a:effectLst/>
                      </a:endParaRP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Point location of the station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642505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25132A6C-04D2-FB19-9895-91DA3DC60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918" y="4234870"/>
            <a:ext cx="3420645" cy="247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015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5B299-7AB3-3E78-527B-A3233B6D0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3971"/>
          </a:xfrm>
        </p:spPr>
        <p:txBody>
          <a:bodyPr/>
          <a:lstStyle/>
          <a:p>
            <a:r>
              <a:rPr lang="en-US" dirty="0"/>
              <a:t>NYC Neighborhoods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743543F-575D-9470-014B-4AA5F76713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9329258"/>
              </p:ext>
            </p:extLst>
          </p:nvPr>
        </p:nvGraphicFramePr>
        <p:xfrm>
          <a:off x="2022763" y="2205297"/>
          <a:ext cx="7807036" cy="1154430"/>
        </p:xfrm>
        <a:graphic>
          <a:graphicData uri="http://schemas.openxmlformats.org/drawingml/2006/table">
            <a:tbl>
              <a:tblPr/>
              <a:tblGrid>
                <a:gridCol w="1220538">
                  <a:extLst>
                    <a:ext uri="{9D8B030D-6E8A-4147-A177-3AD203B41FA5}">
                      <a16:colId xmlns:a16="http://schemas.microsoft.com/office/drawing/2014/main" val="2964369629"/>
                    </a:ext>
                  </a:extLst>
                </a:gridCol>
                <a:gridCol w="6586498">
                  <a:extLst>
                    <a:ext uri="{9D8B030D-6E8A-4147-A177-3AD203B41FA5}">
                      <a16:colId xmlns:a16="http://schemas.microsoft.com/office/drawing/2014/main" val="29141610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name</a:t>
                      </a:r>
                      <a:endParaRPr lang="en-US">
                        <a:effectLst/>
                      </a:endParaRP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Name of the neighborhood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091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boroname</a:t>
                      </a:r>
                      <a:endParaRPr lang="en-US">
                        <a:effectLst/>
                      </a:endParaRP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Name of the New York borough. Manhattan, The Bronx, Brooklyn, Staten Island, Queens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277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geom</a:t>
                      </a:r>
                      <a:endParaRPr lang="en-US">
                        <a:effectLst/>
                      </a:endParaRP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Polygon boundary of the neighborhood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38655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88D8998-1536-9B5D-1F7D-714696639C98}"/>
              </a:ext>
            </a:extLst>
          </p:cNvPr>
          <p:cNvSpPr txBox="1"/>
          <p:nvPr/>
        </p:nvSpPr>
        <p:spPr>
          <a:xfrm>
            <a:off x="761998" y="1316182"/>
            <a:ext cx="10530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New York has a rich history of neighborhood names and extent. Neighborhoods are social constructs that do not follow lines laid down by the government. (</a:t>
            </a:r>
            <a:r>
              <a:rPr lang="en-US" sz="1800" dirty="0"/>
              <a:t>WKID: 26918</a:t>
            </a:r>
            <a:r>
              <a:rPr lang="en-US" b="0" i="0" dirty="0">
                <a:solidFill>
                  <a:srgbClr val="000000"/>
                </a:solidFill>
                <a:effectLst/>
              </a:rPr>
              <a:t>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EEF602-8911-06B0-8587-F3A4A2C4F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570" y="3498274"/>
            <a:ext cx="4533467" cy="32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244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F1180-8D4B-B5A9-D745-9AF9831F4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7421"/>
            <a:ext cx="11029616" cy="630458"/>
          </a:xfrm>
        </p:spPr>
        <p:txBody>
          <a:bodyPr/>
          <a:lstStyle/>
          <a:p>
            <a:r>
              <a:rPr lang="en-US" dirty="0"/>
              <a:t>Import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D353EA-7293-7091-8485-575F0DD82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2307" y="1437942"/>
            <a:ext cx="6007436" cy="4911643"/>
          </a:xfrm>
        </p:spPr>
      </p:pic>
    </p:spTree>
    <p:extLst>
      <p:ext uri="{BB962C8B-B14F-4D97-AF65-F5344CB8AC3E}">
        <p14:creationId xmlns:p14="http://schemas.microsoft.com/office/powerpoint/2010/main" val="229152414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11951</TotalTime>
  <Words>797</Words>
  <Application>Microsoft Office PowerPoint</Application>
  <PresentationFormat>Widescreen</PresentationFormat>
  <Paragraphs>104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Arial</vt:lpstr>
      <vt:lpstr>Calibri</vt:lpstr>
      <vt:lpstr>Wingdings</vt:lpstr>
      <vt:lpstr>Wingdings 2</vt:lpstr>
      <vt:lpstr>DividendVTI</vt:lpstr>
      <vt:lpstr>WEEK 05 Advanced sql</vt:lpstr>
      <vt:lpstr>WEEK 05   lecture session</vt:lpstr>
      <vt:lpstr>5.1  SPATIAL RELATIONSHIP</vt:lpstr>
      <vt:lpstr>SPATIAL RELATIONSHIP</vt:lpstr>
      <vt:lpstr>Background</vt:lpstr>
      <vt:lpstr>NYC Data</vt:lpstr>
      <vt:lpstr>NYC Data</vt:lpstr>
      <vt:lpstr>NYC Neighborhoods</vt:lpstr>
      <vt:lpstr>Import data</vt:lpstr>
      <vt:lpstr>PowerPoint Presentation</vt:lpstr>
      <vt:lpstr>PowerPoint Presentation</vt:lpstr>
      <vt:lpstr>PowerPoint Presentation</vt:lpstr>
      <vt:lpstr>Connect python with SQL DATABASE</vt:lpstr>
      <vt:lpstr>Connect python with SQL DATABASE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03</dc:title>
  <dc:creator>Yanan Wu</dc:creator>
  <cp:lastModifiedBy>Yanan Wu</cp:lastModifiedBy>
  <cp:revision>68</cp:revision>
  <dcterms:created xsi:type="dcterms:W3CDTF">2024-12-11T19:51:45Z</dcterms:created>
  <dcterms:modified xsi:type="dcterms:W3CDTF">2025-02-10T01:51:03Z</dcterms:modified>
</cp:coreProperties>
</file>