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6" r:id="rId3"/>
    <p:sldId id="323" r:id="rId4"/>
    <p:sldId id="341" r:id="rId5"/>
    <p:sldId id="328" r:id="rId6"/>
    <p:sldId id="327" r:id="rId7"/>
    <p:sldId id="326" r:id="rId8"/>
    <p:sldId id="330" r:id="rId9"/>
    <p:sldId id="331" r:id="rId10"/>
    <p:sldId id="33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In</a:t>
            </a:r>
            <a:r>
              <a:rPr lang="en-US" altLang="zh-CN" sz="4000" dirty="0">
                <a:solidFill>
                  <a:srgbClr val="FFFFFF"/>
                </a:solidFill>
              </a:rPr>
              <a:t>tro to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AB0B-1269-9F6C-D8A0-E365040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PGADMIN 4 -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7F19-5B2B-AB2D-263A-2A3D1302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complex queries with views for better data visualization.</a:t>
            </a:r>
          </a:p>
          <a:p>
            <a:endParaRPr lang="en-US" dirty="0"/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CREATE VIEW ch05.residential_near_stations AS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SELECT s.NAME AS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, st.NAME AS 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ch05.nyc_streets s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JOIN ch05.nyc_subway_stations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ON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300)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s.TYPE</a:t>
            </a:r>
            <a:r>
              <a:rPr lang="en-US" dirty="0">
                <a:solidFill>
                  <a:srgbClr val="00B0F0"/>
                </a:solidFill>
              </a:rPr>
              <a:t> = 'residential';</a:t>
            </a:r>
          </a:p>
        </p:txBody>
      </p:sp>
    </p:spTree>
    <p:extLst>
      <p:ext uri="{BB962C8B-B14F-4D97-AF65-F5344CB8AC3E}">
        <p14:creationId xmlns:p14="http://schemas.microsoft.com/office/powerpoint/2010/main" val="38576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8762-560B-06E5-A636-513AE61E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0B654-1BCC-E639-1031-DA5FFB9537FD}"/>
              </a:ext>
            </a:extLst>
          </p:cNvPr>
          <p:cNvSpPr txBox="1"/>
          <p:nvPr/>
        </p:nvSpPr>
        <p:spPr>
          <a:xfrm>
            <a:off x="498762" y="720437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ST_DWithin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58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3554-7300-5DCB-5873-866B147D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1343336"/>
            <a:ext cx="11029615" cy="1843209"/>
          </a:xfrm>
        </p:spPr>
        <p:txBody>
          <a:bodyPr/>
          <a:lstStyle/>
          <a:p>
            <a:r>
              <a:rPr lang="en-US" dirty="0"/>
              <a:t>Find all streets within 500 meters of subway stations in Manhattan.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s.NAME AS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, st.NAME AS 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FROM </a:t>
            </a:r>
            <a:r>
              <a:rPr lang="en-US" dirty="0" err="1">
                <a:solidFill>
                  <a:srgbClr val="00B0F0"/>
                </a:solidFill>
              </a:rPr>
              <a:t>nyc_streets</a:t>
            </a:r>
            <a:r>
              <a:rPr lang="en-US" dirty="0">
                <a:solidFill>
                  <a:srgbClr val="00B0F0"/>
                </a:solidFill>
              </a:rPr>
              <a:t> s, </a:t>
            </a:r>
            <a:r>
              <a:rPr lang="en-US" dirty="0" err="1">
                <a:solidFill>
                  <a:srgbClr val="00B0F0"/>
                </a:solidFill>
              </a:rPr>
              <a:t>nyc_subway_stations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500)  AND </a:t>
            </a:r>
            <a:r>
              <a:rPr lang="en-US" dirty="0" err="1">
                <a:solidFill>
                  <a:srgbClr val="00B0F0"/>
                </a:solidFill>
              </a:rPr>
              <a:t>st.BOROUGH</a:t>
            </a:r>
            <a:r>
              <a:rPr lang="en-US" dirty="0">
                <a:solidFill>
                  <a:srgbClr val="00B0F0"/>
                </a:solidFill>
              </a:rPr>
              <a:t> = 'Manhattan';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689B6-659B-316F-12EC-51A81E22C331}"/>
              </a:ext>
            </a:extLst>
          </p:cNvPr>
          <p:cNvSpPr txBox="1"/>
          <p:nvPr/>
        </p:nvSpPr>
        <p:spPr>
          <a:xfrm>
            <a:off x="657392" y="8201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Exercise: </a:t>
            </a:r>
            <a:r>
              <a:rPr lang="en-US" sz="2800" dirty="0" err="1"/>
              <a:t>ST_DW</a:t>
            </a:r>
            <a:r>
              <a:rPr lang="en-US" altLang="zh-CN" sz="2800" dirty="0" err="1"/>
              <a:t>ithin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8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7778-0D92-C897-B435-DC143BD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Scenario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65ED-F08E-6AF8-CE05-FABCF43D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051027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Identify potential flood zones by buffering the coastline and identifying streets within the buffer.</a:t>
            </a:r>
          </a:p>
          <a:p>
            <a:pPr marL="594000" lvl="2" indent="0">
              <a:buNone/>
            </a:pPr>
            <a:br>
              <a:rPr lang="en-US" sz="1800" dirty="0"/>
            </a:br>
            <a:r>
              <a:rPr lang="en-US" sz="1800" dirty="0"/>
              <a:t>SELECT s.NAME  </a:t>
            </a:r>
          </a:p>
          <a:p>
            <a:pPr marL="594000" lvl="2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nyc_streets</a:t>
            </a:r>
            <a:r>
              <a:rPr lang="en-US" sz="1800" dirty="0"/>
              <a:t> s, </a:t>
            </a:r>
            <a:r>
              <a:rPr lang="en-US" sz="1800" dirty="0" err="1"/>
              <a:t>nyc_coastline</a:t>
            </a:r>
            <a:r>
              <a:rPr lang="en-US" sz="1800" dirty="0"/>
              <a:t> c  </a:t>
            </a:r>
          </a:p>
          <a:p>
            <a:pPr marL="594000" lvl="2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ST_Intersects</a:t>
            </a:r>
            <a:r>
              <a:rPr lang="en-US" sz="1800" dirty="0"/>
              <a:t>(</a:t>
            </a:r>
            <a:r>
              <a:rPr lang="en-US" sz="1800" dirty="0" err="1"/>
              <a:t>ST_Buffer</a:t>
            </a:r>
            <a:r>
              <a:rPr lang="en-US" sz="1800" dirty="0"/>
              <a:t>(</a:t>
            </a:r>
            <a:r>
              <a:rPr lang="en-US" sz="1800" dirty="0" err="1"/>
              <a:t>c.geometry</a:t>
            </a:r>
            <a:r>
              <a:rPr lang="en-US" sz="1800" dirty="0"/>
              <a:t>, 1000), </a:t>
            </a:r>
            <a:r>
              <a:rPr lang="en-US" sz="1800" dirty="0" err="1"/>
              <a:t>s.geometry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83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9951-2173-336C-6657-79F75A79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>
            <a:normAutofit/>
          </a:bodyPr>
          <a:lstStyle/>
          <a:p>
            <a:r>
              <a:rPr lang="en-US" dirty="0"/>
              <a:t>Real-World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0DB1-FCD0-2193-7033-AB0BEA21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4172"/>
            <a:ext cx="11029615" cy="28338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NYC Emergency Response Planning: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Buffer zones around subway stations are used to plan emergency evacuation routes and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During Hurricane Sandy, buffer analysis helped identify critical infrastructure within flood-prone zones, aiding in evacuation and resource deployment.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SELECT st.NAME AS 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, s.NAME AS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 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FROM </a:t>
            </a:r>
            <a:r>
              <a:rPr lang="en-US" dirty="0" err="1">
                <a:solidFill>
                  <a:srgbClr val="00B0F0"/>
                </a:solidFill>
              </a:rPr>
              <a:t>nyc_subway_stations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nyc_streets</a:t>
            </a:r>
            <a:r>
              <a:rPr lang="en-US" dirty="0">
                <a:solidFill>
                  <a:srgbClr val="00B0F0"/>
                </a:solidFill>
              </a:rPr>
              <a:t> s 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300)  AND </a:t>
            </a:r>
            <a:r>
              <a:rPr lang="en-US" dirty="0" err="1">
                <a:solidFill>
                  <a:srgbClr val="00B0F0"/>
                </a:solidFill>
              </a:rPr>
              <a:t>st.BOROUGH</a:t>
            </a:r>
            <a:r>
              <a:rPr lang="en-US" dirty="0">
                <a:solidFill>
                  <a:srgbClr val="00B0F0"/>
                </a:solidFill>
              </a:rPr>
              <a:t> = 'Manhattan'  AND </a:t>
            </a:r>
            <a:r>
              <a:rPr lang="en-US" dirty="0" err="1">
                <a:solidFill>
                  <a:srgbClr val="00B0F0"/>
                </a:solidFill>
              </a:rPr>
              <a:t>s.TYPE</a:t>
            </a:r>
            <a:r>
              <a:rPr lang="en-US" dirty="0">
                <a:solidFill>
                  <a:srgbClr val="00B0F0"/>
                </a:solidFill>
              </a:rPr>
              <a:t> = 'residential';</a:t>
            </a:r>
          </a:p>
        </p:txBody>
      </p:sp>
    </p:spTree>
    <p:extLst>
      <p:ext uri="{BB962C8B-B14F-4D97-AF65-F5344CB8AC3E}">
        <p14:creationId xmlns:p14="http://schemas.microsoft.com/office/powerpoint/2010/main" val="311827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CD5-3DBF-BAE6-7CF6-585C5F52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PGADMIN 4 – MATERIALIZED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47DB-0F47-DE91-A1F8-68D7581E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935861"/>
          </a:xfrm>
        </p:spPr>
        <p:txBody>
          <a:bodyPr/>
          <a:lstStyle/>
          <a:p>
            <a:r>
              <a:rPr lang="en-US" dirty="0"/>
              <a:t>Create materialized views to store complex buffer analysis results for faster querying.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MATERIALIZED VIEW ch05.station_buffers AS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NAME, </a:t>
            </a:r>
            <a:r>
              <a:rPr lang="en-US" dirty="0" err="1">
                <a:solidFill>
                  <a:srgbClr val="00B0F0"/>
                </a:solidFill>
              </a:rPr>
              <a:t>ST_Buffer</a:t>
            </a:r>
            <a:r>
              <a:rPr lang="en-US" dirty="0">
                <a:solidFill>
                  <a:srgbClr val="00B0F0"/>
                </a:solidFill>
              </a:rPr>
              <a:t>(geometry, 300) AS </a:t>
            </a:r>
            <a:r>
              <a:rPr lang="en-US" dirty="0" err="1">
                <a:solidFill>
                  <a:srgbClr val="00B0F0"/>
                </a:solidFill>
              </a:rPr>
              <a:t>buffer_geom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ch05.nyc_subway_stations;</a:t>
            </a:r>
          </a:p>
        </p:txBody>
      </p:sp>
    </p:spTree>
    <p:extLst>
      <p:ext uri="{BB962C8B-B14F-4D97-AF65-F5344CB8AC3E}">
        <p14:creationId xmlns:p14="http://schemas.microsoft.com/office/powerpoint/2010/main" val="285441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88A-D6DE-08A3-EFFB-AF7F0822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PGADMIN 4 -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37DF-D050-5883-3EC2-3BDD696D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custom SQL functions to automate repetitive buffer analysis tasks.</a:t>
            </a:r>
          </a:p>
          <a:p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FUNCTION ch05.get_stations_within_buffer(distance FLOAT)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RETURNS TABLE(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 TEXT,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 TEXT) AS 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BEGIN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 QUERY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st.NAME, s.NAME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ch05.nyc_subway_stations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, ch05.nyc_streets s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distance);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END;$$ 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16726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11542</TotalTime>
  <Words>489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Wingdings</vt:lpstr>
      <vt:lpstr>Wingdings 2</vt:lpstr>
      <vt:lpstr>DividendVTI</vt:lpstr>
      <vt:lpstr>WEEK 04 Intro to sql</vt:lpstr>
      <vt:lpstr>WEEK 04   lecture session</vt:lpstr>
      <vt:lpstr>4.1  intro</vt:lpstr>
      <vt:lpstr>PowerPoint Presentation</vt:lpstr>
      <vt:lpstr>PowerPoint Presentation</vt:lpstr>
      <vt:lpstr>Scenario 2</vt:lpstr>
      <vt:lpstr>Real-World Project Example</vt:lpstr>
      <vt:lpstr>TOOLS IN PGADMIN 4 – MATERIALIZED VIEWS</vt:lpstr>
      <vt:lpstr>TOOLS IN PGADMIN 4 - FUNCTIONS</vt:lpstr>
      <vt:lpstr>TOOLS IN PGADMIN 4 -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64</cp:revision>
  <dcterms:created xsi:type="dcterms:W3CDTF">2024-12-11T19:51:45Z</dcterms:created>
  <dcterms:modified xsi:type="dcterms:W3CDTF">2025-02-10T01:50:06Z</dcterms:modified>
</cp:coreProperties>
</file>