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6" r:id="rId3"/>
    <p:sldId id="323" r:id="rId4"/>
    <p:sldId id="341" r:id="rId5"/>
    <p:sldId id="328" r:id="rId6"/>
    <p:sldId id="342" r:id="rId7"/>
    <p:sldId id="343" r:id="rId8"/>
    <p:sldId id="344" r:id="rId9"/>
    <p:sldId id="345" r:id="rId10"/>
    <p:sldId id="347" r:id="rId11"/>
    <p:sldId id="348" r:id="rId12"/>
    <p:sldId id="349" r:id="rId13"/>
    <p:sldId id="350" r:id="rId14"/>
    <p:sldId id="351" r:id="rId15"/>
    <p:sldId id="330" r:id="rId16"/>
    <p:sldId id="331" r:id="rId17"/>
    <p:sldId id="33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04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In</a:t>
            </a:r>
            <a:r>
              <a:rPr lang="en-US" altLang="zh-CN" sz="4000" dirty="0">
                <a:solidFill>
                  <a:srgbClr val="FFFFFF"/>
                </a:solidFill>
              </a:rPr>
              <a:t>tro to </a:t>
            </a:r>
            <a:r>
              <a:rPr lang="en-US" altLang="zh-CN" sz="4000" dirty="0" err="1">
                <a:solidFill>
                  <a:srgbClr val="FFFFFF"/>
                </a:solidFill>
              </a:rPr>
              <a:t>sql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898B9-733B-2765-4ABA-D82A5BB6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6463"/>
            <a:ext cx="5324308" cy="19358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opposite of </a:t>
            </a:r>
            <a:r>
              <a:rPr lang="en-US" dirty="0" err="1">
                <a:solidFill>
                  <a:schemeClr val="tx1"/>
                </a:solidFill>
              </a:rPr>
              <a:t>ST_Intersects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dirty="0" err="1">
                <a:solidFill>
                  <a:srgbClr val="00B0F0"/>
                </a:solidFill>
              </a:rPr>
              <a:t>ST_Disjoint</a:t>
            </a:r>
            <a:r>
              <a:rPr lang="en-US" dirty="0">
                <a:solidFill>
                  <a:srgbClr val="00B0F0"/>
                </a:solidFill>
              </a:rPr>
              <a:t>(geometry A , geometry B). </a:t>
            </a:r>
            <a:r>
              <a:rPr lang="en-US" dirty="0">
                <a:solidFill>
                  <a:schemeClr val="tx1"/>
                </a:solidFill>
              </a:rPr>
              <a:t>If two geometries are disjoint, they do not intersect, and vice-versa. In fact, it is often more efficient to test “not intersects” than to test “disjoint” because the intersects tests can be spatially indexed, while the disjoint test cannot.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B8C12-A13E-D171-01EF-EB91FBC41DAD}"/>
              </a:ext>
            </a:extLst>
          </p:cNvPr>
          <p:cNvSpPr txBox="1"/>
          <p:nvPr/>
        </p:nvSpPr>
        <p:spPr>
          <a:xfrm>
            <a:off x="581192" y="621040"/>
            <a:ext cx="2542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ST_Disjoint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534A10-2292-DDE3-1763-57297070F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49" y="748252"/>
            <a:ext cx="4391025" cy="556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2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EA7FD2-61CD-8E59-CFBE-9C4EF7358A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0858" y="1452061"/>
            <a:ext cx="1102995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Find streets that do not intersect with any subway station.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SELECT name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FROM ch05.streets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WHERE NOT EXISTS (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SELECT 1 FROM ch05.subway 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WHERE </a:t>
            </a:r>
            <a:r>
              <a:rPr lang="en-US" sz="2000" dirty="0" err="1">
                <a:solidFill>
                  <a:srgbClr val="00B0F0"/>
                </a:solidFill>
              </a:rPr>
              <a:t>ST_Disjoint</a:t>
            </a:r>
            <a:r>
              <a:rPr lang="en-US" sz="2000" dirty="0">
                <a:solidFill>
                  <a:srgbClr val="00B0F0"/>
                </a:solidFill>
              </a:rPr>
              <a:t>(ch05.streets.geom, </a:t>
            </a:r>
            <a:r>
              <a:rPr lang="en-US" sz="2000" dirty="0" err="1">
                <a:solidFill>
                  <a:srgbClr val="00B0F0"/>
                </a:solidFill>
              </a:rPr>
              <a:t>ST_Buffer</a:t>
            </a:r>
            <a:r>
              <a:rPr lang="en-US" sz="2000" dirty="0">
                <a:solidFill>
                  <a:srgbClr val="00B0F0"/>
                </a:solidFill>
              </a:rPr>
              <a:t>(ch05.subway.geom, 50)) = FALSE);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4B1751-F76A-2FBB-FCFC-16D4EF8C2F07}"/>
              </a:ext>
            </a:extLst>
          </p:cNvPr>
          <p:cNvSpPr txBox="1"/>
          <p:nvPr/>
        </p:nvSpPr>
        <p:spPr>
          <a:xfrm>
            <a:off x="504992" y="743916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</a:t>
            </a:r>
            <a:r>
              <a:rPr lang="en-US" altLang="zh-CN" sz="2800" dirty="0"/>
              <a:t> 1</a:t>
            </a:r>
            <a:r>
              <a:rPr lang="en-US" sz="2800" dirty="0"/>
              <a:t>: </a:t>
            </a:r>
            <a:r>
              <a:rPr lang="en-US" sz="2800" dirty="0" err="1"/>
              <a:t>ST_Disjoint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40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5E82-3C5D-323F-970D-EF112FB5D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16938"/>
            <a:ext cx="11029615" cy="3288411"/>
          </a:xfrm>
        </p:spPr>
        <p:txBody>
          <a:bodyPr>
            <a:noAutofit/>
          </a:bodyPr>
          <a:lstStyle/>
          <a:p>
            <a:r>
              <a:rPr lang="en-US" sz="2000" dirty="0"/>
              <a:t>List one-way streets that do not intersect with any subway station.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SELECT name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FROM ch05.streets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WHERE </a:t>
            </a:r>
            <a:r>
              <a:rPr lang="en-US" sz="1800" dirty="0" err="1">
                <a:solidFill>
                  <a:srgbClr val="00B0F0"/>
                </a:solidFill>
              </a:rPr>
              <a:t>oneway</a:t>
            </a:r>
            <a:r>
              <a:rPr lang="en-US" sz="1800" dirty="0">
                <a:solidFill>
                  <a:srgbClr val="00B0F0"/>
                </a:solidFill>
              </a:rPr>
              <a:t> = 'Yes’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AND NOT EXISTS ( 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SELECT 1 FROM ch05.subway 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WHERE </a:t>
            </a:r>
            <a:r>
              <a:rPr lang="en-US" sz="1800" dirty="0" err="1">
                <a:solidFill>
                  <a:srgbClr val="00B0F0"/>
                </a:solidFill>
              </a:rPr>
              <a:t>ST_Disjoint</a:t>
            </a:r>
            <a:r>
              <a:rPr lang="en-US" sz="1800" dirty="0">
                <a:solidFill>
                  <a:srgbClr val="00B0F0"/>
                </a:solidFill>
              </a:rPr>
              <a:t>(ch05.streets.geom, </a:t>
            </a:r>
            <a:r>
              <a:rPr lang="en-US" sz="1800" dirty="0" err="1">
                <a:solidFill>
                  <a:srgbClr val="00B0F0"/>
                </a:solidFill>
              </a:rPr>
              <a:t>ST_Buffer</a:t>
            </a:r>
            <a:r>
              <a:rPr lang="en-US" sz="1800" dirty="0">
                <a:solidFill>
                  <a:srgbClr val="00B0F0"/>
                </a:solidFill>
              </a:rPr>
              <a:t>(ch05.subway.geom, 50)) = FALSE);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21040-9A45-B9E1-81EB-4AC79DC7CF67}"/>
              </a:ext>
            </a:extLst>
          </p:cNvPr>
          <p:cNvSpPr txBox="1"/>
          <p:nvPr/>
        </p:nvSpPr>
        <p:spPr>
          <a:xfrm>
            <a:off x="504992" y="743916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Exercise</a:t>
            </a:r>
            <a:r>
              <a:rPr lang="en-US" altLang="zh-CN" sz="2800" dirty="0"/>
              <a:t> 1</a:t>
            </a:r>
            <a:r>
              <a:rPr lang="en-US" sz="2800" dirty="0"/>
              <a:t>: </a:t>
            </a:r>
            <a:r>
              <a:rPr lang="en-US" sz="2800" dirty="0" err="1"/>
              <a:t>ST_Disjoint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422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FAE92-1044-2D93-DCDA-90DC459FB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92" y="1512843"/>
            <a:ext cx="11029615" cy="3259181"/>
          </a:xfrm>
        </p:spPr>
        <p:txBody>
          <a:bodyPr>
            <a:noAutofit/>
          </a:bodyPr>
          <a:lstStyle/>
          <a:p>
            <a:r>
              <a:rPr lang="en-US" sz="2000" dirty="0"/>
              <a:t>List neighborhoods with no subway stations.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SELECT </a:t>
            </a:r>
            <a:r>
              <a:rPr lang="en-US" sz="2000" dirty="0" err="1">
                <a:solidFill>
                  <a:srgbClr val="00B0F0"/>
                </a:solidFill>
              </a:rPr>
              <a:t>boroname</a:t>
            </a:r>
            <a:endParaRPr lang="en-US" sz="2000" dirty="0">
              <a:solidFill>
                <a:srgbClr val="00B0F0"/>
              </a:solidFill>
            </a:endParaRP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FROM ch05.neighborhoods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WHERE NOT EXISTS ( 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SELECT 1 FROM ch05.subway    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WHERE </a:t>
            </a:r>
            <a:r>
              <a:rPr lang="en-US" sz="2000" dirty="0" err="1">
                <a:solidFill>
                  <a:srgbClr val="00B0F0"/>
                </a:solidFill>
              </a:rPr>
              <a:t>ST_Disjoint</a:t>
            </a:r>
            <a:r>
              <a:rPr lang="en-US" sz="2000" dirty="0">
                <a:solidFill>
                  <a:srgbClr val="00B0F0"/>
                </a:solidFill>
              </a:rPr>
              <a:t>(ch05.neighborhoods.geom, ch05.subway.geom) = FALSE);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F3053D-754E-8441-461A-44E8C55A4153}"/>
              </a:ext>
            </a:extLst>
          </p:cNvPr>
          <p:cNvSpPr txBox="1"/>
          <p:nvPr/>
        </p:nvSpPr>
        <p:spPr>
          <a:xfrm>
            <a:off x="504992" y="743916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</a:t>
            </a:r>
            <a:r>
              <a:rPr lang="en-US" altLang="zh-CN" sz="2800" dirty="0"/>
              <a:t> 2</a:t>
            </a:r>
            <a:r>
              <a:rPr lang="en-US" sz="2800" dirty="0"/>
              <a:t>: </a:t>
            </a:r>
            <a:r>
              <a:rPr lang="en-US" sz="2800" dirty="0" err="1"/>
              <a:t>ST_Disjoint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1545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F7DF1-4BCE-BE52-535B-C03DD3B0D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83613"/>
            <a:ext cx="11029615" cy="3688461"/>
          </a:xfrm>
        </p:spPr>
        <p:txBody>
          <a:bodyPr>
            <a:normAutofit/>
          </a:bodyPr>
          <a:lstStyle/>
          <a:p>
            <a:r>
              <a:rPr lang="en-US" dirty="0"/>
              <a:t>Find subway stations that are disjoint from major roads.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SELECT </a:t>
            </a:r>
            <a:r>
              <a:rPr lang="en-US" sz="1800" dirty="0" err="1">
                <a:solidFill>
                  <a:srgbClr val="00B0F0"/>
                </a:solidFill>
              </a:rPr>
              <a:t>station_name</a:t>
            </a:r>
            <a:endParaRPr lang="en-US" sz="1800" dirty="0">
              <a:solidFill>
                <a:srgbClr val="00B0F0"/>
              </a:solidFill>
            </a:endParaRP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FROM ch05.subway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WHERE NOT EXISTS (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SELECT 1 FROM ch05.streets    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WHERE </a:t>
            </a:r>
            <a:r>
              <a:rPr lang="en-US" sz="1800" dirty="0" err="1">
                <a:solidFill>
                  <a:srgbClr val="00B0F0"/>
                </a:solidFill>
              </a:rPr>
              <a:t>road_type</a:t>
            </a:r>
            <a:r>
              <a:rPr lang="en-US" sz="1800" dirty="0">
                <a:solidFill>
                  <a:srgbClr val="00B0F0"/>
                </a:solidFill>
              </a:rPr>
              <a:t> = 'Major'    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AND </a:t>
            </a:r>
            <a:r>
              <a:rPr lang="en-US" sz="1800" dirty="0" err="1">
                <a:solidFill>
                  <a:srgbClr val="00B0F0"/>
                </a:solidFill>
              </a:rPr>
              <a:t>ST_Disjoint</a:t>
            </a:r>
            <a:r>
              <a:rPr lang="en-US" sz="1800" dirty="0">
                <a:solidFill>
                  <a:srgbClr val="00B0F0"/>
                </a:solidFill>
              </a:rPr>
              <a:t>(</a:t>
            </a:r>
            <a:r>
              <a:rPr lang="en-US" sz="1800" dirty="0" err="1">
                <a:solidFill>
                  <a:srgbClr val="00B0F0"/>
                </a:solidFill>
              </a:rPr>
              <a:t>ST_Buffer</a:t>
            </a:r>
            <a:r>
              <a:rPr lang="en-US" sz="1800" dirty="0">
                <a:solidFill>
                  <a:srgbClr val="00B0F0"/>
                </a:solidFill>
              </a:rPr>
              <a:t>(ch05.subway.geom, 50), ch05.streets.geom) = FALSE);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4A90A6-4F20-8935-0B63-0BD0B8C0A82E}"/>
              </a:ext>
            </a:extLst>
          </p:cNvPr>
          <p:cNvSpPr txBox="1"/>
          <p:nvPr/>
        </p:nvSpPr>
        <p:spPr>
          <a:xfrm>
            <a:off x="504992" y="743916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Exercise</a:t>
            </a:r>
            <a:r>
              <a:rPr lang="en-US" altLang="zh-CN" sz="2800" dirty="0"/>
              <a:t> 2</a:t>
            </a:r>
            <a:r>
              <a:rPr lang="en-US" sz="2800" dirty="0"/>
              <a:t>: </a:t>
            </a:r>
            <a:r>
              <a:rPr lang="en-US" sz="2800" dirty="0" err="1"/>
              <a:t>ST_Disjoint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4899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6CD5-3DBF-BAE6-7CF6-585C5F52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/>
          <a:lstStyle/>
          <a:p>
            <a:r>
              <a:rPr lang="en-US" dirty="0"/>
              <a:t>TOOLS IN PGADMIN 4 – MATERIALIZED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47DB-0F47-DE91-A1F8-68D7581EF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76350"/>
            <a:ext cx="11029615" cy="1935861"/>
          </a:xfrm>
        </p:spPr>
        <p:txBody>
          <a:bodyPr>
            <a:normAutofit/>
          </a:bodyPr>
          <a:lstStyle/>
          <a:p>
            <a:r>
              <a:rPr lang="en-US" dirty="0"/>
              <a:t>Create materialized views to store complex buffer analysis results for faster querying.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CREATE MATERIALIZED VIEW ch05.station_buffers AS 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SELECT NAME, </a:t>
            </a:r>
            <a:r>
              <a:rPr lang="en-US" sz="1800" dirty="0" err="1">
                <a:solidFill>
                  <a:srgbClr val="00B0F0"/>
                </a:solidFill>
              </a:rPr>
              <a:t>ST_Buffer</a:t>
            </a:r>
            <a:r>
              <a:rPr lang="en-US" sz="1800" dirty="0">
                <a:solidFill>
                  <a:srgbClr val="00B0F0"/>
                </a:solidFill>
              </a:rPr>
              <a:t>(geometry, 300) AS </a:t>
            </a:r>
            <a:r>
              <a:rPr lang="en-US" sz="1800" dirty="0" err="1">
                <a:solidFill>
                  <a:srgbClr val="00B0F0"/>
                </a:solidFill>
              </a:rPr>
              <a:t>buffer_geom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FROM ch05.nyc_subway_stations;</a:t>
            </a:r>
          </a:p>
        </p:txBody>
      </p:sp>
    </p:spTree>
    <p:extLst>
      <p:ext uri="{BB962C8B-B14F-4D97-AF65-F5344CB8AC3E}">
        <p14:creationId xmlns:p14="http://schemas.microsoft.com/office/powerpoint/2010/main" val="2854411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588A-D6DE-08A3-EFFB-AF7F0822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IN PGADMIN 4 -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37DF-D050-5883-3EC2-3BDD696D1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custom SQL functions to automate repetitive buffer analysis tasks.</a:t>
            </a:r>
          </a:p>
          <a:p>
            <a:endParaRPr lang="en-US" dirty="0"/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CREATE FUNCTION ch05.get_stations_within_buffer(distance FLOAT) 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RETURNS TABLE(</a:t>
            </a:r>
            <a:r>
              <a:rPr lang="en-US" dirty="0" err="1">
                <a:solidFill>
                  <a:srgbClr val="00B0F0"/>
                </a:solidFill>
              </a:rPr>
              <a:t>station_name</a:t>
            </a:r>
            <a:r>
              <a:rPr lang="en-US" dirty="0">
                <a:solidFill>
                  <a:srgbClr val="00B0F0"/>
                </a:solidFill>
              </a:rPr>
              <a:t> TEXT, </a:t>
            </a:r>
            <a:r>
              <a:rPr lang="en-US" dirty="0" err="1">
                <a:solidFill>
                  <a:srgbClr val="00B0F0"/>
                </a:solidFill>
              </a:rPr>
              <a:t>street_name</a:t>
            </a:r>
            <a:r>
              <a:rPr lang="en-US" dirty="0">
                <a:solidFill>
                  <a:srgbClr val="00B0F0"/>
                </a:solidFill>
              </a:rPr>
              <a:t> TEXT) AS $$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BEGIN  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RETURN QUERY   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SELECT st.NAME, s.NAME   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FROM ch05.nyc_subway_stations </a:t>
            </a:r>
            <a:r>
              <a:rPr lang="en-US" dirty="0" err="1">
                <a:solidFill>
                  <a:srgbClr val="00B0F0"/>
                </a:solidFill>
              </a:rPr>
              <a:t>st</a:t>
            </a:r>
            <a:r>
              <a:rPr lang="en-US" dirty="0">
                <a:solidFill>
                  <a:srgbClr val="00B0F0"/>
                </a:solidFill>
              </a:rPr>
              <a:t>, ch05.nyc_streets s   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WHERE </a:t>
            </a:r>
            <a:r>
              <a:rPr lang="en-US" dirty="0" err="1">
                <a:solidFill>
                  <a:srgbClr val="00B0F0"/>
                </a:solidFill>
              </a:rPr>
              <a:t>ST_DWithin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st.geometry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s.geometry</a:t>
            </a:r>
            <a:r>
              <a:rPr lang="en-US" dirty="0">
                <a:solidFill>
                  <a:srgbClr val="00B0F0"/>
                </a:solidFill>
              </a:rPr>
              <a:t>, distance);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END;$$ LANGUAGE </a:t>
            </a:r>
            <a:r>
              <a:rPr lang="en-US" dirty="0" err="1">
                <a:solidFill>
                  <a:srgbClr val="00B0F0"/>
                </a:solidFill>
              </a:rPr>
              <a:t>plpgsql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21672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AB0B-1269-9F6C-D8A0-E3650409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IN PGADMIN 4 -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7F19-5B2B-AB2D-263A-2A3D1302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 complex queries with views for better data visualization.</a:t>
            </a:r>
          </a:p>
          <a:p>
            <a:endParaRPr lang="en-US" dirty="0"/>
          </a:p>
          <a:p>
            <a:pPr marL="5940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CREATE VIEW ch05.residential_near_stations AS </a:t>
            </a:r>
          </a:p>
          <a:p>
            <a:pPr marL="5940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SELECT s.NAME AS </a:t>
            </a:r>
            <a:r>
              <a:rPr lang="en-US" dirty="0" err="1">
                <a:solidFill>
                  <a:srgbClr val="00B0F0"/>
                </a:solidFill>
              </a:rPr>
              <a:t>street_name</a:t>
            </a:r>
            <a:r>
              <a:rPr lang="en-US" dirty="0">
                <a:solidFill>
                  <a:srgbClr val="00B0F0"/>
                </a:solidFill>
              </a:rPr>
              <a:t>, st.NAME AS </a:t>
            </a:r>
            <a:r>
              <a:rPr lang="en-US" dirty="0" err="1">
                <a:solidFill>
                  <a:srgbClr val="00B0F0"/>
                </a:solidFill>
              </a:rPr>
              <a:t>station_name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marL="5940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FROM ch05.nyc_streets s </a:t>
            </a:r>
          </a:p>
          <a:p>
            <a:pPr marL="5940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JOIN ch05.nyc_subway_stations </a:t>
            </a:r>
            <a:r>
              <a:rPr lang="en-US" dirty="0" err="1">
                <a:solidFill>
                  <a:srgbClr val="00B0F0"/>
                </a:solidFill>
              </a:rPr>
              <a:t>st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marL="5940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ON </a:t>
            </a:r>
            <a:r>
              <a:rPr lang="en-US" dirty="0" err="1">
                <a:solidFill>
                  <a:srgbClr val="00B0F0"/>
                </a:solidFill>
              </a:rPr>
              <a:t>ST_DWithin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s.geometry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st.geometry</a:t>
            </a:r>
            <a:r>
              <a:rPr lang="en-US" dirty="0">
                <a:solidFill>
                  <a:srgbClr val="00B0F0"/>
                </a:solidFill>
              </a:rPr>
              <a:t>, 300) </a:t>
            </a:r>
          </a:p>
          <a:p>
            <a:pPr marL="5940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WHERE </a:t>
            </a:r>
            <a:r>
              <a:rPr lang="en-US" dirty="0" err="1">
                <a:solidFill>
                  <a:srgbClr val="00B0F0"/>
                </a:solidFill>
              </a:rPr>
              <a:t>s.TYPE</a:t>
            </a:r>
            <a:r>
              <a:rPr lang="en-US" dirty="0">
                <a:solidFill>
                  <a:srgbClr val="00B0F0"/>
                </a:solidFill>
              </a:rPr>
              <a:t> = 'residential';</a:t>
            </a:r>
          </a:p>
        </p:txBody>
      </p:sp>
    </p:spTree>
    <p:extLst>
      <p:ext uri="{BB962C8B-B14F-4D97-AF65-F5344CB8AC3E}">
        <p14:creationId xmlns:p14="http://schemas.microsoft.com/office/powerpoint/2010/main" val="385766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04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4.1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1EB1D5-0AFC-852E-AC8C-65814213A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0692" y="1243657"/>
            <a:ext cx="4410512" cy="49742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40B654-1BCC-E639-1031-DA5FFB9537FD}"/>
              </a:ext>
            </a:extLst>
          </p:cNvPr>
          <p:cNvSpPr txBox="1"/>
          <p:nvPr/>
        </p:nvSpPr>
        <p:spPr>
          <a:xfrm>
            <a:off x="498762" y="720437"/>
            <a:ext cx="2542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ST_DWithin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058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63554-7300-5DCB-5873-866B147D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92" y="1333811"/>
            <a:ext cx="11029615" cy="220948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Find all streets within 50 meters of subway stations (using buffer).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SELECT street.name, </a:t>
            </a:r>
            <a:r>
              <a:rPr lang="en-US" sz="1800" dirty="0" err="1">
                <a:solidFill>
                  <a:srgbClr val="00B0F0"/>
                </a:solidFill>
              </a:rPr>
              <a:t>subway.borough</a:t>
            </a:r>
            <a:endParaRPr lang="en-US" sz="1800" dirty="0">
              <a:solidFill>
                <a:srgbClr val="00B0F0"/>
              </a:solidFill>
            </a:endParaRP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FROM ch05.streets AS street, ch05.subway AS subway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WHERE </a:t>
            </a:r>
            <a:r>
              <a:rPr lang="en-US" sz="1800" dirty="0" err="1">
                <a:solidFill>
                  <a:srgbClr val="00B0F0"/>
                </a:solidFill>
              </a:rPr>
              <a:t>ST_Intersects</a:t>
            </a:r>
            <a:r>
              <a:rPr lang="en-US" sz="1800" dirty="0">
                <a:solidFill>
                  <a:srgbClr val="00B0F0"/>
                </a:solidFill>
              </a:rPr>
              <a:t>(</a:t>
            </a:r>
            <a:r>
              <a:rPr lang="en-US" sz="1800" dirty="0" err="1">
                <a:solidFill>
                  <a:srgbClr val="00B0F0"/>
                </a:solidFill>
              </a:rPr>
              <a:t>street.geom</a:t>
            </a:r>
            <a:r>
              <a:rPr lang="en-US" sz="1800" dirty="0">
                <a:solidFill>
                  <a:srgbClr val="00B0F0"/>
                </a:solidFill>
              </a:rPr>
              <a:t>, </a:t>
            </a:r>
            <a:r>
              <a:rPr lang="en-US" sz="1800" dirty="0" err="1">
                <a:solidFill>
                  <a:srgbClr val="00B0F0"/>
                </a:solidFill>
              </a:rPr>
              <a:t>ST_Buffer</a:t>
            </a:r>
            <a:r>
              <a:rPr lang="en-US" sz="1800" dirty="0">
                <a:solidFill>
                  <a:srgbClr val="00B0F0"/>
                </a:solidFill>
              </a:rPr>
              <a:t>(</a:t>
            </a:r>
            <a:r>
              <a:rPr lang="en-US" sz="1800" dirty="0" err="1">
                <a:solidFill>
                  <a:srgbClr val="00B0F0"/>
                </a:solidFill>
              </a:rPr>
              <a:t>subway.geom</a:t>
            </a:r>
            <a:r>
              <a:rPr lang="en-US" sz="1800" dirty="0">
                <a:solidFill>
                  <a:srgbClr val="00B0F0"/>
                </a:solidFill>
              </a:rPr>
              <a:t>, 50));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689B6-659B-316F-12EC-51A81E22C331}"/>
              </a:ext>
            </a:extLst>
          </p:cNvPr>
          <p:cNvSpPr txBox="1"/>
          <p:nvPr/>
        </p:nvSpPr>
        <p:spPr>
          <a:xfrm>
            <a:off x="657392" y="705816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</a:t>
            </a:r>
            <a:r>
              <a:rPr lang="en-US" altLang="zh-CN" sz="2800" dirty="0"/>
              <a:t>ample 1</a:t>
            </a:r>
            <a:r>
              <a:rPr lang="en-US" sz="2800" dirty="0"/>
              <a:t>: </a:t>
            </a:r>
            <a:r>
              <a:rPr lang="en-US" sz="2800" dirty="0" err="1"/>
              <a:t>ST_Intersects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680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A78D-49EC-E613-9580-B1B82611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92" y="1359789"/>
            <a:ext cx="11029615" cy="2221611"/>
          </a:xfrm>
        </p:spPr>
        <p:txBody>
          <a:bodyPr>
            <a:normAutofit/>
          </a:bodyPr>
          <a:lstStyle/>
          <a:p>
            <a:r>
              <a:rPr lang="en-US" sz="2000" dirty="0"/>
              <a:t>Find all one-way streets within 50 meters of subway stations.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SELECT name, </a:t>
            </a:r>
            <a:r>
              <a:rPr lang="en-US" sz="2000" dirty="0" err="1">
                <a:solidFill>
                  <a:srgbClr val="00B0F0"/>
                </a:solidFill>
              </a:rPr>
              <a:t>borough_name</a:t>
            </a:r>
            <a:endParaRPr lang="en-US" sz="2000" dirty="0">
              <a:solidFill>
                <a:srgbClr val="00B0F0"/>
              </a:solidFill>
            </a:endParaRP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FROM ch05.streets, ch05.subway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WHERE </a:t>
            </a:r>
            <a:r>
              <a:rPr lang="en-US" sz="2000" dirty="0" err="1">
                <a:solidFill>
                  <a:srgbClr val="00B0F0"/>
                </a:solidFill>
              </a:rPr>
              <a:t>oneway</a:t>
            </a:r>
            <a:r>
              <a:rPr lang="en-US" sz="2000" dirty="0">
                <a:solidFill>
                  <a:srgbClr val="00B0F0"/>
                </a:solidFill>
              </a:rPr>
              <a:t> = 'Yes’ AND </a:t>
            </a:r>
            <a:r>
              <a:rPr lang="en-US" sz="2000" dirty="0" err="1">
                <a:solidFill>
                  <a:srgbClr val="00B0F0"/>
                </a:solidFill>
              </a:rPr>
              <a:t>ST_Intersects</a:t>
            </a:r>
            <a:r>
              <a:rPr lang="en-US" sz="2000" dirty="0">
                <a:solidFill>
                  <a:srgbClr val="00B0F0"/>
                </a:solidFill>
              </a:rPr>
              <a:t>(ch05.streets.geom, </a:t>
            </a:r>
            <a:r>
              <a:rPr lang="en-US" sz="2000" dirty="0" err="1">
                <a:solidFill>
                  <a:srgbClr val="00B0F0"/>
                </a:solidFill>
              </a:rPr>
              <a:t>ST_Buffer</a:t>
            </a:r>
            <a:r>
              <a:rPr lang="en-US" sz="2000" dirty="0">
                <a:solidFill>
                  <a:srgbClr val="00B0F0"/>
                </a:solidFill>
              </a:rPr>
              <a:t>(ch05.subway.geom, 50))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A6E37-B83C-AF15-4609-B21F02744E0F}"/>
              </a:ext>
            </a:extLst>
          </p:cNvPr>
          <p:cNvSpPr txBox="1"/>
          <p:nvPr/>
        </p:nvSpPr>
        <p:spPr>
          <a:xfrm>
            <a:off x="657392" y="705816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Exercise</a:t>
            </a:r>
            <a:r>
              <a:rPr lang="en-US" altLang="zh-CN" sz="2800" dirty="0"/>
              <a:t> 1</a:t>
            </a:r>
            <a:r>
              <a:rPr lang="en-US" sz="2800" dirty="0"/>
              <a:t>: </a:t>
            </a:r>
            <a:r>
              <a:rPr lang="en-US" sz="2800" dirty="0" err="1"/>
              <a:t>ST_Intersects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106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807F-2FB5-2F5E-6648-A02CD73FB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40739"/>
            <a:ext cx="11029615" cy="2554986"/>
          </a:xfrm>
        </p:spPr>
        <p:txBody>
          <a:bodyPr>
            <a:normAutofit/>
          </a:bodyPr>
          <a:lstStyle/>
          <a:p>
            <a:r>
              <a:rPr lang="en-US" sz="2000" dirty="0"/>
              <a:t>Identify neighborhoods where there are subway stations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SELECT </a:t>
            </a:r>
            <a:r>
              <a:rPr lang="en-US" sz="2000" dirty="0" err="1">
                <a:solidFill>
                  <a:srgbClr val="00B0F0"/>
                </a:solidFill>
              </a:rPr>
              <a:t>nbh.boroname</a:t>
            </a:r>
            <a:r>
              <a:rPr lang="en-US" sz="2000" dirty="0">
                <a:solidFill>
                  <a:srgbClr val="00B0F0"/>
                </a:solidFill>
              </a:rPr>
              <a:t>, COUNT(*) AS </a:t>
            </a:r>
            <a:r>
              <a:rPr lang="en-US" sz="2000" dirty="0" err="1">
                <a:solidFill>
                  <a:srgbClr val="00B0F0"/>
                </a:solidFill>
              </a:rPr>
              <a:t>station_count</a:t>
            </a:r>
            <a:endParaRPr lang="en-US" sz="2000" dirty="0">
              <a:solidFill>
                <a:srgbClr val="00B0F0"/>
              </a:solidFill>
            </a:endParaRP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FROM ch05.neighborhoods AS </a:t>
            </a:r>
            <a:r>
              <a:rPr lang="en-US" sz="2000" dirty="0" err="1">
                <a:solidFill>
                  <a:srgbClr val="00B0F0"/>
                </a:solidFill>
              </a:rPr>
              <a:t>nbh</a:t>
            </a:r>
            <a:r>
              <a:rPr lang="en-US" sz="2000" dirty="0">
                <a:solidFill>
                  <a:srgbClr val="00B0F0"/>
                </a:solidFill>
              </a:rPr>
              <a:t>, ch05.subway as subway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WHERE </a:t>
            </a:r>
            <a:r>
              <a:rPr lang="en-US" sz="2000" dirty="0" err="1">
                <a:solidFill>
                  <a:srgbClr val="00B0F0"/>
                </a:solidFill>
              </a:rPr>
              <a:t>ST_Intersects</a:t>
            </a:r>
            <a:r>
              <a:rPr lang="en-US" sz="2000" dirty="0">
                <a:solidFill>
                  <a:srgbClr val="00B0F0"/>
                </a:solidFill>
              </a:rPr>
              <a:t>(</a:t>
            </a:r>
            <a:r>
              <a:rPr lang="en-US" sz="2000" dirty="0" err="1">
                <a:solidFill>
                  <a:srgbClr val="00B0F0"/>
                </a:solidFill>
              </a:rPr>
              <a:t>nbh.geom</a:t>
            </a:r>
            <a:r>
              <a:rPr lang="en-US" sz="2000" dirty="0">
                <a:solidFill>
                  <a:srgbClr val="00B0F0"/>
                </a:solidFill>
              </a:rPr>
              <a:t>, </a:t>
            </a:r>
            <a:r>
              <a:rPr lang="en-US" sz="2000" dirty="0" err="1">
                <a:solidFill>
                  <a:srgbClr val="00B0F0"/>
                </a:solidFill>
              </a:rPr>
              <a:t>subway.geom</a:t>
            </a:r>
            <a:r>
              <a:rPr lang="en-US" sz="2000" dirty="0">
                <a:solidFill>
                  <a:srgbClr val="00B0F0"/>
                </a:solidFill>
              </a:rPr>
              <a:t>)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GROUP BY </a:t>
            </a:r>
            <a:r>
              <a:rPr lang="en-US" sz="2000" dirty="0" err="1">
                <a:solidFill>
                  <a:srgbClr val="00B0F0"/>
                </a:solidFill>
              </a:rPr>
              <a:t>boroname</a:t>
            </a:r>
            <a:r>
              <a:rPr lang="en-US" sz="2000" dirty="0">
                <a:solidFill>
                  <a:srgbClr val="00B0F0"/>
                </a:solidFill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0F8FB-E4D3-00B2-587D-339C50534E60}"/>
              </a:ext>
            </a:extLst>
          </p:cNvPr>
          <p:cNvSpPr txBox="1"/>
          <p:nvPr/>
        </p:nvSpPr>
        <p:spPr>
          <a:xfrm>
            <a:off x="657392" y="705816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</a:t>
            </a:r>
            <a:r>
              <a:rPr lang="en-US" altLang="zh-CN" sz="2800" dirty="0"/>
              <a:t>ample 2</a:t>
            </a:r>
            <a:r>
              <a:rPr lang="en-US" sz="2800" dirty="0"/>
              <a:t>: </a:t>
            </a:r>
            <a:r>
              <a:rPr lang="en-US" sz="2800" dirty="0" err="1"/>
              <a:t>ST_Intersects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798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886B-078C-2661-2217-FCE82618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69313"/>
            <a:ext cx="11029615" cy="3174111"/>
          </a:xfrm>
        </p:spPr>
        <p:txBody>
          <a:bodyPr>
            <a:normAutofit/>
          </a:bodyPr>
          <a:lstStyle/>
          <a:p>
            <a:r>
              <a:rPr lang="en-US" sz="2000" dirty="0"/>
              <a:t>Identify neighborhoods with more than 100 subway stations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SELECT </a:t>
            </a:r>
            <a:r>
              <a:rPr lang="en-US" sz="1800" dirty="0" err="1">
                <a:solidFill>
                  <a:srgbClr val="00B0F0"/>
                </a:solidFill>
              </a:rPr>
              <a:t>nbh.boroname</a:t>
            </a:r>
            <a:r>
              <a:rPr lang="en-US" sz="1800" dirty="0">
                <a:solidFill>
                  <a:srgbClr val="00B0F0"/>
                </a:solidFill>
              </a:rPr>
              <a:t>, COUNT(*) AS </a:t>
            </a:r>
            <a:r>
              <a:rPr lang="en-US" sz="1800" dirty="0" err="1">
                <a:solidFill>
                  <a:srgbClr val="00B0F0"/>
                </a:solidFill>
              </a:rPr>
              <a:t>station_count</a:t>
            </a:r>
            <a:endParaRPr lang="en-US" sz="1800" dirty="0">
              <a:solidFill>
                <a:srgbClr val="00B0F0"/>
              </a:solidFill>
            </a:endParaRP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FROM ch05.neighborhoods AS </a:t>
            </a:r>
            <a:r>
              <a:rPr lang="en-US" sz="1800" dirty="0" err="1">
                <a:solidFill>
                  <a:srgbClr val="00B0F0"/>
                </a:solidFill>
              </a:rPr>
              <a:t>nbh</a:t>
            </a:r>
            <a:r>
              <a:rPr lang="en-US" sz="1800" dirty="0">
                <a:solidFill>
                  <a:srgbClr val="00B0F0"/>
                </a:solidFill>
              </a:rPr>
              <a:t>, ch05.subway as subway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WHERE </a:t>
            </a:r>
            <a:r>
              <a:rPr lang="en-US" sz="1800" dirty="0" err="1">
                <a:solidFill>
                  <a:srgbClr val="00B0F0"/>
                </a:solidFill>
              </a:rPr>
              <a:t>ST_Intersects</a:t>
            </a:r>
            <a:r>
              <a:rPr lang="en-US" sz="1800" dirty="0">
                <a:solidFill>
                  <a:srgbClr val="00B0F0"/>
                </a:solidFill>
              </a:rPr>
              <a:t>(</a:t>
            </a:r>
            <a:r>
              <a:rPr lang="en-US" sz="1800" dirty="0" err="1">
                <a:solidFill>
                  <a:srgbClr val="00B0F0"/>
                </a:solidFill>
              </a:rPr>
              <a:t>nbh.geom</a:t>
            </a:r>
            <a:r>
              <a:rPr lang="en-US" sz="1800" dirty="0">
                <a:solidFill>
                  <a:srgbClr val="00B0F0"/>
                </a:solidFill>
              </a:rPr>
              <a:t>, </a:t>
            </a:r>
            <a:r>
              <a:rPr lang="en-US" sz="1800" dirty="0" err="1">
                <a:solidFill>
                  <a:srgbClr val="00B0F0"/>
                </a:solidFill>
              </a:rPr>
              <a:t>subway.geom</a:t>
            </a:r>
            <a:r>
              <a:rPr lang="en-US" sz="1800" dirty="0">
                <a:solidFill>
                  <a:srgbClr val="00B0F0"/>
                </a:solidFill>
              </a:rPr>
              <a:t>)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GROUP BY </a:t>
            </a:r>
            <a:r>
              <a:rPr lang="en-US" sz="1800" dirty="0" err="1">
                <a:solidFill>
                  <a:srgbClr val="00B0F0"/>
                </a:solidFill>
              </a:rPr>
              <a:t>boroname</a:t>
            </a:r>
            <a:endParaRPr lang="en-US" sz="1800" dirty="0">
              <a:solidFill>
                <a:srgbClr val="00B0F0"/>
              </a:solidFill>
            </a:endParaRP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HAVING COUNT(*) &gt; 100;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78236-2600-771A-940B-F5FEF9D7F03C}"/>
              </a:ext>
            </a:extLst>
          </p:cNvPr>
          <p:cNvSpPr txBox="1"/>
          <p:nvPr/>
        </p:nvSpPr>
        <p:spPr>
          <a:xfrm>
            <a:off x="657392" y="686766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Exercise</a:t>
            </a:r>
            <a:r>
              <a:rPr lang="en-US" altLang="zh-CN" sz="2800" dirty="0"/>
              <a:t> 2</a:t>
            </a:r>
            <a:r>
              <a:rPr lang="en-US" sz="2800" dirty="0"/>
              <a:t>: </a:t>
            </a:r>
            <a:r>
              <a:rPr lang="en-US" sz="2800" dirty="0" err="1"/>
              <a:t>ST_Intersects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960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2EAD1-F4C9-B93E-1A91-8E84463F8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40739"/>
            <a:ext cx="11029615" cy="2383536"/>
          </a:xfrm>
        </p:spPr>
        <p:txBody>
          <a:bodyPr>
            <a:normAutofit/>
          </a:bodyPr>
          <a:lstStyle/>
          <a:p>
            <a:r>
              <a:rPr lang="en-US" sz="2000" dirty="0"/>
              <a:t>List all subway stations where express trains stop that are within 50 meters of major roads.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SELECT </a:t>
            </a:r>
            <a:r>
              <a:rPr lang="en-US" sz="2000" dirty="0" err="1">
                <a:solidFill>
                  <a:srgbClr val="00B0F0"/>
                </a:solidFill>
              </a:rPr>
              <a:t>station_name</a:t>
            </a:r>
            <a:r>
              <a:rPr lang="en-US" sz="2000" dirty="0">
                <a:solidFill>
                  <a:srgbClr val="00B0F0"/>
                </a:solidFill>
              </a:rPr>
              <a:t>, name AS </a:t>
            </a:r>
            <a:r>
              <a:rPr lang="en-US" sz="2000" dirty="0" err="1">
                <a:solidFill>
                  <a:srgbClr val="00B0F0"/>
                </a:solidFill>
              </a:rPr>
              <a:t>street_name</a:t>
            </a:r>
            <a:endParaRPr lang="en-US" sz="2000" dirty="0">
              <a:solidFill>
                <a:srgbClr val="00B0F0"/>
              </a:solidFill>
            </a:endParaRP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FROM ch05.subway, ch05.streets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WHERE </a:t>
            </a:r>
            <a:r>
              <a:rPr lang="en-US" sz="2000" dirty="0" err="1">
                <a:solidFill>
                  <a:srgbClr val="00B0F0"/>
                </a:solidFill>
              </a:rPr>
              <a:t>express_stop</a:t>
            </a:r>
            <a:r>
              <a:rPr lang="en-US" sz="2000" dirty="0">
                <a:solidFill>
                  <a:srgbClr val="00B0F0"/>
                </a:solidFill>
              </a:rPr>
              <a:t> = '</a:t>
            </a:r>
            <a:r>
              <a:rPr lang="en-US" sz="2000" dirty="0" err="1">
                <a:solidFill>
                  <a:srgbClr val="00B0F0"/>
                </a:solidFill>
              </a:rPr>
              <a:t>Yes'AND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road_type</a:t>
            </a:r>
            <a:r>
              <a:rPr lang="en-US" sz="2000" dirty="0">
                <a:solidFill>
                  <a:srgbClr val="00B0F0"/>
                </a:solidFill>
              </a:rPr>
              <a:t> = '</a:t>
            </a:r>
            <a:r>
              <a:rPr lang="en-US" sz="2000" dirty="0" err="1">
                <a:solidFill>
                  <a:srgbClr val="00B0F0"/>
                </a:solidFill>
              </a:rPr>
              <a:t>Major'AND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ST_Intersects</a:t>
            </a:r>
            <a:r>
              <a:rPr lang="en-US" sz="2000" dirty="0">
                <a:solidFill>
                  <a:srgbClr val="00B0F0"/>
                </a:solidFill>
              </a:rPr>
              <a:t>(</a:t>
            </a:r>
            <a:r>
              <a:rPr lang="en-US" sz="2000" dirty="0" err="1">
                <a:solidFill>
                  <a:srgbClr val="00B0F0"/>
                </a:solidFill>
              </a:rPr>
              <a:t>ST_Buffer</a:t>
            </a:r>
            <a:r>
              <a:rPr lang="en-US" sz="2000" dirty="0">
                <a:solidFill>
                  <a:srgbClr val="00B0F0"/>
                </a:solidFill>
              </a:rPr>
              <a:t>(ch05.subway.geom, 50), ch05.streets.geom);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C40E0-0BFC-8397-E889-FB43DE254A4C}"/>
              </a:ext>
            </a:extLst>
          </p:cNvPr>
          <p:cNvSpPr txBox="1"/>
          <p:nvPr/>
        </p:nvSpPr>
        <p:spPr>
          <a:xfrm>
            <a:off x="657392" y="686766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</a:t>
            </a:r>
            <a:r>
              <a:rPr lang="en-US" altLang="zh-CN" sz="2800" dirty="0"/>
              <a:t> 3</a:t>
            </a:r>
            <a:r>
              <a:rPr lang="en-US" sz="2800" dirty="0"/>
              <a:t>: </a:t>
            </a:r>
            <a:r>
              <a:rPr lang="en-US" sz="2800" dirty="0" err="1"/>
              <a:t>ST_Intersects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97669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11730</TotalTime>
  <Words>880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Wingdings 2</vt:lpstr>
      <vt:lpstr>DividendVTI</vt:lpstr>
      <vt:lpstr>WEEK 04 Intro to sql</vt:lpstr>
      <vt:lpstr>WEEK 04   lecture session</vt:lpstr>
      <vt:lpstr>4.1 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IN PGADMIN 4 – MATERIALIZED VIEWS</vt:lpstr>
      <vt:lpstr>TOOLS IN PGADMIN 4 - FUNCTIONS</vt:lpstr>
      <vt:lpstr>TOOLS IN PGADMIN 4 - 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Yanan Wu</cp:lastModifiedBy>
  <cp:revision>67</cp:revision>
  <dcterms:created xsi:type="dcterms:W3CDTF">2024-12-11T19:51:45Z</dcterms:created>
  <dcterms:modified xsi:type="dcterms:W3CDTF">2025-02-11T04:33:01Z</dcterms:modified>
</cp:coreProperties>
</file>