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323" r:id="rId4"/>
    <p:sldId id="341" r:id="rId5"/>
    <p:sldId id="328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27" r:id="rId17"/>
    <p:sldId id="326" r:id="rId18"/>
    <p:sldId id="330" r:id="rId19"/>
    <p:sldId id="331" r:id="rId20"/>
    <p:sldId id="33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In</a:t>
            </a:r>
            <a:r>
              <a:rPr lang="en-US" altLang="zh-CN" sz="4000" dirty="0">
                <a:solidFill>
                  <a:srgbClr val="FFFFFF"/>
                </a:solidFill>
              </a:rPr>
              <a:t>tro to </a:t>
            </a:r>
            <a:r>
              <a:rPr lang="en-US" altLang="zh-CN" sz="4000" dirty="0" err="1">
                <a:solidFill>
                  <a:srgbClr val="FFFFFF"/>
                </a:solidFill>
              </a:rPr>
              <a:t>sql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1DC5-5C8F-51D6-2B65-9F6B52B8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2697861"/>
          </a:xfrm>
        </p:spPr>
        <p:txBody>
          <a:bodyPr>
            <a:normAutofit/>
          </a:bodyPr>
          <a:lstStyle/>
          <a:p>
            <a:r>
              <a:rPr lang="en-US" sz="2000" dirty="0"/>
              <a:t>List express subway stations within 50 meters of one-way major streets.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station_name</a:t>
            </a:r>
            <a:r>
              <a:rPr lang="en-US" sz="2000" dirty="0">
                <a:solidFill>
                  <a:srgbClr val="00B0F0"/>
                </a:solidFill>
              </a:rPr>
              <a:t>, name AS </a:t>
            </a:r>
            <a:r>
              <a:rPr lang="en-US" sz="2000" dirty="0" err="1">
                <a:solidFill>
                  <a:srgbClr val="00B0F0"/>
                </a:solidFill>
              </a:rPr>
              <a:t>street_name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ch05.subway, ch05.streets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express_stop</a:t>
            </a:r>
            <a:r>
              <a:rPr lang="en-US" sz="2000" dirty="0">
                <a:solidFill>
                  <a:srgbClr val="00B0F0"/>
                </a:solidFill>
              </a:rPr>
              <a:t> = '</a:t>
            </a:r>
            <a:r>
              <a:rPr lang="en-US" sz="2000" dirty="0" err="1">
                <a:solidFill>
                  <a:srgbClr val="00B0F0"/>
                </a:solidFill>
              </a:rPr>
              <a:t>Yes'AND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road_type</a:t>
            </a:r>
            <a:r>
              <a:rPr lang="en-US" sz="2000" dirty="0">
                <a:solidFill>
                  <a:srgbClr val="00B0F0"/>
                </a:solidFill>
              </a:rPr>
              <a:t> = '</a:t>
            </a:r>
            <a:r>
              <a:rPr lang="en-US" sz="2000" dirty="0" err="1">
                <a:solidFill>
                  <a:srgbClr val="00B0F0"/>
                </a:solidFill>
              </a:rPr>
              <a:t>Major'AND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oneway</a:t>
            </a:r>
            <a:r>
              <a:rPr lang="en-US" sz="2000" dirty="0">
                <a:solidFill>
                  <a:srgbClr val="00B0F0"/>
                </a:solidFill>
              </a:rPr>
              <a:t> = '</a:t>
            </a:r>
            <a:r>
              <a:rPr lang="en-US" sz="2000" dirty="0" err="1">
                <a:solidFill>
                  <a:srgbClr val="00B0F0"/>
                </a:solidFill>
              </a:rPr>
              <a:t>Yes'AND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ST_Buffer</a:t>
            </a:r>
            <a:r>
              <a:rPr lang="en-US" sz="2000" dirty="0">
                <a:solidFill>
                  <a:srgbClr val="00B0F0"/>
                </a:solidFill>
              </a:rPr>
              <a:t>(ch05.subway.geom, 50), ch05.streets.geom);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A5990-DC54-DDC4-3634-E4DBE02D943E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3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73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98B9-733B-2765-4ABA-D82A5BB6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3"/>
            <a:ext cx="5324308" cy="153581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ST_Intersects</a:t>
            </a:r>
            <a:r>
              <a:rPr lang="en-US" dirty="0">
                <a:solidFill>
                  <a:srgbClr val="00B0F0"/>
                </a:solidFill>
              </a:rPr>
              <a:t>(geometry A, geometry B) </a:t>
            </a:r>
            <a:r>
              <a:rPr lang="en-US" dirty="0"/>
              <a:t>returns (TRUE) if the two shapes have any space in common, i.e., if their boundaries or interiors intersect.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B8C12-A13E-D171-01EF-EB91FBC41DAD}"/>
              </a:ext>
            </a:extLst>
          </p:cNvPr>
          <p:cNvSpPr txBox="1"/>
          <p:nvPr/>
        </p:nvSpPr>
        <p:spPr>
          <a:xfrm>
            <a:off x="581192" y="621040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ST_Disjoint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34A10-2292-DDE3-1763-57297070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9" y="748252"/>
            <a:ext cx="4391025" cy="55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2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EA7FD2-61CD-8E59-CFBE-9C4EF7358A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0858" y="1452061"/>
            <a:ext cx="110299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 streets that do not intersect with any subway station.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name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ch05.streets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NOT EXISTS (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1 FROM ch05.subway 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ST_Disjoint</a:t>
            </a:r>
            <a:r>
              <a:rPr lang="en-US" sz="2000" dirty="0">
                <a:solidFill>
                  <a:srgbClr val="00B0F0"/>
                </a:solidFill>
              </a:rPr>
              <a:t>(ch05.streets.geom, </a:t>
            </a:r>
            <a:r>
              <a:rPr lang="en-US" sz="2000" dirty="0" err="1">
                <a:solidFill>
                  <a:srgbClr val="00B0F0"/>
                </a:solidFill>
              </a:rPr>
              <a:t>ST_Buffer</a:t>
            </a:r>
            <a:r>
              <a:rPr lang="en-US" sz="2000" dirty="0">
                <a:solidFill>
                  <a:srgbClr val="00B0F0"/>
                </a:solidFill>
              </a:rPr>
              <a:t>(ch05.subway.geom, 50)) = FALSE);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B1751-F76A-2FBB-FCFC-16D4EF8C2F07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40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5E82-3C5D-323F-970D-EF112FB5D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6938"/>
            <a:ext cx="11029615" cy="3288411"/>
          </a:xfrm>
        </p:spPr>
        <p:txBody>
          <a:bodyPr>
            <a:noAutofit/>
          </a:bodyPr>
          <a:lstStyle/>
          <a:p>
            <a:r>
              <a:rPr lang="en-US" sz="2000" dirty="0"/>
              <a:t>List one-way streets that do not intersect with any subway station.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name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ch05.streets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oneway</a:t>
            </a:r>
            <a:r>
              <a:rPr lang="en-US" sz="1800" dirty="0">
                <a:solidFill>
                  <a:srgbClr val="00B0F0"/>
                </a:solidFill>
              </a:rPr>
              <a:t> = 'Yes’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AND NOT EXISTS (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1 FROM ch05.subway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ST_Disjoint</a:t>
            </a:r>
            <a:r>
              <a:rPr lang="en-US" sz="1800" dirty="0">
                <a:solidFill>
                  <a:srgbClr val="00B0F0"/>
                </a:solidFill>
              </a:rPr>
              <a:t>(ch05.streets.geom, </a:t>
            </a:r>
            <a:r>
              <a:rPr lang="en-US" sz="1800" dirty="0" err="1">
                <a:solidFill>
                  <a:srgbClr val="00B0F0"/>
                </a:solidFill>
              </a:rPr>
              <a:t>ST_Buffer</a:t>
            </a:r>
            <a:r>
              <a:rPr lang="en-US" sz="1800" dirty="0">
                <a:solidFill>
                  <a:srgbClr val="00B0F0"/>
                </a:solidFill>
              </a:rPr>
              <a:t>(ch05.subway.geom, 50)) = FALSE);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21040-9A45-B9E1-81EB-4AC79DC7CF67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22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AE92-1044-2D93-DCDA-90DC459F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2" y="1512843"/>
            <a:ext cx="11029615" cy="3259181"/>
          </a:xfrm>
        </p:spPr>
        <p:txBody>
          <a:bodyPr>
            <a:noAutofit/>
          </a:bodyPr>
          <a:lstStyle/>
          <a:p>
            <a:r>
              <a:rPr lang="en-US" sz="2000" dirty="0"/>
              <a:t>List neighborhoods with no subway stations.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boroname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ch05.neighborhoods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NOT EXISTS ( 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1 FROM ch05.subway    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ST_Disjoint</a:t>
            </a:r>
            <a:r>
              <a:rPr lang="en-US" sz="2000" dirty="0">
                <a:solidFill>
                  <a:srgbClr val="00B0F0"/>
                </a:solidFill>
              </a:rPr>
              <a:t>(ch05.neighborhoods.geom, ch05.subway.geom) = FALSE);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3053D-754E-8441-461A-44E8C55A4153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altLang="zh-CN" sz="2800" dirty="0"/>
              <a:t> 2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154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7DF1-4BCE-BE52-535B-C03DD3B0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3613"/>
            <a:ext cx="11029615" cy="3688461"/>
          </a:xfrm>
        </p:spPr>
        <p:txBody>
          <a:bodyPr>
            <a:normAutofit/>
          </a:bodyPr>
          <a:lstStyle/>
          <a:p>
            <a:r>
              <a:rPr lang="en-US" dirty="0"/>
              <a:t>Find subway stations that are disjoint from major roads.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</a:t>
            </a:r>
            <a:r>
              <a:rPr lang="en-US" sz="1800" dirty="0" err="1">
                <a:solidFill>
                  <a:srgbClr val="00B0F0"/>
                </a:solidFill>
              </a:rPr>
              <a:t>station_name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ch05.subway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NOT EXISTS (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1 FROM ch05.streets   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road_type</a:t>
            </a:r>
            <a:r>
              <a:rPr lang="en-US" sz="1800" dirty="0">
                <a:solidFill>
                  <a:srgbClr val="00B0F0"/>
                </a:solidFill>
              </a:rPr>
              <a:t> = 'Major'   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AND </a:t>
            </a:r>
            <a:r>
              <a:rPr lang="en-US" sz="1800" dirty="0" err="1">
                <a:solidFill>
                  <a:srgbClr val="00B0F0"/>
                </a:solidFill>
              </a:rPr>
              <a:t>ST_Disjoint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 err="1">
                <a:solidFill>
                  <a:srgbClr val="00B0F0"/>
                </a:solidFill>
              </a:rPr>
              <a:t>ST_Buffer</a:t>
            </a:r>
            <a:r>
              <a:rPr lang="en-US" sz="1800" dirty="0">
                <a:solidFill>
                  <a:srgbClr val="00B0F0"/>
                </a:solidFill>
              </a:rPr>
              <a:t>(ch05.subway.geom, 50), ch05.streets.geom) = FALSE);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A90A6-4F20-8935-0B63-0BD0B8C0A82E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2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89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7778-0D92-C897-B435-DC143BD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Scenario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65ED-F08E-6AF8-CE05-FABCF43D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051027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Identify potential flood zones by buffering the coastline and identifying streets within the buffer.</a:t>
            </a:r>
          </a:p>
          <a:p>
            <a:pPr marL="594000" lvl="2" indent="0">
              <a:buNone/>
            </a:pPr>
            <a:br>
              <a:rPr lang="en-US" sz="1800" dirty="0"/>
            </a:br>
            <a:r>
              <a:rPr lang="en-US" sz="1800" dirty="0"/>
              <a:t>SELECT s.NAME  </a:t>
            </a:r>
          </a:p>
          <a:p>
            <a:pPr marL="594000" lvl="2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nyc_streets</a:t>
            </a:r>
            <a:r>
              <a:rPr lang="en-US" sz="1800" dirty="0"/>
              <a:t> s, </a:t>
            </a:r>
            <a:r>
              <a:rPr lang="en-US" sz="1800" dirty="0" err="1"/>
              <a:t>nyc_coastline</a:t>
            </a:r>
            <a:r>
              <a:rPr lang="en-US" sz="1800" dirty="0"/>
              <a:t> c  </a:t>
            </a:r>
          </a:p>
          <a:p>
            <a:pPr marL="594000" lvl="2" indent="0">
              <a:buNone/>
            </a:pPr>
            <a:r>
              <a:rPr lang="en-US" sz="1800" dirty="0"/>
              <a:t>WHERE </a:t>
            </a:r>
            <a:r>
              <a:rPr lang="en-US" sz="1800" dirty="0" err="1"/>
              <a:t>ST_Intersects</a:t>
            </a:r>
            <a:r>
              <a:rPr lang="en-US" sz="1800" dirty="0"/>
              <a:t>(</a:t>
            </a:r>
            <a:r>
              <a:rPr lang="en-US" sz="1800" dirty="0" err="1"/>
              <a:t>ST_Buffer</a:t>
            </a:r>
            <a:r>
              <a:rPr lang="en-US" sz="1800" dirty="0"/>
              <a:t>(</a:t>
            </a:r>
            <a:r>
              <a:rPr lang="en-US" sz="1800" dirty="0" err="1"/>
              <a:t>c.geometry</a:t>
            </a:r>
            <a:r>
              <a:rPr lang="en-US" sz="1800" dirty="0"/>
              <a:t>, 1000), </a:t>
            </a:r>
            <a:r>
              <a:rPr lang="en-US" sz="1800" dirty="0" err="1"/>
              <a:t>s.geometry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83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9951-2173-336C-6657-79F75A79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>
            <a:normAutofit/>
          </a:bodyPr>
          <a:lstStyle/>
          <a:p>
            <a:r>
              <a:rPr lang="en-US" dirty="0"/>
              <a:t>Real-World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0DB1-FCD0-2193-7033-AB0BEA21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4172"/>
            <a:ext cx="11029615" cy="28338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NYC Emergency Response Planning: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Buffer zones around subway stations are used to plan emergency evacuation routes and resource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During Hurricane Sandy, buffer analysis helped identify critical infrastructure within flood-prone zones, aiding in evacuation and resource deployment.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SELECT st.NAME AS 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, s.NAME AS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 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FROM </a:t>
            </a:r>
            <a:r>
              <a:rPr lang="en-US" dirty="0" err="1">
                <a:solidFill>
                  <a:srgbClr val="00B0F0"/>
                </a:solidFill>
              </a:rPr>
              <a:t>nyc_subway_stations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nyc_streets</a:t>
            </a:r>
            <a:r>
              <a:rPr lang="en-US" dirty="0">
                <a:solidFill>
                  <a:srgbClr val="00B0F0"/>
                </a:solidFill>
              </a:rPr>
              <a:t> s 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300)  AND </a:t>
            </a:r>
            <a:r>
              <a:rPr lang="en-US" dirty="0" err="1">
                <a:solidFill>
                  <a:srgbClr val="00B0F0"/>
                </a:solidFill>
              </a:rPr>
              <a:t>st.BOROUGH</a:t>
            </a:r>
            <a:r>
              <a:rPr lang="en-US" dirty="0">
                <a:solidFill>
                  <a:srgbClr val="00B0F0"/>
                </a:solidFill>
              </a:rPr>
              <a:t> = 'Manhattan'  AND </a:t>
            </a:r>
            <a:r>
              <a:rPr lang="en-US" dirty="0" err="1">
                <a:solidFill>
                  <a:srgbClr val="00B0F0"/>
                </a:solidFill>
              </a:rPr>
              <a:t>s.TYPE</a:t>
            </a:r>
            <a:r>
              <a:rPr lang="en-US" dirty="0">
                <a:solidFill>
                  <a:srgbClr val="00B0F0"/>
                </a:solidFill>
              </a:rPr>
              <a:t> = 'residential';</a:t>
            </a:r>
          </a:p>
        </p:txBody>
      </p:sp>
    </p:spTree>
    <p:extLst>
      <p:ext uri="{BB962C8B-B14F-4D97-AF65-F5344CB8AC3E}">
        <p14:creationId xmlns:p14="http://schemas.microsoft.com/office/powerpoint/2010/main" val="311827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CD5-3DBF-BAE6-7CF6-585C5F52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PGADMIN 4 – MATERIALIZED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47DB-0F47-DE91-A1F8-68D7581E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935861"/>
          </a:xfrm>
        </p:spPr>
        <p:txBody>
          <a:bodyPr/>
          <a:lstStyle/>
          <a:p>
            <a:r>
              <a:rPr lang="en-US" dirty="0"/>
              <a:t>Create materialized views to store complex buffer analysis results for faster querying.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MATERIALIZED VIEW ch05.station_buffers AS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NAME, </a:t>
            </a:r>
            <a:r>
              <a:rPr lang="en-US" dirty="0" err="1">
                <a:solidFill>
                  <a:srgbClr val="00B0F0"/>
                </a:solidFill>
              </a:rPr>
              <a:t>ST_Buffer</a:t>
            </a:r>
            <a:r>
              <a:rPr lang="en-US" dirty="0">
                <a:solidFill>
                  <a:srgbClr val="00B0F0"/>
                </a:solidFill>
              </a:rPr>
              <a:t>(geometry, 300) AS </a:t>
            </a:r>
            <a:r>
              <a:rPr lang="en-US" dirty="0" err="1">
                <a:solidFill>
                  <a:srgbClr val="00B0F0"/>
                </a:solidFill>
              </a:rPr>
              <a:t>buffer_geom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ch05.nyc_subway_stations;</a:t>
            </a:r>
          </a:p>
        </p:txBody>
      </p:sp>
    </p:spTree>
    <p:extLst>
      <p:ext uri="{BB962C8B-B14F-4D97-AF65-F5344CB8AC3E}">
        <p14:creationId xmlns:p14="http://schemas.microsoft.com/office/powerpoint/2010/main" val="285441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88A-D6DE-08A3-EFFB-AF7F0822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PGADMIN 4 -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37DF-D050-5883-3EC2-3BDD696D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custom SQL functions to automate repetitive buffer analysis tasks.</a:t>
            </a:r>
          </a:p>
          <a:p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FUNCTION ch05.get_stations_within_buffer(distance FLOAT)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RETURNS TABLE(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 TEXT,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 TEXT) AS 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BEGIN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RETURN QUERY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st.NAME, s.NAME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ch05.nyc_subway_stations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, ch05.nyc_streets s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distance);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END;$$ 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167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AB0B-1269-9F6C-D8A0-E365040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PGADMIN 4 -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7F19-5B2B-AB2D-263A-2A3D1302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complex queries with views for better data visualization.</a:t>
            </a:r>
          </a:p>
          <a:p>
            <a:endParaRPr lang="en-US" dirty="0"/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CREATE VIEW ch05.residential_near_stations AS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SELECT s.NAME AS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, st.NAME AS 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ch05.nyc_streets s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JOIN ch05.nyc_subway_stations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ON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300)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s.TYPE</a:t>
            </a:r>
            <a:r>
              <a:rPr lang="en-US" dirty="0">
                <a:solidFill>
                  <a:srgbClr val="00B0F0"/>
                </a:solidFill>
              </a:rPr>
              <a:t> = 'residential';</a:t>
            </a:r>
          </a:p>
        </p:txBody>
      </p:sp>
    </p:spTree>
    <p:extLst>
      <p:ext uri="{BB962C8B-B14F-4D97-AF65-F5344CB8AC3E}">
        <p14:creationId xmlns:p14="http://schemas.microsoft.com/office/powerpoint/2010/main" val="385766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1EB1D5-0AFC-852E-AC8C-65814213A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692" y="1243657"/>
            <a:ext cx="4410512" cy="49742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0B654-1BCC-E639-1031-DA5FFB9537FD}"/>
              </a:ext>
            </a:extLst>
          </p:cNvPr>
          <p:cNvSpPr txBox="1"/>
          <p:nvPr/>
        </p:nvSpPr>
        <p:spPr>
          <a:xfrm>
            <a:off x="498762" y="720437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ST_DWithin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058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3554-7300-5DCB-5873-866B147D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2" y="1333811"/>
            <a:ext cx="11029615" cy="22094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Find all streets within 50 meters of subway stations (using buffer).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name, </a:t>
            </a:r>
            <a:r>
              <a:rPr lang="en-US" sz="1800" dirty="0" err="1">
                <a:solidFill>
                  <a:srgbClr val="00B0F0"/>
                </a:solidFill>
              </a:rPr>
              <a:t>borough_name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ch05.streets , ch05.subway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ST_Intersects</a:t>
            </a:r>
            <a:r>
              <a:rPr lang="en-US" sz="1800" dirty="0">
                <a:solidFill>
                  <a:srgbClr val="00B0F0"/>
                </a:solidFill>
              </a:rPr>
              <a:t>(ch05.streets.geom, </a:t>
            </a:r>
            <a:r>
              <a:rPr lang="en-US" sz="1800" dirty="0" err="1">
                <a:solidFill>
                  <a:srgbClr val="00B0F0"/>
                </a:solidFill>
              </a:rPr>
              <a:t>ST_Buffer</a:t>
            </a:r>
            <a:r>
              <a:rPr lang="en-US" sz="1800" dirty="0">
                <a:solidFill>
                  <a:srgbClr val="00B0F0"/>
                </a:solidFill>
              </a:rPr>
              <a:t>(ch05.subway.geom, 50))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689B6-659B-316F-12EC-51A81E22C331}"/>
              </a:ext>
            </a:extLst>
          </p:cNvPr>
          <p:cNvSpPr txBox="1"/>
          <p:nvPr/>
        </p:nvSpPr>
        <p:spPr>
          <a:xfrm>
            <a:off x="657392" y="7058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</a:t>
            </a:r>
            <a:r>
              <a:rPr lang="en-US" altLang="zh-CN" sz="2800" dirty="0"/>
              <a:t>ample 1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8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A78D-49EC-E613-9580-B1B82611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2" y="1359789"/>
            <a:ext cx="11029615" cy="2221611"/>
          </a:xfrm>
        </p:spPr>
        <p:txBody>
          <a:bodyPr>
            <a:normAutofit/>
          </a:bodyPr>
          <a:lstStyle/>
          <a:p>
            <a:r>
              <a:rPr lang="en-US" sz="2000" dirty="0"/>
              <a:t>Find all one-way streets within 50 meters of subway stations.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name, </a:t>
            </a:r>
            <a:r>
              <a:rPr lang="en-US" sz="2000" dirty="0" err="1">
                <a:solidFill>
                  <a:srgbClr val="00B0F0"/>
                </a:solidFill>
              </a:rPr>
              <a:t>borough_name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ch05.streets, ch05.subway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oneway</a:t>
            </a:r>
            <a:r>
              <a:rPr lang="en-US" sz="2000" dirty="0">
                <a:solidFill>
                  <a:srgbClr val="00B0F0"/>
                </a:solidFill>
              </a:rPr>
              <a:t> = 'Yes’ AND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(ch05.streets.geom, </a:t>
            </a:r>
            <a:r>
              <a:rPr lang="en-US" sz="2000" dirty="0" err="1">
                <a:solidFill>
                  <a:srgbClr val="00B0F0"/>
                </a:solidFill>
              </a:rPr>
              <a:t>ST_Buffer</a:t>
            </a:r>
            <a:r>
              <a:rPr lang="en-US" sz="2000" dirty="0">
                <a:solidFill>
                  <a:srgbClr val="00B0F0"/>
                </a:solidFill>
              </a:rPr>
              <a:t>(ch05.subway.geom, 50))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6E37-B83C-AF15-4609-B21F02744E0F}"/>
              </a:ext>
            </a:extLst>
          </p:cNvPr>
          <p:cNvSpPr txBox="1"/>
          <p:nvPr/>
        </p:nvSpPr>
        <p:spPr>
          <a:xfrm>
            <a:off x="657392" y="7058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0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807F-2FB5-2F5E-6648-A02CD73F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40739"/>
            <a:ext cx="11029615" cy="2554986"/>
          </a:xfrm>
        </p:spPr>
        <p:txBody>
          <a:bodyPr>
            <a:normAutofit/>
          </a:bodyPr>
          <a:lstStyle/>
          <a:p>
            <a:r>
              <a:rPr lang="en-US" sz="2000" dirty="0"/>
              <a:t>Identify neighborhoods where there are subway stations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boroname</a:t>
            </a:r>
            <a:r>
              <a:rPr lang="en-US" sz="2000" dirty="0">
                <a:solidFill>
                  <a:srgbClr val="00B0F0"/>
                </a:solidFill>
              </a:rPr>
              <a:t>, COUNT(*) AS </a:t>
            </a:r>
            <a:r>
              <a:rPr lang="en-US" sz="2000" dirty="0" err="1">
                <a:solidFill>
                  <a:srgbClr val="00B0F0"/>
                </a:solidFill>
              </a:rPr>
              <a:t>station_count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ch05.neighborhoods, ch05.subway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(ch05.neighborhoods.geom, ch05.subway.geom)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GROUP BY </a:t>
            </a:r>
            <a:r>
              <a:rPr lang="en-US" sz="2000" dirty="0" err="1">
                <a:solidFill>
                  <a:srgbClr val="00B0F0"/>
                </a:solidFill>
              </a:rPr>
              <a:t>boroname</a:t>
            </a:r>
            <a:r>
              <a:rPr lang="en-US" sz="2000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0F8FB-E4D3-00B2-587D-339C50534E60}"/>
              </a:ext>
            </a:extLst>
          </p:cNvPr>
          <p:cNvSpPr txBox="1"/>
          <p:nvPr/>
        </p:nvSpPr>
        <p:spPr>
          <a:xfrm>
            <a:off x="657392" y="7058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</a:t>
            </a:r>
            <a:r>
              <a:rPr lang="en-US" altLang="zh-CN" sz="2800" dirty="0"/>
              <a:t>ample 2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98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886B-078C-2661-2217-FCE82618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314"/>
            <a:ext cx="11029615" cy="2497836"/>
          </a:xfrm>
        </p:spPr>
        <p:txBody>
          <a:bodyPr>
            <a:normAutofit/>
          </a:bodyPr>
          <a:lstStyle/>
          <a:p>
            <a:r>
              <a:rPr lang="en-US" sz="2000" dirty="0"/>
              <a:t>Identify neighborhoods with more than 3 subway stations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</a:t>
            </a:r>
            <a:r>
              <a:rPr lang="en-US" sz="1800" dirty="0" err="1">
                <a:solidFill>
                  <a:srgbClr val="00B0F0"/>
                </a:solidFill>
              </a:rPr>
              <a:t>boroname</a:t>
            </a:r>
            <a:r>
              <a:rPr lang="en-US" sz="1800" dirty="0">
                <a:solidFill>
                  <a:srgbClr val="00B0F0"/>
                </a:solidFill>
              </a:rPr>
              <a:t>, COUNT(*) AS </a:t>
            </a:r>
            <a:r>
              <a:rPr lang="en-US" sz="1800" dirty="0" err="1">
                <a:solidFill>
                  <a:srgbClr val="00B0F0"/>
                </a:solidFill>
              </a:rPr>
              <a:t>station_count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ch05.neighborhoods, ch05.subway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ST_Intersects</a:t>
            </a:r>
            <a:r>
              <a:rPr lang="en-US" sz="1800" dirty="0">
                <a:solidFill>
                  <a:srgbClr val="00B0F0"/>
                </a:solidFill>
              </a:rPr>
              <a:t>(ch05.neighborhoods.geom, ch05.subway.geom)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 BY </a:t>
            </a:r>
            <a:r>
              <a:rPr lang="en-US" sz="1800" dirty="0" err="1">
                <a:solidFill>
                  <a:srgbClr val="00B0F0"/>
                </a:solidFill>
              </a:rPr>
              <a:t>boronameHAVING</a:t>
            </a:r>
            <a:r>
              <a:rPr lang="en-US" sz="1800" dirty="0">
                <a:solidFill>
                  <a:srgbClr val="00B0F0"/>
                </a:solidFill>
              </a:rPr>
              <a:t> COUNT(*) &gt; 3;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78236-2600-771A-940B-F5FEF9D7F03C}"/>
              </a:ext>
            </a:extLst>
          </p:cNvPr>
          <p:cNvSpPr txBox="1"/>
          <p:nvPr/>
        </p:nvSpPr>
        <p:spPr>
          <a:xfrm>
            <a:off x="657392" y="68676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2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960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EAD1-F4C9-B93E-1A91-8E84463F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40739"/>
            <a:ext cx="11029615" cy="2383536"/>
          </a:xfrm>
        </p:spPr>
        <p:txBody>
          <a:bodyPr>
            <a:normAutofit/>
          </a:bodyPr>
          <a:lstStyle/>
          <a:p>
            <a:r>
              <a:rPr lang="en-US" sz="2000" dirty="0"/>
              <a:t>List all subway stations where express trains stop that are within 50 meters of major roads.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station_name</a:t>
            </a:r>
            <a:r>
              <a:rPr lang="en-US" sz="2000" dirty="0">
                <a:solidFill>
                  <a:srgbClr val="00B0F0"/>
                </a:solidFill>
              </a:rPr>
              <a:t>, name AS </a:t>
            </a:r>
            <a:r>
              <a:rPr lang="en-US" sz="2000" dirty="0" err="1">
                <a:solidFill>
                  <a:srgbClr val="00B0F0"/>
                </a:solidFill>
              </a:rPr>
              <a:t>street_name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ch05.subway, ch05.streets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express_stop</a:t>
            </a:r>
            <a:r>
              <a:rPr lang="en-US" sz="2000" dirty="0">
                <a:solidFill>
                  <a:srgbClr val="00B0F0"/>
                </a:solidFill>
              </a:rPr>
              <a:t> = '</a:t>
            </a:r>
            <a:r>
              <a:rPr lang="en-US" sz="2000" dirty="0" err="1">
                <a:solidFill>
                  <a:srgbClr val="00B0F0"/>
                </a:solidFill>
              </a:rPr>
              <a:t>Yes'AND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road_type</a:t>
            </a:r>
            <a:r>
              <a:rPr lang="en-US" sz="2000" dirty="0">
                <a:solidFill>
                  <a:srgbClr val="00B0F0"/>
                </a:solidFill>
              </a:rPr>
              <a:t> = '</a:t>
            </a:r>
            <a:r>
              <a:rPr lang="en-US" sz="2000" dirty="0" err="1">
                <a:solidFill>
                  <a:srgbClr val="00B0F0"/>
                </a:solidFill>
              </a:rPr>
              <a:t>Major'AND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ST_Buffer</a:t>
            </a:r>
            <a:r>
              <a:rPr lang="en-US" sz="2000" dirty="0">
                <a:solidFill>
                  <a:srgbClr val="00B0F0"/>
                </a:solidFill>
              </a:rPr>
              <a:t>(ch05.subway.geom, 50), ch05.streets.geom);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C40E0-0BFC-8397-E889-FB43DE254A4C}"/>
              </a:ext>
            </a:extLst>
          </p:cNvPr>
          <p:cNvSpPr txBox="1"/>
          <p:nvPr/>
        </p:nvSpPr>
        <p:spPr>
          <a:xfrm>
            <a:off x="657392" y="68676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altLang="zh-CN" sz="2800" dirty="0"/>
              <a:t> 3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7669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11632</TotalTime>
  <Words>1069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Wingdings</vt:lpstr>
      <vt:lpstr>Wingdings 2</vt:lpstr>
      <vt:lpstr>DividendVTI</vt:lpstr>
      <vt:lpstr>WEEK 04 Intro to sql</vt:lpstr>
      <vt:lpstr>WEEK 04   lecture session</vt:lpstr>
      <vt:lpstr>4.1 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 2</vt:lpstr>
      <vt:lpstr>Real-World Project Example</vt:lpstr>
      <vt:lpstr>TOOLS IN PGADMIN 4 – MATERIALIZED VIEWS</vt:lpstr>
      <vt:lpstr>TOOLS IN PGADMIN 4 - FUNCTIONS</vt:lpstr>
      <vt:lpstr>TOOLS IN PGADMIN 4 -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65</cp:revision>
  <dcterms:created xsi:type="dcterms:W3CDTF">2024-12-11T19:51:45Z</dcterms:created>
  <dcterms:modified xsi:type="dcterms:W3CDTF">2025-02-11T02:49:36Z</dcterms:modified>
</cp:coreProperties>
</file>