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6" r:id="rId3"/>
    <p:sldId id="353" r:id="rId4"/>
    <p:sldId id="354" r:id="rId5"/>
    <p:sldId id="355" r:id="rId6"/>
    <p:sldId id="358" r:id="rId7"/>
    <p:sldId id="356" r:id="rId8"/>
    <p:sldId id="357" r:id="rId9"/>
    <p:sldId id="3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094DDD-7CEC-74AE-9E57-69C1193B28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7EEC8-974C-F9A5-EC49-ECD89121FF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106B3-F2DA-48D3-8BC9-D8AF4A5AEC5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E0041-DFF7-A547-01E2-27437771BE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118BB-1861-20DE-5A3F-50A2CCB8ED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970EA-10F1-45CF-8CFC-E288DEC2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09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EB5DA-1790-4C4A-B092-095C6475A20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314D9-A304-42C5-B2AE-973FFDE6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549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0" y="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687845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07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Geotagging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8257F-038A-0EA6-639C-0A99438B1E4E}"/>
              </a:ext>
            </a:extLst>
          </p:cNvPr>
          <p:cNvSpPr txBox="1"/>
          <p:nvPr/>
        </p:nvSpPr>
        <p:spPr>
          <a:xfrm>
            <a:off x="837126" y="3915280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22AF5-77DF-4A14-166A-939AFFD38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AB5A7515-CF38-5FE1-3F84-1EEBF92D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E4A67E-7184-10D0-3861-1FD0E065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07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lecture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9AE8A-7BEC-80A6-985F-A3A05DACBF24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896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847285-08D3-EC91-8463-2A5573D9E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2D04420-2AB9-D2AC-70CF-0CA6573A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69FCF3-0354-7067-F755-370100F65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C1D47E-F4FD-7BE3-C43B-90943448F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05EAFE-DFDF-C62E-2327-4C377542E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F64659B-F474-6D88-A932-ED2DADCFF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F836DA-16BB-E600-AE81-25B0BFE59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4B47E50-AAA2-0E87-DCBA-69EB2EA60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AF66B-8ECD-DEB9-BC07-69F289EC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7.1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geotagging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663D324-EB98-15AF-2FBC-DECFBACA2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85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6AEF-564B-2019-3F14-53D4AF440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5436"/>
          </a:xfrm>
        </p:spPr>
        <p:txBody>
          <a:bodyPr/>
          <a:lstStyle/>
          <a:p>
            <a:r>
              <a:rPr lang="en-US" altLang="zh-CN" dirty="0"/>
              <a:t>Linear referencing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7DDB7-22A4-116A-8A63-1FF19B8FE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53896"/>
            <a:ext cx="4621744" cy="859536"/>
          </a:xfrm>
        </p:spPr>
        <p:txBody>
          <a:bodyPr/>
          <a:lstStyle/>
          <a:p>
            <a:r>
              <a:rPr lang="en-US" altLang="zh-CN" dirty="0"/>
              <a:t>Snapping points to the closest </a:t>
            </a:r>
            <a:r>
              <a:rPr lang="en-US" altLang="zh-CN" dirty="0" err="1"/>
              <a:t>linestring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BA9658-7389-EC06-15A2-397441559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796" y="702156"/>
            <a:ext cx="4947348" cy="567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1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9EE720-8C68-397C-C67B-0E2DCF912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50" y="634550"/>
            <a:ext cx="5036747" cy="5789365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9929E8-C6D4-0411-C5FC-B70D6928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606" y="938022"/>
            <a:ext cx="4597758" cy="1188720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Linear referencing - procedures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25A78-9C83-A47E-361D-74C4EC125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606" y="2340864"/>
            <a:ext cx="4597758" cy="379323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0" i="0" u="none" strike="noStrike" baseline="0">
                <a:solidFill>
                  <a:srgbClr val="FFFFFF"/>
                </a:solidFill>
                <a:latin typeface="NewBaskerville-Roman"/>
              </a:rPr>
              <a:t>Use </a:t>
            </a:r>
            <a:r>
              <a:rPr lang="en-US" altLang="zh-CN" b="0" i="0" u="none" strike="noStrike" baseline="0">
                <a:solidFill>
                  <a:srgbClr val="FFFFFF"/>
                </a:solidFill>
                <a:latin typeface="Courier"/>
              </a:rPr>
              <a:t>ST_DWithin </a:t>
            </a:r>
            <a:r>
              <a:rPr lang="en-US" altLang="zh-CN" b="0" i="0" u="none" strike="noStrike" baseline="0">
                <a:solidFill>
                  <a:srgbClr val="FFFFFF"/>
                </a:solidFill>
                <a:latin typeface="NewBaskerville-Roman"/>
              </a:rPr>
              <a:t>to narrow your choices. If a parcel has no road within 30 meters, eliminate it from consideration.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0" i="0" u="none" strike="noStrike" baseline="0">
                <a:solidFill>
                  <a:srgbClr val="FFFFFF"/>
                </a:solidFill>
                <a:latin typeface="NewBaskerville-Roman"/>
              </a:rPr>
              <a:t>For every pairing of parcel and road, use </a:t>
            </a:r>
            <a:r>
              <a:rPr lang="en-US" altLang="zh-CN" b="0" i="0" u="none" strike="noStrike" baseline="0">
                <a:solidFill>
                  <a:srgbClr val="FFFFFF"/>
                </a:solidFill>
                <a:latin typeface="Courier"/>
              </a:rPr>
              <a:t>ST_ClosestPoint </a:t>
            </a:r>
            <a:r>
              <a:rPr lang="en-US" altLang="zh-CN" b="0" i="0" u="none" strike="noStrike" baseline="0">
                <a:solidFill>
                  <a:srgbClr val="FFFFFF"/>
                </a:solidFill>
                <a:latin typeface="NewBaskerville-Roman"/>
              </a:rPr>
              <a:t>to pinpoint the closest point on the road to the parcel.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0" i="0" u="none" strike="noStrike" baseline="0">
                <a:solidFill>
                  <a:srgbClr val="FFFFFF"/>
                </a:solidFill>
                <a:latin typeface="NewBaskerville-Roman"/>
              </a:rPr>
              <a:t>Use a combination of </a:t>
            </a:r>
            <a:r>
              <a:rPr lang="en-US" altLang="zh-CN" b="0" i="0" u="none" strike="noStrike" baseline="0">
                <a:solidFill>
                  <a:srgbClr val="FFFFFF"/>
                </a:solidFill>
                <a:latin typeface="Courier"/>
              </a:rPr>
              <a:t>DISTINCT ON </a:t>
            </a:r>
            <a:r>
              <a:rPr lang="en-US" altLang="zh-CN" b="0" i="0" u="none" strike="noStrike" baseline="0">
                <a:solidFill>
                  <a:srgbClr val="FFFFFF"/>
                </a:solidFill>
                <a:latin typeface="NewBaskerville-Roman"/>
              </a:rPr>
              <a:t>and the </a:t>
            </a:r>
            <a:r>
              <a:rPr lang="en-US" altLang="zh-CN" b="0" i="0" u="none" strike="noStrike" baseline="0">
                <a:solidFill>
                  <a:srgbClr val="FFFFFF"/>
                </a:solidFill>
                <a:latin typeface="Courier"/>
              </a:rPr>
              <a:t>ST_Distance </a:t>
            </a:r>
            <a:r>
              <a:rPr lang="en-US" altLang="zh-CN" b="0" i="0" u="none" strike="noStrike" baseline="0">
                <a:solidFill>
                  <a:srgbClr val="FFFFFF"/>
                </a:solidFill>
                <a:latin typeface="NewBaskerville-Roman"/>
              </a:rPr>
              <a:t>function to only keep the pair of parcel and road that are closest.</a:t>
            </a: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277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F4AA-8B3A-457F-1388-06E017C7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5436"/>
          </a:xfrm>
        </p:spPr>
        <p:txBody>
          <a:bodyPr/>
          <a:lstStyle/>
          <a:p>
            <a:r>
              <a:rPr lang="en-US" altLang="zh-CN" dirty="0"/>
              <a:t>Linear referencing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1FB36-322A-B3E5-9A2D-1A5C253B7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8760"/>
            <a:ext cx="11029615" cy="731520"/>
          </a:xfrm>
        </p:spPr>
        <p:txBody>
          <a:bodyPr/>
          <a:lstStyle/>
          <a:p>
            <a:r>
              <a:rPr lang="en-US" altLang="zh-CN" dirty="0"/>
              <a:t>nap points on the nearest road to each parcel when a road is located within 20 meters of the parcel.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66C967-9C4C-95CE-D435-06A4915A3382}"/>
              </a:ext>
            </a:extLst>
          </p:cNvPr>
          <p:cNvSpPr txBox="1"/>
          <p:nvPr/>
        </p:nvSpPr>
        <p:spPr>
          <a:xfrm>
            <a:off x="954785" y="2304708"/>
            <a:ext cx="60944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SELECT DISTINCT ON (land.pid)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land.addr_num || ' ' || full_str AS parcel,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road.road_name AS road,</a:t>
            </a:r>
          </a:p>
          <a:p>
            <a:endParaRPr lang="en-US" altLang="zh-CN" dirty="0">
              <a:solidFill>
                <a:srgbClr val="00B0F0"/>
              </a:solidFill>
            </a:endParaRPr>
          </a:p>
          <a:p>
            <a:endParaRPr lang="zh-CN" altLang="en-US" dirty="0">
              <a:solidFill>
                <a:srgbClr val="00B0F0"/>
              </a:solidFill>
            </a:endParaRPr>
          </a:p>
          <a:p>
            <a:r>
              <a:rPr lang="zh-CN" altLang="en-US" dirty="0">
                <a:solidFill>
                  <a:srgbClr val="00B0F0"/>
                </a:solidFill>
              </a:rPr>
              <a:t>FROM ch09.land AS land INNER JOIN ch09.road AS road</a:t>
            </a:r>
            <a:endParaRPr lang="en-US" altLang="zh-CN" dirty="0">
              <a:solidFill>
                <a:srgbClr val="00B0F0"/>
              </a:solidFill>
            </a:endParaRPr>
          </a:p>
          <a:p>
            <a:endParaRPr lang="zh-CN" altLang="en-US" dirty="0">
              <a:solidFill>
                <a:srgbClr val="00B0F0"/>
              </a:solidFill>
            </a:endParaRPr>
          </a:p>
          <a:p>
            <a:r>
              <a:rPr lang="zh-CN" altLang="en-US" dirty="0">
                <a:solidFill>
                  <a:srgbClr val="00B0F0"/>
                </a:solidFill>
              </a:rPr>
              <a:t>ON</a:t>
            </a:r>
            <a:endParaRPr lang="en-US" altLang="zh-CN" dirty="0">
              <a:solidFill>
                <a:srgbClr val="00B0F0"/>
              </a:solidFill>
            </a:endParaRPr>
          </a:p>
          <a:p>
            <a:endParaRPr lang="zh-CN" altLang="en-US" dirty="0">
              <a:solidFill>
                <a:srgbClr val="00B0F0"/>
              </a:solidFill>
            </a:endParaRPr>
          </a:p>
          <a:p>
            <a:r>
              <a:rPr lang="zh-CN" altLang="en-US" dirty="0">
                <a:solidFill>
                  <a:srgbClr val="00B0F0"/>
                </a:solidFill>
              </a:rPr>
              <a:t>ORDER BY land.pid, ST_Distance(land.geom,road.geom);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482D42-F8BB-99D3-CEF3-1A11E3BA8DC7}"/>
              </a:ext>
            </a:extLst>
          </p:cNvPr>
          <p:cNvSpPr txBox="1"/>
          <p:nvPr/>
        </p:nvSpPr>
        <p:spPr>
          <a:xfrm>
            <a:off x="996886" y="5656564"/>
            <a:ext cx="669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ST_ClosestPoint</a:t>
            </a:r>
            <a:r>
              <a:rPr lang="en-US" altLang="zh-CN" dirty="0"/>
              <a:t>(geometry geom1, geometry geom2)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EDAB4F-841F-E8BD-29EF-4654ABFAD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294" y="4297146"/>
            <a:ext cx="3920513" cy="231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95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95E82-26A0-E800-F557-DE7B6EE49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93648"/>
            <a:ext cx="11029616" cy="578004"/>
          </a:xfrm>
        </p:spPr>
        <p:txBody>
          <a:bodyPr/>
          <a:lstStyle/>
          <a:p>
            <a:r>
              <a:rPr lang="en-US" altLang="zh-CN" dirty="0"/>
              <a:t>Cluster window function - </a:t>
            </a:r>
            <a:r>
              <a:rPr lang="en-US" altLang="zh-CN" dirty="0" err="1"/>
              <a:t>kmeans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7A6A3D-4271-6C67-08E4-EB451520A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8326" y="1696934"/>
            <a:ext cx="6202574" cy="3019366"/>
          </a:xfr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E550E425-F47D-F5E3-3E7B-2B26E03FB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816" y="5387886"/>
            <a:ext cx="946925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ST_ClusterKMeans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(geometry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winset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geom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integer 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number_of_clusters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float 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max_radius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253876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A9468F-73B2-6FB8-895A-FAAA8DD1A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4328" y="1421665"/>
            <a:ext cx="3883344" cy="361186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A44A61E-83C2-3E3C-7E73-4A6EEBCF4280}"/>
              </a:ext>
            </a:extLst>
          </p:cNvPr>
          <p:cNvSpPr txBox="1">
            <a:spLocks/>
          </p:cNvSpPr>
          <p:nvPr/>
        </p:nvSpPr>
        <p:spPr>
          <a:xfrm>
            <a:off x="581192" y="593648"/>
            <a:ext cx="11029616" cy="578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Cluster window function - DBSCAN</a:t>
            </a:r>
            <a:endParaRPr lang="zh-CN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DE27D69-0988-2330-98A8-F22EEF125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927" y="5436335"/>
            <a:ext cx="791755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ST_ClusterDBSCAN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(geometry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winset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geom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float8 eps, integer 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minpoints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187759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254F-766F-5C46-9733-76A5F0231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0572"/>
          </a:xfrm>
        </p:spPr>
        <p:txBody>
          <a:bodyPr/>
          <a:lstStyle/>
          <a:p>
            <a:r>
              <a:rPr lang="en-US" altLang="zh-CN" dirty="0"/>
              <a:t>K-means and </a:t>
            </a:r>
            <a:r>
              <a:rPr lang="en-US" altLang="zh-CN" dirty="0" err="1"/>
              <a:t>dbscan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56664-3167-A848-286E-E43A3CB5F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3265" y="2852928"/>
            <a:ext cx="5883616" cy="363448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SELECT </a:t>
            </a:r>
            <a:r>
              <a:rPr lang="en-US" altLang="zh-CN" dirty="0" err="1">
                <a:solidFill>
                  <a:srgbClr val="00B0F0"/>
                </a:solidFill>
              </a:rPr>
              <a:t>land.pid</a:t>
            </a:r>
            <a:r>
              <a:rPr lang="en-US" altLang="zh-CN" dirty="0">
                <a:solidFill>
                  <a:srgbClr val="00B0F0"/>
                </a:solidFill>
              </a:rPr>
              <a:t>, </a:t>
            </a:r>
            <a:r>
              <a:rPr lang="en-US" altLang="zh-CN" dirty="0" err="1">
                <a:solidFill>
                  <a:srgbClr val="00B0F0"/>
                </a:solidFill>
              </a:rPr>
              <a:t>land.geom</a:t>
            </a:r>
            <a:r>
              <a:rPr lang="en-US" altLang="zh-CN" dirty="0">
                <a:solidFill>
                  <a:srgbClr val="00B0F0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COALESCE(</a:t>
            </a:r>
            <a:r>
              <a:rPr lang="en-US" altLang="zh-CN" dirty="0" err="1">
                <a:solidFill>
                  <a:srgbClr val="00B0F0"/>
                </a:solidFill>
              </a:rPr>
              <a:t>land.addr_num</a:t>
            </a:r>
            <a:r>
              <a:rPr lang="en-US" altLang="zh-CN" dirty="0">
                <a:solidFill>
                  <a:srgbClr val="00B0F0"/>
                </a:solidFill>
              </a:rPr>
              <a:t> || ' ','') || </a:t>
            </a:r>
            <a:r>
              <a:rPr lang="en-US" altLang="zh-CN" dirty="0" err="1">
                <a:solidFill>
                  <a:srgbClr val="00B0F0"/>
                </a:solidFill>
              </a:rPr>
              <a:t>full_str</a:t>
            </a:r>
            <a:r>
              <a:rPr lang="en-US" altLang="zh-CN" dirty="0">
                <a:solidFill>
                  <a:srgbClr val="00B0F0"/>
                </a:solidFill>
              </a:rPr>
              <a:t> AS address,</a:t>
            </a:r>
          </a:p>
          <a:p>
            <a:pPr marL="0" indent="0">
              <a:buNone/>
            </a:pP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FROM ch09.land AS land;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84C53-631E-DBCE-0967-8F4229E50E64}"/>
              </a:ext>
            </a:extLst>
          </p:cNvPr>
          <p:cNvSpPr txBox="1"/>
          <p:nvPr/>
        </p:nvSpPr>
        <p:spPr>
          <a:xfrm>
            <a:off x="581192" y="1453896"/>
            <a:ext cx="913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Create cluster based on K means with number of cluster = 4</a:t>
            </a:r>
          </a:p>
          <a:p>
            <a:endParaRPr lang="en-US" altLang="zh-CN" dirty="0"/>
          </a:p>
          <a:p>
            <a:r>
              <a:rPr lang="en-US" altLang="zh-CN" dirty="0"/>
              <a:t>Create cluster based on DNSCAN with  eps = 15 and </a:t>
            </a:r>
            <a:r>
              <a:rPr lang="en-US" altLang="zh-CN" dirty="0" err="1"/>
              <a:t>minpoints</a:t>
            </a:r>
            <a:r>
              <a:rPr lang="en-US" altLang="zh-CN" dirty="0"/>
              <a:t> =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95369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14236</TotalTime>
  <Words>435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Courier</vt:lpstr>
      <vt:lpstr>NewBaskerville-Roman</vt:lpstr>
      <vt:lpstr>Aptos</vt:lpstr>
      <vt:lpstr>Arial</vt:lpstr>
      <vt:lpstr>Calibri</vt:lpstr>
      <vt:lpstr>Wingdings 2</vt:lpstr>
      <vt:lpstr>DividendVTI</vt:lpstr>
      <vt:lpstr>WEEK 07 Geotagging</vt:lpstr>
      <vt:lpstr>WEEK 07   lecture session</vt:lpstr>
      <vt:lpstr>7.1  geotagging</vt:lpstr>
      <vt:lpstr>Linear referencing</vt:lpstr>
      <vt:lpstr>Linear referencing - procedures</vt:lpstr>
      <vt:lpstr>Linear referencing</vt:lpstr>
      <vt:lpstr>Cluster window function - kmeans</vt:lpstr>
      <vt:lpstr>PowerPoint Presentation</vt:lpstr>
      <vt:lpstr>K-means and dbscan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03</dc:title>
  <dc:creator>Yanan Wu</dc:creator>
  <cp:lastModifiedBy>Yanan Wu</cp:lastModifiedBy>
  <cp:revision>84</cp:revision>
  <dcterms:created xsi:type="dcterms:W3CDTF">2024-12-11T19:51:45Z</dcterms:created>
  <dcterms:modified xsi:type="dcterms:W3CDTF">2025-02-25T18:53:44Z</dcterms:modified>
</cp:coreProperties>
</file>