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6" r:id="rId3"/>
    <p:sldId id="353" r:id="rId4"/>
    <p:sldId id="356" r:id="rId5"/>
    <p:sldId id="357" r:id="rId6"/>
    <p:sldId id="364" r:id="rId7"/>
    <p:sldId id="365" r:id="rId8"/>
    <p:sldId id="366" r:id="rId9"/>
    <p:sldId id="370" r:id="rId10"/>
    <p:sldId id="367" r:id="rId11"/>
    <p:sldId id="371" r:id="rId12"/>
    <p:sldId id="368" r:id="rId13"/>
    <p:sldId id="369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ADVANCED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9C00-678A-3630-4D0F-E910F14A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Function example 02 -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9BEB-7246-D7D2-4601-5514DA31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654" y="2372741"/>
            <a:ext cx="6000583" cy="4017518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(varchar, integer, integer)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returns varchar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return substring(word, </a:t>
            </a:r>
            <a:r>
              <a:rPr lang="en-US" dirty="0" err="1">
                <a:solidFill>
                  <a:srgbClr val="00B0F0"/>
                </a:solidFill>
              </a:rPr>
              <a:t>startPos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endPoss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C7D2D-37BB-F973-43B2-E09E44AC08CF}"/>
              </a:ext>
            </a:extLst>
          </p:cNvPr>
          <p:cNvSpPr txBox="1"/>
          <p:nvPr/>
        </p:nvSpPr>
        <p:spPr>
          <a:xfrm>
            <a:off x="581192" y="1400980"/>
            <a:ext cx="11115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Alias to create a temporary name that assigned to a </a:t>
            </a:r>
            <a:r>
              <a:rPr lang="en-US" b="1" dirty="0"/>
              <a:t>parameter, column, or table</a:t>
            </a:r>
            <a:r>
              <a:rPr lang="en-US" dirty="0"/>
              <a:t> within a function to improve readability and prevent conflicts.</a:t>
            </a:r>
          </a:p>
        </p:txBody>
      </p:sp>
    </p:spTree>
    <p:extLst>
      <p:ext uri="{BB962C8B-B14F-4D97-AF65-F5344CB8AC3E}">
        <p14:creationId xmlns:p14="http://schemas.microsoft.com/office/powerpoint/2010/main" val="260887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8E1B-F003-F202-283A-821DCEE8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07414"/>
            <a:ext cx="11029615" cy="2945512"/>
          </a:xfrm>
        </p:spPr>
        <p:txBody>
          <a:bodyPr>
            <a:normAutofit/>
          </a:bodyPr>
          <a:lstStyle/>
          <a:p>
            <a:r>
              <a:rPr lang="en-US" sz="2000" dirty="0"/>
              <a:t>Function parameters can be declared with </a:t>
            </a:r>
            <a:r>
              <a:rPr lang="en-US" sz="2000" b="1" dirty="0"/>
              <a:t>explicit names and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Explicit Data Types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VARCHAR → Defines word as a text-based input.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INTEGER → Defines </a:t>
            </a:r>
            <a:r>
              <a:rPr lang="en-US" sz="2000" dirty="0" err="1"/>
              <a:t>startPos</a:t>
            </a:r>
            <a:r>
              <a:rPr lang="en-US" sz="2000" dirty="0"/>
              <a:t> and </a:t>
            </a:r>
            <a:r>
              <a:rPr lang="en-US" sz="2000" dirty="0" err="1"/>
              <a:t>endPos</a:t>
            </a:r>
            <a:r>
              <a:rPr lang="en-US" sz="2000" dirty="0"/>
              <a:t> as integer inputs.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Ensuring proper data types helps prevent unexpected errors.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D5F646-9B07-65A5-3502-EC1F1A712E77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21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Function – PARAMETER NAMES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3058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51B3-6278-B67E-AC4A-F16B930E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767" y="2850007"/>
            <a:ext cx="7210258" cy="36344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returns varchar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return substring();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('software', 5,3)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EC48-781E-1F0D-B08E-E459CE889756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03 - P</a:t>
            </a:r>
            <a:r>
              <a:rPr lang="en-US" altLang="zh-CN" sz="3200" dirty="0"/>
              <a:t>arameter name and Datatype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D90BC-9859-23A9-626E-954A04CB280B}"/>
              </a:ext>
            </a:extLst>
          </p:cNvPr>
          <p:cNvSpPr txBox="1"/>
          <p:nvPr/>
        </p:nvSpPr>
        <p:spPr>
          <a:xfrm>
            <a:off x="581192" y="1405075"/>
            <a:ext cx="1050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a substring from a given string (word), starting at the position specified by </a:t>
            </a:r>
            <a:r>
              <a:rPr lang="en-US" b="1" dirty="0" err="1"/>
              <a:t>startPos</a:t>
            </a:r>
            <a:r>
              <a:rPr lang="en-US" b="1" dirty="0"/>
              <a:t> </a:t>
            </a:r>
            <a:r>
              <a:rPr lang="en-US" dirty="0"/>
              <a:t>and spanning the length specified by </a:t>
            </a:r>
            <a:r>
              <a:rPr lang="en-US" b="1" dirty="0" err="1"/>
              <a:t>endPos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68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B1A4F-7624-280B-81E7-8279AEE94EE0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USE INOUT PARAMETER TYPE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038C38-64E9-2A15-9CFE-67E790C73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8059"/>
            <a:ext cx="10389254" cy="394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In PostgreSQL PL/</a:t>
            </a:r>
            <a:r>
              <a:rPr lang="en-US" altLang="en-US" sz="2200" dirty="0" err="1"/>
              <a:t>pgSQL</a:t>
            </a:r>
            <a:r>
              <a:rPr lang="en-US" altLang="en-US" sz="2200" dirty="0"/>
              <a:t>, function parameters can be defined with different modes: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IN (Default) → Input-only parameter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OUT → Output-only parameter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INOUT → Acts as both an input and an output parameter</a:t>
            </a:r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What is INOUT?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INOUT parameters serve as both inputs and outputs in a function.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The function modifies the input value and returns it.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This allows you to return multiple values without needing a RETURNS clause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6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84E8-9A72-EAFD-34D7-4526A1C1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067" y="2197989"/>
            <a:ext cx="8181808" cy="3634486"/>
          </a:xfrm>
        </p:spPr>
        <p:txBody>
          <a:bodyPr>
            <a:normAutofit lnSpcReduction="10000"/>
          </a:bodyPr>
          <a:lstStyle/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-- parameter type{in*|</a:t>
            </a:r>
            <a:r>
              <a:rPr lang="en-US" dirty="0" err="1">
                <a:solidFill>
                  <a:srgbClr val="00B0F0"/>
                </a:solidFill>
              </a:rPr>
              <a:t>out|inout|VARIADIC</a:t>
            </a:r>
            <a:r>
              <a:rPr lang="en-US" dirty="0">
                <a:solidFill>
                  <a:srgbClr val="00B0F0"/>
                </a:solidFill>
              </a:rPr>
              <a:t>**}  *DEFAULT **variable number of arguments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fnSwap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end;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3240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fnSwap</a:t>
            </a:r>
            <a:r>
              <a:rPr lang="en-US" dirty="0">
                <a:solidFill>
                  <a:srgbClr val="00B0F0"/>
                </a:solidFill>
              </a:rPr>
              <a:t>(10,20)</a:t>
            </a:r>
          </a:p>
          <a:p>
            <a:pPr marL="32400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8ECEA-3C8B-7F5A-6B48-1D729676053F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04 – </a:t>
            </a:r>
            <a:r>
              <a:rPr lang="en-US" sz="3200" dirty="0" err="1"/>
              <a:t>Inout</a:t>
            </a:r>
            <a:r>
              <a:rPr lang="en-US" sz="3200" dirty="0"/>
              <a:t> Parameter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C756D-9466-DB82-4E39-00E858555473}"/>
              </a:ext>
            </a:extLst>
          </p:cNvPr>
          <p:cNvSpPr txBox="1"/>
          <p:nvPr/>
        </p:nvSpPr>
        <p:spPr>
          <a:xfrm>
            <a:off x="557296" y="1318650"/>
            <a:ext cx="54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function to swap the two points</a:t>
            </a:r>
          </a:p>
        </p:txBody>
      </p:sp>
    </p:spTree>
    <p:extLst>
      <p:ext uri="{BB962C8B-B14F-4D97-AF65-F5344CB8AC3E}">
        <p14:creationId xmlns:p14="http://schemas.microsoft.com/office/powerpoint/2010/main" val="428133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F64E0-2456-1C65-E240-6CDCF4F93420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ARRAY INPUT PARAMETER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4634C7-D852-247D-5239-7AF0FCDC8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167" y="1660823"/>
            <a:ext cx="6914200" cy="353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02900" marR="0" lvl="1" indent="-342900" fontAlgn="base">
              <a:buFont typeface="Wingdings" panose="05000000000000000000" pitchFamily="2" charset="2"/>
              <a:buChar char="§"/>
              <a:tabLst/>
            </a:pPr>
            <a:r>
              <a:rPr lang="en-US" altLang="en-US" sz="2200" dirty="0"/>
              <a:t>Function Parameters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Accepts an array of numeric values (numeric[]).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Looping Through an Array</a:t>
            </a:r>
          </a:p>
          <a:p>
            <a:pPr marL="972900" lvl="2" indent="-342900" fontAlgn="base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FOREACH </a:t>
            </a:r>
            <a:r>
              <a:rPr lang="en-US" altLang="en-US" sz="2200" dirty="0" err="1"/>
              <a:t>val</a:t>
            </a:r>
            <a:r>
              <a:rPr lang="en-US" altLang="en-US" sz="2200" dirty="0"/>
              <a:t> IN ARRAY </a:t>
            </a:r>
            <a:r>
              <a:rPr lang="en-US" altLang="en-US" sz="2200" dirty="0" err="1"/>
              <a:t>n_array</a:t>
            </a:r>
            <a:r>
              <a:rPr lang="en-US" altLang="en-US" sz="2200" dirty="0"/>
              <a:t> LOOP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Iterates through each value in the array.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Adds each value to total and increases the counter </a:t>
            </a:r>
            <a:r>
              <a:rPr lang="en-US" altLang="en-US" sz="2000" dirty="0" err="1"/>
              <a:t>cnt</a:t>
            </a:r>
            <a:r>
              <a:rPr lang="en-US" altLang="en-US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9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60A3-7C2D-65B3-0EE5-845F4C33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394" y="2211832"/>
            <a:ext cx="4843212" cy="363448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fnMean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returns numeric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declare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fnMean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A621E-1DAF-DB73-EC06-359681BA470D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05 – Array Input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1E63E-1357-A868-9266-E69F5272E6C5}"/>
              </a:ext>
            </a:extLst>
          </p:cNvPr>
          <p:cNvSpPr txBox="1"/>
          <p:nvPr/>
        </p:nvSpPr>
        <p:spPr>
          <a:xfrm>
            <a:off x="581192" y="144780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 err="1"/>
              <a:t>fnMean</a:t>
            </a:r>
            <a:r>
              <a:rPr lang="en-US" dirty="0"/>
              <a:t> function calculates the mean (average) of a numeric array in PostgreSQL.</a:t>
            </a:r>
          </a:p>
        </p:txBody>
      </p:sp>
    </p:spTree>
    <p:extLst>
      <p:ext uri="{BB962C8B-B14F-4D97-AF65-F5344CB8AC3E}">
        <p14:creationId xmlns:p14="http://schemas.microsoft.com/office/powerpoint/2010/main" val="407437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A5A8F-788B-00EF-8CEE-E1E066167A93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Table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9277F2-D5F6-FC60-C064-71817FE15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88819"/>
            <a:ext cx="9978053" cy="13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Perform query on existing Table</a:t>
            </a:r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Specify name, column and query for Table</a:t>
            </a:r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RETURN QUERY – Used in PL/</a:t>
            </a:r>
            <a:r>
              <a:rPr lang="en-US" altLang="en-US" sz="2200" dirty="0" err="1"/>
              <a:t>pgSQL</a:t>
            </a:r>
            <a:r>
              <a:rPr lang="en-US" altLang="en-US" sz="2200" dirty="0"/>
              <a:t> to return the result of a SELECT statement. </a:t>
            </a:r>
          </a:p>
        </p:txBody>
      </p:sp>
    </p:spTree>
    <p:extLst>
      <p:ext uri="{BB962C8B-B14F-4D97-AF65-F5344CB8AC3E}">
        <p14:creationId xmlns:p14="http://schemas.microsoft.com/office/powerpoint/2010/main" val="396642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C83AD-6C0E-BE51-B9C5-D07D672F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496" y="2352675"/>
            <a:ext cx="5314950" cy="4079876"/>
          </a:xfrm>
        </p:spPr>
        <p:txBody>
          <a:bodyPr>
            <a:noAutofit/>
          </a:bodyPr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CREATE OR REPLACE FUNCTION </a:t>
            </a:r>
            <a:r>
              <a:rPr lang="en-US" sz="1600" dirty="0" err="1">
                <a:solidFill>
                  <a:srgbClr val="00B0F0"/>
                </a:solidFill>
              </a:rPr>
              <a:t>subway_filter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returns table(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-- table alias is mandatory, or use </a:t>
            </a:r>
            <a:r>
              <a:rPr lang="en-US" sz="1600" dirty="0" err="1">
                <a:solidFill>
                  <a:srgbClr val="00B0F0"/>
                </a:solidFill>
              </a:rPr>
              <a:t>tablename</a:t>
            </a:r>
            <a:r>
              <a:rPr lang="en-US" sz="1600" dirty="0">
                <a:solidFill>
                  <a:srgbClr val="00B0F0"/>
                </a:solidFill>
              </a:rPr>
              <a:t> as alias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language </a:t>
            </a:r>
            <a:r>
              <a:rPr lang="en-US" sz="1600" dirty="0" err="1">
                <a:solidFill>
                  <a:srgbClr val="00B0F0"/>
                </a:solidFill>
              </a:rPr>
              <a:t>plpgsql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select * from </a:t>
            </a:r>
            <a:r>
              <a:rPr lang="en-US" sz="1600" dirty="0" err="1">
                <a:solidFill>
                  <a:srgbClr val="00B0F0"/>
                </a:solidFill>
              </a:rPr>
              <a:t>subway_filter</a:t>
            </a:r>
            <a:r>
              <a:rPr lang="en-US" sz="1600" dirty="0">
                <a:solidFill>
                  <a:srgbClr val="00B0F0"/>
                </a:solidFill>
              </a:rPr>
              <a:t>('Brooklyn')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EA2A2-3993-8EBE-85B4-26C40F2CC47E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06 –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A33CD-DC39-FC5A-098C-EC34D0D67E0F}"/>
              </a:ext>
            </a:extLst>
          </p:cNvPr>
          <p:cNvSpPr txBox="1"/>
          <p:nvPr/>
        </p:nvSpPr>
        <p:spPr>
          <a:xfrm>
            <a:off x="581192" y="1252807"/>
            <a:ext cx="11172658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7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function to filter the subway based on borough’s name</a:t>
            </a:r>
          </a:p>
          <a:p>
            <a:pPr marL="7029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‘subway’, Scripts – Create Script to check the whole column names</a:t>
            </a:r>
          </a:p>
        </p:txBody>
      </p:sp>
    </p:spTree>
    <p:extLst>
      <p:ext uri="{BB962C8B-B14F-4D97-AF65-F5344CB8AC3E}">
        <p14:creationId xmlns:p14="http://schemas.microsoft.com/office/powerpoint/2010/main" val="349442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D62D-882D-DC03-389A-F0BFF6CB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67" y="1702689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Dynamic SQL?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Allows you to construct </a:t>
            </a:r>
            <a:r>
              <a:rPr lang="en-US" sz="2000" b="1" dirty="0"/>
              <a:t>SQL queries dynamically</a:t>
            </a:r>
            <a:r>
              <a:rPr lang="en-US" sz="2000" dirty="0"/>
              <a:t> at runtime.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Enables execution of </a:t>
            </a:r>
            <a:r>
              <a:rPr lang="en-US" sz="2000" b="1" dirty="0"/>
              <a:t>queries with variable table names, column names, and conditions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Used in </a:t>
            </a:r>
            <a:r>
              <a:rPr lang="en-US" sz="2000" b="1" dirty="0"/>
              <a:t>stored functions, procedures, and triggers</a:t>
            </a:r>
            <a:r>
              <a:rPr lang="en-US" sz="2000" dirty="0"/>
              <a:t> for flexibility.</a:t>
            </a:r>
          </a:p>
          <a:p>
            <a:r>
              <a:rPr lang="en-US" sz="2000" b="1" dirty="0"/>
              <a:t>Syntax for Dynamic SQL in PL/</a:t>
            </a:r>
            <a:r>
              <a:rPr lang="en-US" sz="2000" b="1" dirty="0" err="1"/>
              <a:t>pgSQL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EXECUTE to run dynamically built queries.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format() to safely construct queries.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%I for identifiers (tables, columns) and %L for literal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B12BD-787E-B3EE-ABDB-5D00A7962AED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Dynamic SQL for Table</a:t>
            </a:r>
          </a:p>
        </p:txBody>
      </p:sp>
    </p:spTree>
    <p:extLst>
      <p:ext uri="{BB962C8B-B14F-4D97-AF65-F5344CB8AC3E}">
        <p14:creationId xmlns:p14="http://schemas.microsoft.com/office/powerpoint/2010/main" val="327481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03C7-F999-3516-0EA7-D37E8CAA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838" y="2305051"/>
            <a:ext cx="5067133" cy="4552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CREATE OR REPLACE FUNCTION </a:t>
            </a:r>
            <a:r>
              <a:rPr lang="en-US" sz="1600" dirty="0" err="1">
                <a:solidFill>
                  <a:srgbClr val="00B0F0"/>
                </a:solidFill>
              </a:rPr>
              <a:t>dynamic_subway_filter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RETURNS TABLE ()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DECLARE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</a:t>
            </a:r>
            <a:r>
              <a:rPr lang="en-US" sz="1600" dirty="0" err="1">
                <a:solidFill>
                  <a:srgbClr val="00B0F0"/>
                </a:solidFill>
              </a:rPr>
              <a:t>sql_query</a:t>
            </a:r>
            <a:r>
              <a:rPr lang="en-US" sz="1600" dirty="0">
                <a:solidFill>
                  <a:srgbClr val="00B0F0"/>
                </a:solidFill>
              </a:rPr>
              <a:t> TEXT;  -- Stores the dynamic 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sql_query</a:t>
            </a:r>
            <a:r>
              <a:rPr lang="en-US" sz="1600" dirty="0">
                <a:solidFill>
                  <a:srgbClr val="00B0F0"/>
                </a:solidFill>
              </a:rPr>
              <a:t> := format();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RETURN QUERY EXECUTE </a:t>
            </a:r>
            <a:r>
              <a:rPr lang="en-US" sz="1600" dirty="0" err="1">
                <a:solidFill>
                  <a:srgbClr val="00B0F0"/>
                </a:solidFill>
              </a:rPr>
              <a:t>sql_query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LANGUAGE </a:t>
            </a:r>
            <a:r>
              <a:rPr lang="en-US" sz="1600" dirty="0" err="1">
                <a:solidFill>
                  <a:srgbClr val="00B0F0"/>
                </a:solidFill>
              </a:rPr>
              <a:t>plpgsql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D38E-4C46-BB75-D436-32042A1FC9C4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07 – Dynamic SQL for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C50EA-BA6E-6DFC-225C-7345E7D35918}"/>
              </a:ext>
            </a:extLst>
          </p:cNvPr>
          <p:cNvSpPr txBox="1"/>
          <p:nvPr/>
        </p:nvSpPr>
        <p:spPr>
          <a:xfrm>
            <a:off x="6486527" y="2305051"/>
            <a:ext cx="5334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format() Function is used to dynamically construct SQL queries.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Identifiers (%I):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%I.%I → Ensures proper schema and table name formatting (e.g., ch05.subway).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%I → Ensures proper column name formatting.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Literals (%L):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%L → Ensures that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filter_value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correctly formatted as a string to prevent SQL injection.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AE8E5-7BF9-81B9-FC79-C4FB2D70B2BA}"/>
              </a:ext>
            </a:extLst>
          </p:cNvPr>
          <p:cNvSpPr txBox="1"/>
          <p:nvPr/>
        </p:nvSpPr>
        <p:spPr>
          <a:xfrm>
            <a:off x="581192" y="1201848"/>
            <a:ext cx="104103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 function to dynamically filters subway station data based on a user-specified schema, table, column, and filter value.</a:t>
            </a:r>
          </a:p>
          <a:p>
            <a:pPr marL="800100" lvl="2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subway station based on color</a:t>
            </a:r>
          </a:p>
        </p:txBody>
      </p:sp>
    </p:spTree>
    <p:extLst>
      <p:ext uri="{BB962C8B-B14F-4D97-AF65-F5344CB8AC3E}">
        <p14:creationId xmlns:p14="http://schemas.microsoft.com/office/powerpoint/2010/main" val="385536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AD494-3DA4-8928-BDF9-D6F2C85B53A0}"/>
              </a:ext>
            </a:extLst>
          </p:cNvPr>
          <p:cNvSpPr txBox="1"/>
          <p:nvPr/>
        </p:nvSpPr>
        <p:spPr>
          <a:xfrm>
            <a:off x="581192" y="668032"/>
            <a:ext cx="930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Dynamic SQL for Spatial Relationship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FA6D01-C0E4-FC8F-B573-F8C298044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3592" y="1824624"/>
            <a:ext cx="10403361" cy="20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en-US" sz="2000" b="1" dirty="0"/>
              <a:t>Why Use Dynamic SQL for Spatial Relationship?</a:t>
            </a:r>
          </a:p>
          <a:p>
            <a:pPr lvl="1" fontAlgn="base"/>
            <a:r>
              <a:rPr lang="en-US" altLang="en-US" sz="1800" dirty="0"/>
              <a:t>Enables flexible queries based on user-defined inputs (e.g., schema, table, column names).</a:t>
            </a:r>
          </a:p>
          <a:p>
            <a:pPr lvl="1" fontAlgn="base"/>
            <a:r>
              <a:rPr lang="en-US" altLang="en-US" sz="1800" dirty="0"/>
              <a:t>Allows complex spatial operations, like </a:t>
            </a:r>
            <a:r>
              <a:rPr lang="en-US" altLang="en-US" sz="1800" dirty="0" err="1"/>
              <a:t>ST_Intersects</a:t>
            </a:r>
            <a:r>
              <a:rPr lang="en-US" altLang="en-US" sz="1800" dirty="0"/>
              <a:t>() and </a:t>
            </a:r>
            <a:r>
              <a:rPr lang="en-US" altLang="en-US" sz="1800" dirty="0" err="1"/>
              <a:t>ST_Buffer</a:t>
            </a:r>
            <a:r>
              <a:rPr lang="en-US" altLang="en-US" sz="1800" dirty="0"/>
              <a:t>(), to be dynamically generated.</a:t>
            </a:r>
          </a:p>
          <a:p>
            <a:pPr lvl="1" fontAlgn="base"/>
            <a:r>
              <a:rPr lang="en-US" altLang="en-US" sz="1800" dirty="0"/>
              <a:t>Helps avoid hardcoding table and column names, making functions more reusable.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0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FF4E-543C-97CE-9956-F08991EA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392" y="2274479"/>
            <a:ext cx="6934033" cy="4514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CREATE OR REPLACE FUNCTION </a:t>
            </a:r>
            <a:r>
              <a:rPr lang="en-US" sz="1400" dirty="0" err="1">
                <a:solidFill>
                  <a:srgbClr val="00B0F0"/>
                </a:solidFill>
              </a:rPr>
              <a:t>dynamic_subway_filter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RETURNS TABLE 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DECLARE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   </a:t>
            </a:r>
            <a:r>
              <a:rPr lang="en-US" sz="1400" dirty="0" err="1">
                <a:solidFill>
                  <a:srgbClr val="00B0F0"/>
                </a:solidFill>
              </a:rPr>
              <a:t>sql_query</a:t>
            </a:r>
            <a:r>
              <a:rPr lang="en-US" sz="1400" dirty="0">
                <a:solidFill>
                  <a:srgbClr val="00B0F0"/>
                </a:solidFill>
              </a:rPr>
              <a:t> TEXT;  -- Stores the dynamic SQL query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sql_query</a:t>
            </a:r>
            <a:r>
              <a:rPr lang="en-US" sz="1400" dirty="0">
                <a:solidFill>
                  <a:srgbClr val="00B0F0"/>
                </a:solidFill>
              </a:rPr>
              <a:t> := format();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RETURN QUERY EXECUTE </a:t>
            </a:r>
            <a:r>
              <a:rPr lang="en-US" sz="1400" dirty="0" err="1">
                <a:solidFill>
                  <a:srgbClr val="00B0F0"/>
                </a:solidFill>
              </a:rPr>
              <a:t>sql_query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LANGUAGE </a:t>
            </a:r>
            <a:r>
              <a:rPr lang="en-US" sz="1400" dirty="0" err="1">
                <a:solidFill>
                  <a:srgbClr val="00B0F0"/>
                </a:solidFill>
              </a:rPr>
              <a:t>plpgsql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select * from </a:t>
            </a:r>
            <a:r>
              <a:rPr lang="en-US" sz="1400" dirty="0" err="1">
                <a:solidFill>
                  <a:srgbClr val="00B0F0"/>
                </a:solidFill>
              </a:rPr>
              <a:t>dynamic_subway_filter</a:t>
            </a:r>
            <a:r>
              <a:rPr lang="en-US" sz="1400" dirty="0">
                <a:solidFill>
                  <a:srgbClr val="00B0F0"/>
                </a:solidFill>
              </a:rPr>
              <a:t>('ch05','streets', 'ch05', 'subway', 'color', 'GREEN', 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C31DA-FEF3-1293-6A5C-7FDDB2E20323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08 – Dynamic SQL for Spatial Relationship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C58D5-DA5D-6F55-F754-1B081DFB8103}"/>
              </a:ext>
            </a:extLst>
          </p:cNvPr>
          <p:cNvSpPr txBox="1"/>
          <p:nvPr/>
        </p:nvSpPr>
        <p:spPr>
          <a:xfrm>
            <a:off x="647867" y="1301977"/>
            <a:ext cx="991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streets that intersects with subway stations with specified color </a:t>
            </a:r>
          </a:p>
        </p:txBody>
      </p:sp>
    </p:spTree>
    <p:extLst>
      <p:ext uri="{BB962C8B-B14F-4D97-AF65-F5344CB8AC3E}">
        <p14:creationId xmlns:p14="http://schemas.microsoft.com/office/powerpoint/2010/main" val="132164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5.1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04BE-80A2-7EF7-7696-2E589ED4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E064-CDDB-7751-5651-AC74FEAB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4089"/>
            <a:ext cx="11029615" cy="2383536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a Function in SQL?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b="1" dirty="0"/>
              <a:t>function</a:t>
            </a:r>
            <a:r>
              <a:rPr lang="en-US" sz="1800" dirty="0"/>
              <a:t> in SQL is a reusable block of code that performs a specific task.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Functions </a:t>
            </a:r>
            <a:r>
              <a:rPr lang="en-US" sz="1800" b="1" dirty="0"/>
              <a:t>accept input parameters</a:t>
            </a:r>
            <a:r>
              <a:rPr lang="en-US" sz="1800" dirty="0"/>
              <a:t>, process data, and </a:t>
            </a:r>
            <a:r>
              <a:rPr lang="en-US" sz="1800" b="1" dirty="0"/>
              <a:t>return a value or a table</a:t>
            </a:r>
            <a:r>
              <a:rPr lang="en-US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Helps </a:t>
            </a:r>
            <a:r>
              <a:rPr lang="en-US" sz="1800" b="1" dirty="0"/>
              <a:t>simplify queries, automate calculations, and improve maintainability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541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5A8E-57E9-2475-6135-3B958229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089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b="1" dirty="0"/>
              <a:t>Key Components of an SQL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CREATE FUNCTION </a:t>
            </a:r>
            <a:r>
              <a:rPr lang="en-US" sz="1800" b="1" dirty="0" err="1"/>
              <a:t>function_name</a:t>
            </a:r>
            <a:r>
              <a:rPr lang="en-US" sz="1800" b="1" dirty="0"/>
              <a:t>(parameters) </a:t>
            </a:r>
            <a:r>
              <a:rPr lang="en-US" sz="1800" dirty="0"/>
              <a:t>→ Defines the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RETURNS </a:t>
            </a:r>
            <a:r>
              <a:rPr lang="en-US" sz="1800" dirty="0" err="1"/>
              <a:t>data_type</a:t>
            </a:r>
            <a:r>
              <a:rPr lang="en-US" sz="1800" dirty="0"/>
              <a:t> / </a:t>
            </a:r>
            <a:r>
              <a:rPr lang="en-US" sz="1800" b="1" dirty="0"/>
              <a:t>RETURNS TABLE </a:t>
            </a:r>
            <a:r>
              <a:rPr lang="en-US" sz="1800" dirty="0"/>
              <a:t>→ Specifies the function's return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AS </a:t>
            </a:r>
            <a:r>
              <a:rPr lang="en-US" sz="1800" b="1" dirty="0"/>
              <a:t>$$ ... $$ </a:t>
            </a:r>
            <a:r>
              <a:rPr lang="en-US" sz="1800" dirty="0"/>
              <a:t>→ Defines the function body inside dollar quotes.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BEGIN ... END</a:t>
            </a:r>
            <a:r>
              <a:rPr lang="en-US" sz="1800" dirty="0"/>
              <a:t>; → Contains function logic.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RETURN</a:t>
            </a:r>
            <a:r>
              <a:rPr lang="en-US" sz="1800" dirty="0"/>
              <a:t> → Specifies what the function should return.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LANGUAGE </a:t>
            </a:r>
            <a:r>
              <a:rPr lang="en-US" sz="1800" b="1" dirty="0" err="1"/>
              <a:t>plpgsql</a:t>
            </a:r>
            <a:r>
              <a:rPr lang="en-US" sz="1800" b="1" dirty="0"/>
              <a:t> </a:t>
            </a:r>
            <a:r>
              <a:rPr lang="en-US" sz="1800" dirty="0"/>
              <a:t>→ Indicates the procedural SQL language used (PostgreSQL). </a:t>
            </a:r>
          </a:p>
        </p:txBody>
      </p:sp>
    </p:spTree>
    <p:extLst>
      <p:ext uri="{BB962C8B-B14F-4D97-AF65-F5344CB8AC3E}">
        <p14:creationId xmlns:p14="http://schemas.microsoft.com/office/powerpoint/2010/main" val="19419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29EE-BFCB-F01D-244E-286913A7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6206"/>
            <a:ext cx="11029615" cy="3545587"/>
          </a:xfrm>
        </p:spPr>
        <p:txBody>
          <a:bodyPr>
            <a:normAutofit/>
          </a:bodyPr>
          <a:lstStyle/>
          <a:p>
            <a:r>
              <a:rPr lang="en-US" sz="2000" dirty="0" err="1"/>
              <a:t>plpgsql</a:t>
            </a:r>
            <a:r>
              <a:rPr lang="en-US" sz="2000" dirty="0"/>
              <a:t> (Procedure Language / PostgreSQL)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Procedural Language: Extends SQL with control structures like loops, conditions, and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Case: Used for writing functions, triggers, and procedural logic inside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Features: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Variables and control flow (IF, LOOP, FOR, WHILE)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Exception handling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Stored procedures and triggers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22088-E588-155D-6A30-35F5D1314ED6}"/>
              </a:ext>
            </a:extLst>
          </p:cNvPr>
          <p:cNvSpPr txBox="1"/>
          <p:nvPr/>
        </p:nvSpPr>
        <p:spPr>
          <a:xfrm>
            <a:off x="438150" y="740764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plpgsql</a:t>
            </a:r>
            <a:r>
              <a:rPr lang="en-US" sz="3200" dirty="0"/>
              <a:t> (Procedure Language / PostgreSQL)</a:t>
            </a:r>
          </a:p>
        </p:txBody>
      </p:sp>
    </p:spTree>
    <p:extLst>
      <p:ext uri="{BB962C8B-B14F-4D97-AF65-F5344CB8AC3E}">
        <p14:creationId xmlns:p14="http://schemas.microsoft.com/office/powerpoint/2010/main" val="14709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2B5E0240-A7E4-F24D-43E4-35B7B4743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66986"/>
              </p:ext>
            </p:extLst>
          </p:nvPr>
        </p:nvGraphicFramePr>
        <p:xfrm>
          <a:off x="2367413" y="1950559"/>
          <a:ext cx="6233661" cy="37972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77887">
                  <a:extLst>
                    <a:ext uri="{9D8B030D-6E8A-4147-A177-3AD203B41FA5}">
                      <a16:colId xmlns:a16="http://schemas.microsoft.com/office/drawing/2014/main" val="1792299486"/>
                    </a:ext>
                  </a:extLst>
                </a:gridCol>
                <a:gridCol w="2077887">
                  <a:extLst>
                    <a:ext uri="{9D8B030D-6E8A-4147-A177-3AD203B41FA5}">
                      <a16:colId xmlns:a16="http://schemas.microsoft.com/office/drawing/2014/main" val="2910348141"/>
                    </a:ext>
                  </a:extLst>
                </a:gridCol>
                <a:gridCol w="2077887">
                  <a:extLst>
                    <a:ext uri="{9D8B030D-6E8A-4147-A177-3AD203B41FA5}">
                      <a16:colId xmlns:a16="http://schemas.microsoft.com/office/drawing/2014/main" val="1536646636"/>
                    </a:ext>
                  </a:extLst>
                </a:gridCol>
              </a:tblGrid>
              <a:tr h="183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SQL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PL/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pgSQL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797884"/>
                  </a:ext>
                </a:extLst>
              </a:tr>
              <a:tr h="33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Declarative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Procedural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56020"/>
                  </a:ext>
                </a:extLst>
              </a:tr>
              <a:tr h="655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Purpose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Query and manipulate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Create functions, procedures, triggers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05896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Control Flow (IF, LOOP)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10259"/>
                  </a:ext>
                </a:extLst>
              </a:tr>
              <a:tr h="33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79273"/>
                  </a:ext>
                </a:extLst>
              </a:tr>
              <a:tr h="655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Minimal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Exception handling supported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814669"/>
                  </a:ext>
                </a:extLst>
              </a:tr>
              <a:tr h="979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 Case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Simple queries, DDL/DML 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Complex business logic, stored procedures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620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6064E0C-7CEC-EC32-C7C9-37DD4B3AACA1}"/>
              </a:ext>
            </a:extLst>
          </p:cNvPr>
          <p:cNvSpPr txBox="1"/>
          <p:nvPr/>
        </p:nvSpPr>
        <p:spPr>
          <a:xfrm>
            <a:off x="438150" y="7061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Difference between </a:t>
            </a:r>
            <a:r>
              <a:rPr lang="en-US" sz="3200" dirty="0" err="1"/>
              <a:t>plpgsql</a:t>
            </a:r>
            <a:r>
              <a:rPr lang="en-US" sz="3200" dirty="0"/>
              <a:t> and SQL</a:t>
            </a:r>
          </a:p>
        </p:txBody>
      </p:sp>
    </p:spTree>
    <p:extLst>
      <p:ext uri="{BB962C8B-B14F-4D97-AF65-F5344CB8AC3E}">
        <p14:creationId xmlns:p14="http://schemas.microsoft.com/office/powerpoint/2010/main" val="353189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CFE5-117B-EAFA-89E9-F9472C77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Function-example 01 – </a:t>
            </a:r>
            <a:r>
              <a:rPr lang="en-US" dirty="0">
                <a:solidFill>
                  <a:srgbClr val="00B0F0"/>
                </a:solidFill>
              </a:rPr>
              <a:t>SUBSTRING()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2875-B1B4-5391-DD89-55D0A155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1" y="2419444"/>
            <a:ext cx="3657431" cy="36344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returns varchar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return substring();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F481F-3824-06CE-9CC5-8900A783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33" y="2621312"/>
            <a:ext cx="3114675" cy="16153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8ECB7-7E94-4EAC-44AD-B175657DFB6C}"/>
              </a:ext>
            </a:extLst>
          </p:cNvPr>
          <p:cNvSpPr txBox="1">
            <a:spLocks/>
          </p:cNvSpPr>
          <p:nvPr/>
        </p:nvSpPr>
        <p:spPr>
          <a:xfrm>
            <a:off x="181313" y="2419444"/>
            <a:ext cx="365743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CREATE OR REPLACE FUNCTION </a:t>
            </a:r>
            <a:r>
              <a:rPr lang="en-US" dirty="0" err="1">
                <a:solidFill>
                  <a:schemeClr val="tx1"/>
                </a:solidFill>
              </a:rPr>
              <a:t>func_name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returns &lt;</a:t>
            </a:r>
            <a:r>
              <a:rPr lang="en-US" dirty="0" err="1">
                <a:solidFill>
                  <a:schemeClr val="tx1"/>
                </a:solidFill>
              </a:rPr>
              <a:t>return_datatype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as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begin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	&lt;type in function body here&gt;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end;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language </a:t>
            </a:r>
            <a:r>
              <a:rPr lang="en-US" dirty="0" err="1">
                <a:solidFill>
                  <a:schemeClr val="tx1"/>
                </a:solidFill>
              </a:rPr>
              <a:t>plpgsql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fn_mid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88B36-2A06-644B-2E2E-AD0F85AF6A15}"/>
              </a:ext>
            </a:extLst>
          </p:cNvPr>
          <p:cNvSpPr txBox="1"/>
          <p:nvPr/>
        </p:nvSpPr>
        <p:spPr>
          <a:xfrm>
            <a:off x="581192" y="1371410"/>
            <a:ext cx="105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a substring from a given string, starting at a specified position and spanning a specified length.</a:t>
            </a:r>
          </a:p>
        </p:txBody>
      </p:sp>
    </p:spTree>
    <p:extLst>
      <p:ext uri="{BB962C8B-B14F-4D97-AF65-F5344CB8AC3E}">
        <p14:creationId xmlns:p14="http://schemas.microsoft.com/office/powerpoint/2010/main" val="13506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C463-3E36-BFEE-3AB8-A8491D2B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1819"/>
          </a:xfrm>
        </p:spPr>
        <p:txBody>
          <a:bodyPr/>
          <a:lstStyle/>
          <a:p>
            <a:r>
              <a:rPr lang="en-US" dirty="0"/>
              <a:t>Function -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3A54-73C0-DFB9-97F9-44D6EECA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19045"/>
            <a:ext cx="11029615" cy="2097786"/>
          </a:xfrm>
        </p:spPr>
        <p:txBody>
          <a:bodyPr/>
          <a:lstStyle/>
          <a:p>
            <a:r>
              <a:rPr lang="en-US" dirty="0"/>
              <a:t>The DECLARE ... ALIAS FOR $n syntax is used in PL/</a:t>
            </a:r>
            <a:r>
              <a:rPr lang="en-US" dirty="0" err="1"/>
              <a:t>pgSQL</a:t>
            </a:r>
            <a:r>
              <a:rPr lang="en-US" dirty="0"/>
              <a:t> (Procedural Language for PostgreSQL) to assign meaningful names to function parameters. </a:t>
            </a:r>
          </a:p>
          <a:p>
            <a:endParaRPr lang="en-US" dirty="0"/>
          </a:p>
          <a:p>
            <a:r>
              <a:rPr lang="en-US" dirty="0"/>
              <a:t>This is particularly useful when working with positional parameters ($1, $2, $3), as it makes the code more readable and maintainable.</a:t>
            </a:r>
          </a:p>
        </p:txBody>
      </p:sp>
    </p:spTree>
    <p:extLst>
      <p:ext uri="{BB962C8B-B14F-4D97-AF65-F5344CB8AC3E}">
        <p14:creationId xmlns:p14="http://schemas.microsoft.com/office/powerpoint/2010/main" val="17811007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13126</TotalTime>
  <Words>1353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Narrow</vt:lpstr>
      <vt:lpstr>Arial</vt:lpstr>
      <vt:lpstr>Calibri</vt:lpstr>
      <vt:lpstr>Wingdings</vt:lpstr>
      <vt:lpstr>Wingdings 2</vt:lpstr>
      <vt:lpstr>DividendVTI</vt:lpstr>
      <vt:lpstr>WEEK 05 ADVANCED sql</vt:lpstr>
      <vt:lpstr>WEEK 05   lecture session</vt:lpstr>
      <vt:lpstr>5.1  FUNCTION</vt:lpstr>
      <vt:lpstr>FUNCTION</vt:lpstr>
      <vt:lpstr>PowerPoint Presentation</vt:lpstr>
      <vt:lpstr>PowerPoint Presentation</vt:lpstr>
      <vt:lpstr>PowerPoint Presentation</vt:lpstr>
      <vt:lpstr>Function-example 01 – SUBSTRING()</vt:lpstr>
      <vt:lpstr>Function - alias</vt:lpstr>
      <vt:lpstr>Function example 02 - ALIAS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74</cp:revision>
  <dcterms:created xsi:type="dcterms:W3CDTF">2024-12-11T19:51:45Z</dcterms:created>
  <dcterms:modified xsi:type="dcterms:W3CDTF">2025-02-16T19:23:07Z</dcterms:modified>
</cp:coreProperties>
</file>