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353" r:id="rId4"/>
    <p:sldId id="355" r:id="rId5"/>
    <p:sldId id="356" r:id="rId6"/>
    <p:sldId id="357" r:id="rId7"/>
    <p:sldId id="360" r:id="rId8"/>
    <p:sldId id="361" r:id="rId9"/>
    <p:sldId id="358" r:id="rId10"/>
    <p:sldId id="363" r:id="rId11"/>
    <p:sldId id="362" r:id="rId12"/>
    <p:sldId id="359" r:id="rId13"/>
    <p:sldId id="364" r:id="rId14"/>
    <p:sldId id="365" r:id="rId15"/>
    <p:sldId id="366" r:id="rId16"/>
    <p:sldId id="367" r:id="rId17"/>
    <p:sldId id="3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aptiler.com/google-maps-coordinates-tile-bounds-projec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stgis.net/docs/ST_MakeEnvelop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s.ess.washington.edu/data/raster/tenmeter/hawaii/index.html" TargetMode="External"/><Relationship Id="rId2" Type="http://schemas.openxmlformats.org/officeDocument/2006/relationships/hyperlink" Target="https://www.worldclim.org/data/worldclim2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</a:t>
            </a:r>
            <a:r>
              <a:rPr lang="en-US" altLang="zh-CN" sz="4000" dirty="0">
                <a:solidFill>
                  <a:srgbClr val="FFFFFF"/>
                </a:solidFill>
              </a:rPr>
              <a:t>aster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7A9E-D2BE-5768-F62D-74F833D2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altLang="zh-CN" dirty="0"/>
              <a:t>DATA EXAMINATION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1A95449-E67D-453C-316F-A6BFAD7EA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0808" y="1463739"/>
                <a:ext cx="6441400" cy="2468181"/>
              </a:xfrm>
            </p:spPr>
            <p:txBody>
              <a:bodyPr/>
              <a:lstStyle/>
              <a:p>
                <a:r>
                  <a:rPr lang="en-US" altLang="zh-CN" dirty="0"/>
                  <a:t>Total row in ch10.elev? ch10.prec? Ch10.tmean?</a:t>
                </a:r>
              </a:p>
              <a:p>
                <a:r>
                  <a:rPr lang="en-US" altLang="zh-CN" dirty="0">
                    <a:hlinkClick r:id="rId2"/>
                  </a:rPr>
                  <a:t>Google map represent in tile</a:t>
                </a:r>
                <a:endParaRPr lang="en-US" altLang="zh-CN" dirty="0"/>
              </a:p>
              <a:p>
                <a:r>
                  <a:rPr lang="en-US" altLang="zh-CN" dirty="0"/>
                  <a:t>What is the number of rows and columns in original *.</a:t>
                </a:r>
                <a:r>
                  <a:rPr lang="en-US" altLang="zh-CN" dirty="0" err="1"/>
                  <a:t>tif</a:t>
                </a:r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New </a:t>
                </a:r>
                <a:r>
                  <a:rPr lang="en-US" altLang="zh-CN" dirty="0" err="1"/>
                  <a:t>tif</a:t>
                </a:r>
                <a:r>
                  <a:rPr lang="en-US" altLang="zh-CN" dirty="0"/>
                  <a:t> in pixel file: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dirty="0"/>
                  <a:t>) 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dirty="0"/>
                  <a:t>) 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1A95449-E67D-453C-316F-A6BFAD7EA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0808" y="1463739"/>
                <a:ext cx="6441400" cy="2468181"/>
              </a:xfrm>
              <a:blipFill>
                <a:blip r:embed="rId3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5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7A62-1EE3-73C5-A0BC-34D883FE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Why load </a:t>
            </a:r>
            <a:r>
              <a:rPr lang="en-US" altLang="zh-CN" dirty="0" err="1"/>
              <a:t>tif</a:t>
            </a:r>
            <a:r>
              <a:rPr lang="en-US" altLang="zh-CN" dirty="0"/>
              <a:t> USING pixel tile?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1E9155-043E-3F6E-BEAE-58CD28ED0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6456" y="1771944"/>
            <a:ext cx="4006418" cy="331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200000"/>
              </a:lnSpc>
              <a:tabLst/>
            </a:pPr>
            <a:r>
              <a:rPr lang="zh-CN" altLang="zh-CN" dirty="0"/>
              <a:t>Faster Query Performance</a:t>
            </a:r>
          </a:p>
          <a:p>
            <a:pPr marR="0" lvl="0" fontAlgn="base">
              <a:lnSpc>
                <a:spcPct val="200000"/>
              </a:lnSpc>
              <a:tabLst/>
            </a:pPr>
            <a:r>
              <a:rPr lang="zh-CN" altLang="zh-CN" dirty="0"/>
              <a:t>Efficient Memory Usage</a:t>
            </a:r>
          </a:p>
          <a:p>
            <a:pPr marR="0" lvl="0" fontAlgn="base">
              <a:lnSpc>
                <a:spcPct val="200000"/>
              </a:lnSpc>
              <a:tabLst/>
            </a:pPr>
            <a:r>
              <a:rPr lang="zh-CN" altLang="zh-CN" dirty="0"/>
              <a:t>Parallel Processing</a:t>
            </a:r>
          </a:p>
          <a:p>
            <a:pPr marR="0" lvl="0" fontAlgn="base">
              <a:lnSpc>
                <a:spcPct val="200000"/>
              </a:lnSpc>
              <a:tabLst/>
            </a:pPr>
            <a:r>
              <a:rPr lang="zh-CN" altLang="zh-CN" dirty="0"/>
              <a:t>Supports Large Rasters</a:t>
            </a:r>
          </a:p>
          <a:p>
            <a:pPr marR="0" lvl="0" fontAlgn="base">
              <a:lnSpc>
                <a:spcPct val="200000"/>
              </a:lnSpc>
              <a:tabLst/>
            </a:pPr>
            <a:r>
              <a:rPr lang="zh-CN" altLang="zh-CN" dirty="0"/>
              <a:t>Better Rendering in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7491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FBE9-D70A-B97E-899F-96B04880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altLang="zh-CN" dirty="0"/>
              <a:t>LOAD TIFF WITHOUT TILING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9CF6-3E64-28C2-06BD-1EEFA322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4572"/>
            <a:ext cx="11029615" cy="227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Compared to previous one, we remove ‘-t 256x256 ’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raster2pgsql -s 4326 -I -C -M E:\\Clark\\Spring2025\\tavg\\*.tif -F ch10.tmean_tif | </a:t>
            </a:r>
            <a:r>
              <a:rPr lang="en-US" altLang="zh-CN" dirty="0" err="1">
                <a:solidFill>
                  <a:srgbClr val="00B0F0"/>
                </a:solidFill>
              </a:rPr>
              <a:t>psql</a:t>
            </a:r>
            <a:r>
              <a:rPr lang="en-US" altLang="zh-CN" dirty="0">
                <a:solidFill>
                  <a:srgbClr val="00B0F0"/>
                </a:solidFill>
              </a:rPr>
              <a:t> -U </a:t>
            </a:r>
            <a:r>
              <a:rPr lang="en-US" altLang="zh-CN" dirty="0" err="1">
                <a:solidFill>
                  <a:srgbClr val="00B0F0"/>
                </a:solidFill>
              </a:rPr>
              <a:t>postgres</a:t>
            </a:r>
            <a:r>
              <a:rPr lang="en-US" altLang="zh-CN" dirty="0">
                <a:solidFill>
                  <a:srgbClr val="00B0F0"/>
                </a:solidFill>
              </a:rPr>
              <a:t> -d spatial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How many rows are in ch10.tmean_tif? How is the loading and rendering speed?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7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CCE0-F213-1687-9A0B-0E432D67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Regular expression</a:t>
            </a:r>
            <a:endParaRPr lang="zh-CN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D33BE-A608-AE82-8202-323D584F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3260"/>
            <a:ext cx="11029615" cy="1453896"/>
          </a:xfrm>
        </p:spPr>
        <p:txBody>
          <a:bodyPr/>
          <a:lstStyle/>
          <a:p>
            <a:r>
              <a:rPr lang="en-US" altLang="zh-CN" b="1" dirty="0"/>
              <a:t>Regular expressions (regex)</a:t>
            </a:r>
            <a:r>
              <a:rPr lang="en-US" altLang="zh-CN" dirty="0"/>
              <a:t> in SQL are </a:t>
            </a:r>
            <a:r>
              <a:rPr lang="en-US" altLang="zh-CN" b="1" dirty="0"/>
              <a:t>patterns used for matching, searching, and manipulating text data</a:t>
            </a:r>
            <a:r>
              <a:rPr lang="en-US" altLang="zh-CN" dirty="0"/>
              <a:t> within queries. They allow you to find complex patterns in strings, extract specific substrings, and transform data efficiently.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7FB66-ECA2-993C-1984-31C536B2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1" y="2714898"/>
            <a:ext cx="7786236" cy="36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E588-D33E-D9DB-E4C5-6E416EFF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67512"/>
            <a:ext cx="11029616" cy="574140"/>
          </a:xfrm>
        </p:spPr>
        <p:txBody>
          <a:bodyPr/>
          <a:lstStyle/>
          <a:p>
            <a:r>
              <a:rPr lang="en-US" altLang="zh-CN" dirty="0"/>
              <a:t>Assign month column to table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43C138-6738-9EB1-2008-0E1E24C5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457" y="1372299"/>
            <a:ext cx="8142351" cy="51382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b="0" i="0" dirty="0">
                <a:solidFill>
                  <a:srgbClr val="00B0F0"/>
                </a:solidFill>
                <a:effectLst/>
                <a:latin typeface="+mj-lt"/>
              </a:rPr>
              <a:t>ALTER TABLE ch12.prec ADD COLUMN month </a:t>
            </a:r>
            <a:r>
              <a:rPr lang="en-US" altLang="zh-CN" sz="1400" b="0" i="0" dirty="0" err="1">
                <a:solidFill>
                  <a:srgbClr val="00B0F0"/>
                </a:solidFill>
                <a:effectLst/>
                <a:latin typeface="+mj-lt"/>
              </a:rPr>
              <a:t>smallint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+mj-lt"/>
              </a:rPr>
              <a:t>;</a:t>
            </a:r>
          </a:p>
          <a:p>
            <a:pPr>
              <a:buNone/>
            </a:pPr>
            <a:r>
              <a:rPr lang="en-US" altLang="zh-CN" sz="1400" b="0" i="0" dirty="0">
                <a:solidFill>
                  <a:srgbClr val="00B0F0"/>
                </a:solidFill>
                <a:effectLst/>
                <a:latin typeface="+mj-lt"/>
              </a:rPr>
              <a:t>UPDATE ch12.prec SET month = </a:t>
            </a:r>
            <a:r>
              <a:rPr lang="en-US" altLang="zh-CN" sz="1400" b="0" i="0" dirty="0" err="1">
                <a:solidFill>
                  <a:srgbClr val="00B0F0"/>
                </a:solidFill>
                <a:effectLst/>
                <a:latin typeface="+mj-lt"/>
              </a:rPr>
              <a:t>regexp_replace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+mj-lt"/>
              </a:rPr>
              <a:t>( filename, E'(.*)([0-9]{2}).</a:t>
            </a:r>
            <a:r>
              <a:rPr lang="en-US" altLang="zh-CN" sz="1400" b="0" i="0" dirty="0" err="1">
                <a:solidFill>
                  <a:srgbClr val="00B0F0"/>
                </a:solidFill>
                <a:effectLst/>
                <a:latin typeface="+mj-lt"/>
              </a:rPr>
              <a:t>tif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+mj-lt"/>
              </a:rPr>
              <a:t>’, E'\\2' )::integer;</a:t>
            </a:r>
            <a:r>
              <a:rPr lang="en-US" altLang="zh-CN" sz="1400" dirty="0">
                <a:solidFill>
                  <a:srgbClr val="00B0F0"/>
                </a:solidFill>
                <a:latin typeface="+mj-lt"/>
              </a:rPr>
              <a:t> </a:t>
            </a:r>
          </a:p>
          <a:p>
            <a:pPr fontAlgn="base">
              <a:lnSpc>
                <a:spcPct val="200000"/>
              </a:lnSpc>
            </a:pPr>
            <a:r>
              <a:rPr lang="en-US" altLang="zh-CN" sz="1400" dirty="0">
                <a:latin typeface="+mj-lt"/>
              </a:rPr>
              <a:t>Extracts the month number from the filename column using a regular expression.</a:t>
            </a:r>
          </a:p>
          <a:p>
            <a:pPr marL="666900" lvl="1" indent="-342900" fontAlgn="base">
              <a:lnSpc>
                <a:spcPct val="200000"/>
              </a:lnSpc>
              <a:buFont typeface="+mj-lt"/>
              <a:buAutoNum type="alphaLcParenR"/>
            </a:pPr>
            <a:r>
              <a:rPr lang="en-US" altLang="zh-CN" sz="1400" dirty="0">
                <a:latin typeface="+mj-lt"/>
              </a:rPr>
              <a:t>(.*) → Captures any characters before the month digits.</a:t>
            </a:r>
          </a:p>
          <a:p>
            <a:pPr marL="666900" lvl="1" indent="-342900" fontAlgn="base">
              <a:lnSpc>
                <a:spcPct val="200000"/>
              </a:lnSpc>
              <a:buFont typeface="+mj-lt"/>
              <a:buAutoNum type="alphaLcParenR"/>
            </a:pPr>
            <a:r>
              <a:rPr lang="en-US" altLang="zh-CN" sz="1400" dirty="0">
                <a:latin typeface="+mj-lt"/>
              </a:rPr>
              <a:t>([0-9]{2}) → Captures exactly two digits, which represent the month.</a:t>
            </a:r>
          </a:p>
          <a:p>
            <a:pPr marL="666900" lvl="1" indent="-342900" fontAlgn="base">
              <a:lnSpc>
                <a:spcPct val="200000"/>
              </a:lnSpc>
              <a:buFont typeface="+mj-lt"/>
              <a:buAutoNum type="alphaLcParenR"/>
            </a:pPr>
            <a:r>
              <a:rPr lang="en-US" altLang="zh-CN" sz="1400" dirty="0">
                <a:latin typeface="+mj-lt"/>
              </a:rPr>
              <a:t>.</a:t>
            </a:r>
            <a:r>
              <a:rPr lang="en-US" altLang="zh-CN" sz="1400" dirty="0" err="1">
                <a:latin typeface="+mj-lt"/>
              </a:rPr>
              <a:t>tif</a:t>
            </a:r>
            <a:r>
              <a:rPr lang="en-US" altLang="zh-CN" sz="1400" dirty="0">
                <a:latin typeface="+mj-lt"/>
              </a:rPr>
              <a:t> → Ensures the filename ends with ".</a:t>
            </a:r>
            <a:r>
              <a:rPr lang="en-US" altLang="zh-CN" sz="1400" dirty="0" err="1">
                <a:latin typeface="+mj-lt"/>
              </a:rPr>
              <a:t>tif</a:t>
            </a:r>
            <a:r>
              <a:rPr lang="en-US" altLang="zh-CN" sz="1400" dirty="0">
                <a:latin typeface="+mj-lt"/>
              </a:rPr>
              <a:t>" to match only valid filenames.</a:t>
            </a:r>
          </a:p>
          <a:p>
            <a:pPr fontAlgn="base">
              <a:lnSpc>
                <a:spcPct val="200000"/>
              </a:lnSpc>
            </a:pPr>
            <a:r>
              <a:rPr lang="en-US" altLang="zh-CN" sz="1400" dirty="0">
                <a:latin typeface="+mj-lt"/>
              </a:rPr>
              <a:t>Replacement (E'\\2'):</a:t>
            </a:r>
          </a:p>
          <a:p>
            <a:pPr marL="666900" lvl="1" indent="-342900" fontAlgn="base">
              <a:lnSpc>
                <a:spcPct val="200000"/>
              </a:lnSpc>
              <a:buFont typeface="+mj-lt"/>
              <a:buAutoNum type="alphaLcParenR"/>
            </a:pPr>
            <a:r>
              <a:rPr lang="en-US" altLang="zh-CN" sz="1400" dirty="0">
                <a:latin typeface="+mj-lt"/>
              </a:rPr>
              <a:t>\\2 → Extracts only the two-digit month from the filename.</a:t>
            </a:r>
          </a:p>
          <a:p>
            <a:pPr fontAlgn="base">
              <a:lnSpc>
                <a:spcPct val="200000"/>
              </a:lnSpc>
            </a:pPr>
            <a:r>
              <a:rPr lang="en-US" altLang="zh-CN" sz="1400" dirty="0">
                <a:latin typeface="+mj-lt"/>
              </a:rPr>
              <a:t>Type Conversion (::integer):</a:t>
            </a:r>
          </a:p>
          <a:p>
            <a:pPr marL="666900" lvl="1" indent="-342900" fontAlgn="base">
              <a:lnSpc>
                <a:spcPct val="200000"/>
              </a:lnSpc>
              <a:buFont typeface="+mj-lt"/>
              <a:buAutoNum type="alphaLcParenR"/>
            </a:pPr>
            <a:r>
              <a:rPr lang="en-US" altLang="zh-CN" sz="1400" dirty="0">
                <a:latin typeface="+mj-lt"/>
              </a:rPr>
              <a:t>Converts the extracted string into an integer</a:t>
            </a:r>
          </a:p>
        </p:txBody>
      </p:sp>
    </p:spTree>
    <p:extLst>
      <p:ext uri="{BB962C8B-B14F-4D97-AF65-F5344CB8AC3E}">
        <p14:creationId xmlns:p14="http://schemas.microsoft.com/office/powerpoint/2010/main" val="36617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E089-6CE8-7DF3-E09C-5B5980C4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012"/>
          </a:xfrm>
        </p:spPr>
        <p:txBody>
          <a:bodyPr/>
          <a:lstStyle/>
          <a:p>
            <a:r>
              <a:rPr lang="en-US" altLang="zh-CN" dirty="0"/>
              <a:t>Reconstituting tiled files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41FD-BDB7-29CE-F866-4BAEB21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945" y="4855464"/>
            <a:ext cx="7630120" cy="1664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filename, COUNT(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num_tiles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ST_Union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ch10.prec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WHERE filename IN ('wc2.1_10m_prec_01.tif','wc2.1_10m_prec_12.tif')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GROUP BY filename;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6AAA6-7729-2553-FC5C-3274ADB53B7F}"/>
              </a:ext>
            </a:extLst>
          </p:cNvPr>
          <p:cNvSpPr txBox="1"/>
          <p:nvPr/>
        </p:nvSpPr>
        <p:spPr>
          <a:xfrm>
            <a:off x="1618488" y="1581912"/>
            <a:ext cx="9445752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ST_Union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 is used to aggregate tiles by filename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raster tiles are: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Georeferenced to WGS 84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in the same way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the same pixel size, grid positioning, and spatial reference system (same alignment)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ST_Union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requires the same alignment for all tiles being merged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 operation considers only same-positioned pixels when forming a new pixel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4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387A-85CA-2BB0-345C-B0B7D076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altLang="zh-CN" dirty="0"/>
              <a:t>Clipping and </a:t>
            </a:r>
            <a:r>
              <a:rPr lang="en-US" altLang="zh-CN" dirty="0" err="1"/>
              <a:t>unioning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40D02E-8F54-136A-22AD-A396A74A3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6216" y="1761364"/>
            <a:ext cx="7370351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zh-CN" altLang="zh-CN" dirty="0">
                <a:solidFill>
                  <a:schemeClr val="tx1"/>
                </a:solidFill>
              </a:rPr>
              <a:t>Functions used in the process: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sz="1800" dirty="0">
                <a:solidFill>
                  <a:schemeClr val="tx1"/>
                </a:solidFill>
                <a:hlinkClick r:id="rId2"/>
              </a:rPr>
              <a:t>ST_MakeEnvelope</a:t>
            </a:r>
            <a:r>
              <a:rPr lang="zh-CN" altLang="zh-CN" sz="1800" dirty="0">
                <a:solidFill>
                  <a:schemeClr val="tx1"/>
                </a:solidFill>
              </a:rPr>
              <a:t>: Creates a bounding rectangle polygon.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sz="1800" dirty="0">
                <a:solidFill>
                  <a:schemeClr val="tx1"/>
                </a:solidFill>
              </a:rPr>
              <a:t>ST_Intersects: Selects tiles that intersect the region of interest.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sz="1800" dirty="0">
                <a:solidFill>
                  <a:schemeClr val="tx1"/>
                </a:solidFill>
              </a:rPr>
              <a:t>ST_Clip: Isolates the portion of each tile that intersects the envelope.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sz="1800" dirty="0">
                <a:solidFill>
                  <a:schemeClr val="tx1"/>
                </a:solidFill>
              </a:rPr>
              <a:t>ST_Union: Merges clipped tiles into a single raster. 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zh-CN" altLang="zh-CN" dirty="0">
                <a:solidFill>
                  <a:schemeClr val="tx1"/>
                </a:solidFill>
              </a:rPr>
              <a:t>The final raster represents a new tile covering only the area of interest.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6CB1A3-165D-C66B-70CB-DE7B73A6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57" y="4603750"/>
            <a:ext cx="6630227" cy="19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104-A171-2924-CF6A-7EAFC0C1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128"/>
          </a:xfrm>
        </p:spPr>
        <p:txBody>
          <a:bodyPr/>
          <a:lstStyle/>
          <a:p>
            <a:r>
              <a:rPr lang="en-US" altLang="zh-CN" dirty="0"/>
              <a:t>Clip raster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0E72-8704-7692-E087-231ED623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436" y="2276856"/>
            <a:ext cx="6551127" cy="4224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ch10.elev_clipped 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id SERIAL PRIMARY KEY,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 raster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INSERT INTO ch10.elev_clipped 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ST_Union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ST_Clip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r>
              <a:rPr lang="en-US" altLang="zh-CN" dirty="0">
                <a:solidFill>
                  <a:srgbClr val="00B0F0"/>
                </a:solidFill>
              </a:rPr>
              <a:t>)) 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ch10.elev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CROSS JOIN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WHERE;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6B1CB-321C-9555-5743-FBF9A938E3F9}"/>
              </a:ext>
            </a:extLst>
          </p:cNvPr>
          <p:cNvSpPr txBox="1"/>
          <p:nvPr/>
        </p:nvSpPr>
        <p:spPr>
          <a:xfrm>
            <a:off x="1828800" y="1435608"/>
            <a:ext cx="71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Worcester: </a:t>
            </a:r>
            <a:r>
              <a:rPr lang="en-US" altLang="zh-CN" dirty="0" err="1"/>
              <a:t>xmin</a:t>
            </a:r>
            <a:r>
              <a:rPr lang="en-US" altLang="zh-CN" dirty="0"/>
              <a:t>:-71, </a:t>
            </a:r>
            <a:r>
              <a:rPr lang="en-US" altLang="zh-CN" dirty="0" err="1"/>
              <a:t>ymin</a:t>
            </a:r>
            <a:r>
              <a:rPr lang="en-US" altLang="zh-CN" dirty="0"/>
              <a:t>: 42, </a:t>
            </a:r>
            <a:r>
              <a:rPr lang="en-US" altLang="zh-CN" dirty="0" err="1"/>
              <a:t>xmax</a:t>
            </a:r>
            <a:r>
              <a:rPr lang="en-US" altLang="zh-CN" dirty="0"/>
              <a:t>: -71.5, </a:t>
            </a:r>
            <a:r>
              <a:rPr lang="en-US" altLang="zh-CN" dirty="0" err="1"/>
              <a:t>ymax</a:t>
            </a:r>
            <a:r>
              <a:rPr lang="en-US" altLang="zh-CN" dirty="0"/>
              <a:t>: 42.5</a:t>
            </a:r>
            <a:r>
              <a:rPr lang="en-US" altLang="zh-CN"/>
              <a:t>, SRID: 4326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3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raster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3406-6A9E-E7CF-CC55-E07C646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D265D-A19E-8C82-94D5-C5E50C90F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824" y="1715018"/>
            <a:ext cx="11113984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zh-CN" sz="2000" dirty="0" err="1">
                <a:latin typeface="+mn-ea"/>
              </a:rPr>
              <a:t>PostGIS</a:t>
            </a:r>
            <a:r>
              <a:rPr lang="en-US" altLang="zh-CN" sz="2000" dirty="0">
                <a:latin typeface="+mn-ea"/>
              </a:rPr>
              <a:t> enables the combined use of geometry and raster data.</a:t>
            </a:r>
          </a:p>
          <a:p>
            <a:pPr marR="0" lvl="0" fontAlgn="base">
              <a:tabLst/>
            </a:pPr>
            <a:r>
              <a:rPr lang="en-US" altLang="zh-CN" sz="2000" dirty="0">
                <a:latin typeface="+mn-ea"/>
              </a:rPr>
              <a:t>Focus on raster aggregate functions, pixel-level manipulation, and raster-to-geometry conversion.</a:t>
            </a:r>
          </a:p>
          <a:p>
            <a:pPr marR="0" lvl="0" fontAlgn="base">
              <a:tabLst/>
            </a:pPr>
            <a:r>
              <a:rPr lang="en-US" altLang="zh-CN" sz="2000" dirty="0">
                <a:latin typeface="+mn-ea"/>
              </a:rPr>
              <a:t>Built-in summary statistic functions help analyze pixel value distributions.</a:t>
            </a:r>
          </a:p>
          <a:p>
            <a:pPr marR="0" lvl="0" fontAlgn="base">
              <a:tabLst/>
            </a:pPr>
            <a:r>
              <a:rPr lang="en-US" altLang="zh-CN" sz="2000" dirty="0">
                <a:latin typeface="+mn-ea"/>
              </a:rPr>
              <a:t>Using geometry to isolate specific pixel values for targeted analysis.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79BA-E870-BC89-7514-878630D5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F35C-1364-9D43-D837-00F2CAC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2184"/>
            <a:ext cx="11029615" cy="47548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Climate data from </a:t>
            </a:r>
            <a:r>
              <a:rPr lang="en-US" altLang="zh-CN" sz="2400" b="1" dirty="0" err="1"/>
              <a:t>WorldClim</a:t>
            </a:r>
            <a:r>
              <a:rPr lang="en-US" altLang="zh-CN" sz="2400" dirty="0"/>
              <a:t> (</a:t>
            </a:r>
            <a:r>
              <a:rPr lang="en-US" altLang="zh-CN" sz="2400" dirty="0" err="1">
                <a:hlinkClick r:id="rId2"/>
              </a:rPr>
              <a:t>WorldClim</a:t>
            </a:r>
            <a:r>
              <a:rPr lang="en-US" altLang="zh-CN" sz="2400" dirty="0">
                <a:hlinkClick r:id="rId2"/>
              </a:rPr>
              <a:t> Data</a:t>
            </a:r>
            <a:r>
              <a:rPr lang="en-US" altLang="zh-CN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Precipitation, and temperature </a:t>
            </a:r>
            <a:r>
              <a:rPr lang="en-US" altLang="zh-CN" sz="2400" b="1" dirty="0" err="1"/>
              <a:t>rasters</a:t>
            </a:r>
            <a:r>
              <a:rPr lang="en-US" altLang="zh-CN" sz="2400" dirty="0"/>
              <a:t> (monthly data, 10-minute degree intervals, covering 1970–2000).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Data format: 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tif</a:t>
            </a:r>
            <a:r>
              <a:rPr lang="en-US" altLang="zh-CN" sz="2400" b="1" dirty="0"/>
              <a:t> raster files</a:t>
            </a:r>
            <a:r>
              <a:rPr lang="en-US" altLang="zh-C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Units: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Elevation – meter (</a:t>
            </a:r>
            <a:r>
              <a:rPr lang="en-US" altLang="zh-CN" sz="2400" b="1" dirty="0" err="1"/>
              <a:t>elev</a:t>
            </a:r>
            <a:r>
              <a:rPr lang="en-US" altLang="zh-CN" sz="2400" b="1" dirty="0"/>
              <a:t> 10m)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Precipitation</a:t>
            </a:r>
            <a:r>
              <a:rPr lang="en-US" altLang="zh-CN" sz="2400" dirty="0"/>
              <a:t> – millimeters (</a:t>
            </a:r>
            <a:r>
              <a:rPr lang="en-US" altLang="zh-CN" sz="2400" dirty="0" err="1"/>
              <a:t>prec</a:t>
            </a:r>
            <a:r>
              <a:rPr lang="en-US" altLang="zh-CN" sz="2400" dirty="0"/>
              <a:t> 10m)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Average Temperature</a:t>
            </a:r>
            <a:r>
              <a:rPr lang="en-US" altLang="zh-CN" sz="2400" dirty="0"/>
              <a:t> – degrees Celsius (</a:t>
            </a:r>
            <a:r>
              <a:rPr lang="en-US" altLang="zh-CN" sz="2400" dirty="0" err="1"/>
              <a:t>tavg</a:t>
            </a:r>
            <a:r>
              <a:rPr lang="en-US" altLang="zh-CN" sz="2400" dirty="0"/>
              <a:t> 10m)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Additional dataset:</a:t>
            </a:r>
            <a:r>
              <a:rPr lang="en-US" altLang="zh-CN" sz="2400" dirty="0"/>
              <a:t> Elevation data for </a:t>
            </a:r>
            <a:r>
              <a:rPr lang="en-US" altLang="zh-CN" sz="2400" b="1" dirty="0"/>
              <a:t>Kauai, Hawaii</a:t>
            </a:r>
            <a:r>
              <a:rPr lang="en-US" altLang="zh-CN" sz="2400" dirty="0"/>
              <a:t> (</a:t>
            </a:r>
            <a:r>
              <a:rPr lang="en-US" altLang="zh-CN" sz="2400" dirty="0">
                <a:hlinkClick r:id="rId3"/>
              </a:rPr>
              <a:t>Hawaii GIS Data</a:t>
            </a:r>
            <a:r>
              <a:rPr lang="en-US" altLang="zh-C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9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4909-E16D-B675-A252-E9394EE8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en-US" altLang="zh-CN" dirty="0"/>
              <a:t>Pre-configuration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E7F9F3-9FA8-8D7A-48CB-C9CF2FE5A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732" y="3083832"/>
            <a:ext cx="7716012" cy="27134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D6803-7B1C-2CAD-2D73-58A195934A0C}"/>
              </a:ext>
            </a:extLst>
          </p:cNvPr>
          <p:cNvSpPr txBox="1"/>
          <p:nvPr/>
        </p:nvSpPr>
        <p:spPr>
          <a:xfrm>
            <a:off x="581192" y="1472184"/>
            <a:ext cx="10803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CREATE schema ch10;</a:t>
            </a:r>
          </a:p>
          <a:p>
            <a:pPr marL="342900" indent="-342900">
              <a:buAutoNum type="arabicPeriod"/>
            </a:pPr>
            <a:r>
              <a:rPr lang="zh-CN" altLang="en-US" dirty="0"/>
              <a:t>CREATE EXTENSION postgis_raster;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Add folder </a:t>
            </a:r>
            <a:r>
              <a:rPr lang="en-US" altLang="zh-CN" dirty="0" err="1"/>
              <a:t>contianing</a:t>
            </a:r>
            <a:r>
              <a:rPr lang="en-US" altLang="zh-CN" dirty="0"/>
              <a:t> </a:t>
            </a:r>
            <a:r>
              <a:rPr lang="en-US" altLang="zh-CN" dirty="0" err="1"/>
              <a:t>proj.db</a:t>
            </a:r>
            <a:r>
              <a:rPr lang="en-US" altLang="zh-CN" dirty="0"/>
              <a:t> to system variables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Variable name: PROJ_LIB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Variable value (the folder containing </a:t>
            </a:r>
            <a:r>
              <a:rPr lang="en-US" altLang="zh-CN" dirty="0" err="1"/>
              <a:t>proj.db</a:t>
            </a:r>
            <a:r>
              <a:rPr lang="en-US" altLang="zh-CN" dirty="0"/>
              <a:t>): D:\PostgreSQL\share\contrib\postgis-3.5\proj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07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E29F-7D64-EF13-CB13-5C814D94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Load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58D9-3B00-8B5A-CC73-D78B001D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91" y="1943327"/>
            <a:ext cx="11029615" cy="112905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urier"/>
              </a:rPr>
              <a:t>raster2pgsql -s 4326 -I -C -M "E:\\Clark\\Spring2025\\elev\\wc2.1_10m_elev.tif" -F -t 256x256 ch10.elev | </a:t>
            </a:r>
            <a:r>
              <a:rPr lang="en-US" altLang="zh-CN" dirty="0" err="1">
                <a:solidFill>
                  <a:srgbClr val="00B0F0"/>
                </a:solidFill>
                <a:latin typeface="Courier"/>
              </a:rPr>
              <a:t>psql</a:t>
            </a:r>
            <a:r>
              <a:rPr lang="en-US" altLang="zh-CN" dirty="0">
                <a:solidFill>
                  <a:srgbClr val="00B0F0"/>
                </a:solidFill>
                <a:latin typeface="Courier"/>
              </a:rPr>
              <a:t> -U </a:t>
            </a:r>
            <a:r>
              <a:rPr lang="en-US" altLang="zh-CN" dirty="0" err="1">
                <a:solidFill>
                  <a:srgbClr val="00B0F0"/>
                </a:solidFill>
                <a:latin typeface="Courier"/>
              </a:rPr>
              <a:t>postgres</a:t>
            </a:r>
            <a:r>
              <a:rPr lang="en-US" altLang="zh-CN" dirty="0">
                <a:solidFill>
                  <a:srgbClr val="00B0F0"/>
                </a:solidFill>
                <a:latin typeface="Courier"/>
              </a:rPr>
              <a:t> -d spatial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78CC3-D04E-CE50-9D22-8A0A4A23398D}"/>
              </a:ext>
            </a:extLst>
          </p:cNvPr>
          <p:cNvSpPr txBox="1"/>
          <p:nvPr/>
        </p:nvSpPr>
        <p:spPr>
          <a:xfrm>
            <a:off x="649224" y="12893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data in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60986-5210-1A27-5538-DEA2E3B91B28}"/>
              </a:ext>
            </a:extLst>
          </p:cNvPr>
          <p:cNvSpPr txBox="1"/>
          <p:nvPr/>
        </p:nvSpPr>
        <p:spPr>
          <a:xfrm>
            <a:off x="809791" y="3072384"/>
            <a:ext cx="10572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 4326 → Sets the spatial reference system (SRID 4326, WGS 84).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 → Creates a </a:t>
            </a:r>
            <a:r>
              <a:rPr lang="en-US" altLang="zh-CN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spatial index on the raster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 → Apply raster constraints (such as width, height, pixel size).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 → Vacuum analyze the table after loading to optimize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"E:\\Clark\\Spring2025\\elev\\wc2.1_10m_elev.tif" → Specifies the input raster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 → Stores raster data in the standard </a:t>
            </a:r>
            <a:r>
              <a:rPr lang="en-US" altLang="zh-CN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raster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 256x256 → Tiles the raster into 256x256 pixel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ch10.elev → Specifies the target table (</a:t>
            </a:r>
            <a:r>
              <a:rPr lang="en-US" altLang="zh-CN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schema ch10.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altLang="zh-CN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 spatial → Pipes the output into PostgreSQL, connecting as user </a:t>
            </a:r>
            <a:r>
              <a:rPr lang="en-US" altLang="zh-CN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spatial database.</a:t>
            </a:r>
            <a:endParaRPr lang="zh-CN" alt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2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2AC-85EB-99C3-D962-6D768E11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6020"/>
          </a:xfrm>
        </p:spPr>
        <p:txBody>
          <a:bodyPr/>
          <a:lstStyle/>
          <a:p>
            <a:r>
              <a:rPr lang="en-US" altLang="zh-CN" dirty="0"/>
              <a:t>Load PRECIPITATION, TEMPERATURE, ELEVATION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2371-B7F7-B8CB-3718-99BA4776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7048"/>
            <a:ext cx="11029615" cy="3634486"/>
          </a:xfrm>
        </p:spPr>
        <p:txBody>
          <a:bodyPr/>
          <a:lstStyle/>
          <a:p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raster2pgsql -s 4326 -I -C -M E:\\Clark\\Spring2025\\tavg\\*.tif -F -t 256x256 ch10.tmean | </a:t>
            </a:r>
            <a:r>
              <a:rPr lang="en-US" altLang="zh-CN" sz="1800" b="0" i="0" dirty="0" err="1">
                <a:solidFill>
                  <a:srgbClr val="262626"/>
                </a:solidFill>
                <a:effectLst/>
                <a:latin typeface="Courier"/>
              </a:rPr>
              <a:t>psql</a:t>
            </a:r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 -U </a:t>
            </a:r>
            <a:r>
              <a:rPr lang="en-US" altLang="zh-CN" sz="1800" b="0" i="0" dirty="0" err="1">
                <a:solidFill>
                  <a:srgbClr val="262626"/>
                </a:solidFill>
                <a:effectLst/>
                <a:latin typeface="Courier"/>
              </a:rPr>
              <a:t>postgres</a:t>
            </a:r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 -d spatial</a:t>
            </a:r>
          </a:p>
          <a:p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raster2pgsql -s 4326 -I -C -M E:\\Clark\\Spring2025\\prec\\*.tif -F -t 256x256 ch10.prec | </a:t>
            </a:r>
            <a:r>
              <a:rPr lang="en-US" altLang="zh-CN" sz="1800" b="0" i="0" dirty="0" err="1">
                <a:solidFill>
                  <a:srgbClr val="262626"/>
                </a:solidFill>
                <a:effectLst/>
                <a:latin typeface="Courier"/>
              </a:rPr>
              <a:t>psql</a:t>
            </a:r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 -U </a:t>
            </a:r>
            <a:r>
              <a:rPr lang="en-US" altLang="zh-CN" sz="1800" b="0" i="0" dirty="0" err="1">
                <a:solidFill>
                  <a:srgbClr val="262626"/>
                </a:solidFill>
                <a:effectLst/>
                <a:latin typeface="Courier"/>
              </a:rPr>
              <a:t>postgres</a:t>
            </a:r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 -d spatial</a:t>
            </a:r>
          </a:p>
          <a:p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raster2pgsql -s 26904 -Y -I -C -M E:\\Clark\\Spring2025\\Kauai\\*.bil -t 200x200 ch10.kauai | </a:t>
            </a:r>
            <a:r>
              <a:rPr lang="en-US" altLang="zh-CN" sz="1800" b="0" i="0" dirty="0" err="1">
                <a:solidFill>
                  <a:srgbClr val="262626"/>
                </a:solidFill>
                <a:effectLst/>
                <a:latin typeface="Courier"/>
              </a:rPr>
              <a:t>psql</a:t>
            </a:r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 -U </a:t>
            </a:r>
            <a:r>
              <a:rPr lang="en-US" altLang="zh-CN" sz="1800" b="0" i="0" dirty="0" err="1">
                <a:solidFill>
                  <a:srgbClr val="262626"/>
                </a:solidFill>
                <a:effectLst/>
                <a:latin typeface="Courier"/>
              </a:rPr>
              <a:t>postgres</a:t>
            </a:r>
            <a:r>
              <a:rPr lang="en-US" altLang="zh-CN" sz="1800" b="0" i="0" dirty="0">
                <a:solidFill>
                  <a:srgbClr val="262626"/>
                </a:solidFill>
                <a:effectLst/>
                <a:latin typeface="Courier"/>
              </a:rPr>
              <a:t> -d spatial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8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255-3F8B-8A28-D273-EDE67FFF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altLang="zh-CN" dirty="0" err="1"/>
              <a:t>Qgis</a:t>
            </a:r>
            <a:r>
              <a:rPr lang="en-US" altLang="zh-CN" dirty="0"/>
              <a:t> 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A42-2F9E-8D95-28AA-90E6FC4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1640"/>
            <a:ext cx="5298400" cy="850392"/>
          </a:xfrm>
        </p:spPr>
        <p:txBody>
          <a:bodyPr/>
          <a:lstStyle/>
          <a:p>
            <a:r>
              <a:rPr lang="en-US" altLang="zh-CN" dirty="0"/>
              <a:t>Right click PostgreSQL to create new connection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655ED-B327-2BCC-418D-3EECB117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49" y="1106711"/>
            <a:ext cx="3332108" cy="51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97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14489</TotalTime>
  <Words>1445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</vt:lpstr>
      <vt:lpstr>Aptos</vt:lpstr>
      <vt:lpstr>Arial</vt:lpstr>
      <vt:lpstr>Calibri</vt:lpstr>
      <vt:lpstr>Cambria Math</vt:lpstr>
      <vt:lpstr>Times New Roman</vt:lpstr>
      <vt:lpstr>Wingdings 2</vt:lpstr>
      <vt:lpstr>DividendVTI</vt:lpstr>
      <vt:lpstr>WEEK 10 Raster</vt:lpstr>
      <vt:lpstr>WEEK 10    lecture session</vt:lpstr>
      <vt:lpstr>10.1  Loading raster data</vt:lpstr>
      <vt:lpstr>Introduction</vt:lpstr>
      <vt:lpstr>Data</vt:lpstr>
      <vt:lpstr>Pre-configuration</vt:lpstr>
      <vt:lpstr>Load data</vt:lpstr>
      <vt:lpstr>Load PRECIPITATION, TEMPERATURE, ELEVATION</vt:lpstr>
      <vt:lpstr>Qgis VIEW</vt:lpstr>
      <vt:lpstr>DATA EXAMINATION</vt:lpstr>
      <vt:lpstr>Why load tif USING pixel tile?</vt:lpstr>
      <vt:lpstr>LOAD TIFF WITHOUT TILING </vt:lpstr>
      <vt:lpstr>Regular expression</vt:lpstr>
      <vt:lpstr>Assign month column to table</vt:lpstr>
      <vt:lpstr>Reconstituting tiled files</vt:lpstr>
      <vt:lpstr>Clipping and unioning</vt:lpstr>
      <vt:lpstr>Clip raster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94</cp:revision>
  <dcterms:created xsi:type="dcterms:W3CDTF">2024-12-11T19:51:45Z</dcterms:created>
  <dcterms:modified xsi:type="dcterms:W3CDTF">2025-03-17T03:25:24Z</dcterms:modified>
</cp:coreProperties>
</file>