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86" r:id="rId3"/>
    <p:sldId id="323" r:id="rId4"/>
    <p:sldId id="331" r:id="rId5"/>
    <p:sldId id="361" r:id="rId6"/>
    <p:sldId id="362" r:id="rId7"/>
    <p:sldId id="348" r:id="rId8"/>
    <p:sldId id="364" r:id="rId9"/>
    <p:sldId id="363" r:id="rId10"/>
    <p:sldId id="330" r:id="rId11"/>
    <p:sldId id="342" r:id="rId12"/>
    <p:sldId id="410" r:id="rId13"/>
    <p:sldId id="411" r:id="rId14"/>
    <p:sldId id="412" r:id="rId15"/>
    <p:sldId id="423" r:id="rId16"/>
    <p:sldId id="413" r:id="rId17"/>
    <p:sldId id="424" r:id="rId18"/>
    <p:sldId id="425" r:id="rId19"/>
    <p:sldId id="414" r:id="rId20"/>
    <p:sldId id="415" r:id="rId21"/>
    <p:sldId id="416" r:id="rId22"/>
    <p:sldId id="332" r:id="rId23"/>
    <p:sldId id="343" r:id="rId24"/>
    <p:sldId id="417" r:id="rId25"/>
    <p:sldId id="418" r:id="rId26"/>
    <p:sldId id="419" r:id="rId27"/>
    <p:sldId id="420" r:id="rId28"/>
    <p:sldId id="338" r:id="rId29"/>
    <p:sldId id="339" r:id="rId30"/>
    <p:sldId id="345" r:id="rId31"/>
    <p:sldId id="421" r:id="rId32"/>
    <p:sldId id="422" r:id="rId33"/>
    <p:sldId id="355" r:id="rId34"/>
    <p:sldId id="341" r:id="rId35"/>
    <p:sldId id="369" r:id="rId36"/>
    <p:sldId id="365" r:id="rId37"/>
    <p:sldId id="366" r:id="rId38"/>
    <p:sldId id="367" r:id="rId39"/>
    <p:sldId id="371" r:id="rId40"/>
    <p:sldId id="372" r:id="rId41"/>
    <p:sldId id="373" r:id="rId42"/>
    <p:sldId id="400" r:id="rId43"/>
    <p:sldId id="396" r:id="rId44"/>
    <p:sldId id="403" r:id="rId45"/>
    <p:sldId id="407" r:id="rId46"/>
    <p:sldId id="408" r:id="rId47"/>
    <p:sldId id="398" r:id="rId48"/>
    <p:sldId id="357" r:id="rId49"/>
    <p:sldId id="35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A0BC73-7DAA-49DB-A852-6A5D0D67072C}">
      <dgm:prSet phldrT="[Text]"/>
      <dgm:spPr/>
      <dgm:t>
        <a:bodyPr/>
        <a:lstStyle/>
        <a:p>
          <a:r>
            <a:rPr lang="en-US" dirty="0"/>
            <a:t>1.Create schema</a:t>
          </a:r>
        </a:p>
      </dgm:t>
    </dgm:pt>
    <dgm:pt modelId="{227AE41B-713C-4F85-8364-1B1910515332}" type="parTrans" cxnId="{49492A47-BDBD-4288-872D-C1869D7ABD13}">
      <dgm:prSet/>
      <dgm:spPr/>
      <dgm:t>
        <a:bodyPr/>
        <a:lstStyle/>
        <a:p>
          <a:endParaRPr lang="en-US"/>
        </a:p>
      </dgm:t>
    </dgm:pt>
    <dgm:pt modelId="{D909DF9B-ADDD-4CB3-8700-77F1CB542975}" type="sibTrans" cxnId="{49492A47-BDBD-4288-872D-C1869D7ABD13}">
      <dgm:prSet/>
      <dgm:spPr/>
      <dgm:t>
        <a:bodyPr/>
        <a:lstStyle/>
        <a:p>
          <a:endParaRPr lang="en-US"/>
        </a:p>
      </dgm:t>
    </dgm:pt>
    <dgm:pt modelId="{BBF2A635-4652-4667-A7DC-6CD206DE7A1D}">
      <dgm:prSet phldrT="[Text]"/>
      <dgm:spPr/>
      <dgm:t>
        <a:bodyPr/>
        <a:lstStyle/>
        <a:p>
          <a:r>
            <a:rPr lang="en-US" dirty="0"/>
            <a:t>2. 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3. 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25E16CE2-020D-4EA9-8F45-21CED841A099}" type="pres">
      <dgm:prSet presAssocID="{8AA0BC73-7DAA-49DB-A852-6A5D0D67072C}" presName="node" presStyleLbl="node1" presStyleIdx="0" presStyleCnt="3">
        <dgm:presLayoutVars>
          <dgm:bulletEnabled val="1"/>
        </dgm:presLayoutVars>
      </dgm:prSet>
      <dgm:spPr/>
    </dgm:pt>
    <dgm:pt modelId="{974FCE6F-4B4F-4C01-AC23-F00C77CDE196}" type="pres">
      <dgm:prSet presAssocID="{D909DF9B-ADDD-4CB3-8700-77F1CB542975}" presName="sibTrans" presStyleLbl="sibTrans2D1" presStyleIdx="0" presStyleCnt="2"/>
      <dgm:spPr/>
    </dgm:pt>
    <dgm:pt modelId="{3D92D739-F98B-4C2F-A4C9-74EF02E06AA4}" type="pres">
      <dgm:prSet presAssocID="{D909DF9B-ADDD-4CB3-8700-77F1CB542975}" presName="connectorText" presStyleLbl="sibTrans2D1" presStyleIdx="0" presStyleCnt="2"/>
      <dgm:spPr/>
    </dgm:pt>
    <dgm:pt modelId="{8C58276C-35B3-4A87-87D4-040AA4233289}" type="pres">
      <dgm:prSet presAssocID="{BBF2A635-4652-4667-A7DC-6CD206DE7A1D}" presName="node" presStyleLbl="node1" presStyleIdx="1" presStyleCnt="3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1" presStyleCnt="2"/>
      <dgm:spPr/>
    </dgm:pt>
    <dgm:pt modelId="{E555909E-441F-4DD4-AE23-680C205218C3}" type="pres">
      <dgm:prSet presAssocID="{40AA2517-EDB6-4792-B00B-33DCE5E0CA0D}" presName="connectorText" presStyleLbl="sibTrans2D1" presStyleIdx="1" presStyleCnt="2"/>
      <dgm:spPr/>
    </dgm:pt>
    <dgm:pt modelId="{70D8D755-577E-41EE-B0AA-4BC818B5C635}" type="pres">
      <dgm:prSet presAssocID="{F050A52A-9891-4774-8884-1CC8F315DC2D}" presName="node" presStyleLbl="node1" presStyleIdx="2" presStyleCnt="3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49492A47-BDBD-4288-872D-C1869D7ABD13}" srcId="{04D6229C-EE77-44C1-9754-F3EA92DC1503}" destId="{8AA0BC73-7DAA-49DB-A852-6A5D0D67072C}" srcOrd="0" destOrd="0" parTransId="{227AE41B-713C-4F85-8364-1B1910515332}" sibTransId="{D909DF9B-ADDD-4CB3-8700-77F1CB542975}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CD7AED81-E9B6-47FD-9D04-1747A91FF1A1}" type="presOf" srcId="{8AA0BC73-7DAA-49DB-A852-6A5D0D67072C}" destId="{25E16CE2-020D-4EA9-8F45-21CED841A099}" srcOrd="0" destOrd="0" presId="urn:microsoft.com/office/officeart/2005/8/layout/process1"/>
    <dgm:cxn modelId="{0EA2878A-3EFC-4B01-A043-EFC7D81597DD}" srcId="{04D6229C-EE77-44C1-9754-F3EA92DC1503}" destId="{BBF2A635-4652-4667-A7DC-6CD206DE7A1D}" srcOrd="1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2" destOrd="0" parTransId="{3B8C6AB8-3F19-4ED1-8E12-AC68A6A3A705}" sibTransId="{E3BB30D0-8773-42C7-A469-445E94844470}"/>
    <dgm:cxn modelId="{2612F9BF-F737-4DA9-8DAF-9ECD5EB0A2B3}" type="presOf" srcId="{D909DF9B-ADDD-4CB3-8700-77F1CB542975}" destId="{3D92D739-F98B-4C2F-A4C9-74EF02E06AA4}" srcOrd="1" destOrd="0" presId="urn:microsoft.com/office/officeart/2005/8/layout/process1"/>
    <dgm:cxn modelId="{DA110FF7-76FA-4A07-9530-E6CD585573B0}" type="presOf" srcId="{D909DF9B-ADDD-4CB3-8700-77F1CB542975}" destId="{974FCE6F-4B4F-4C01-AC23-F00C77CDE196}" srcOrd="0" destOrd="0" presId="urn:microsoft.com/office/officeart/2005/8/layout/process1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3C3B533-807A-4153-8E22-0A6EA0945482}" type="presParOf" srcId="{2A81163F-2073-41D2-B629-2AE0A27E6164}" destId="{25E16CE2-020D-4EA9-8F45-21CED841A099}" srcOrd="0" destOrd="0" presId="urn:microsoft.com/office/officeart/2005/8/layout/process1"/>
    <dgm:cxn modelId="{13232FD5-E1F8-4B99-9EA0-D3ECC91C999D}" type="presParOf" srcId="{2A81163F-2073-41D2-B629-2AE0A27E6164}" destId="{974FCE6F-4B4F-4C01-AC23-F00C77CDE196}" srcOrd="1" destOrd="0" presId="urn:microsoft.com/office/officeart/2005/8/layout/process1"/>
    <dgm:cxn modelId="{ACC0308E-5312-4B6E-853E-758F01ECCD91}" type="presParOf" srcId="{974FCE6F-4B4F-4C01-AC23-F00C77CDE196}" destId="{3D92D739-F98B-4C2F-A4C9-74EF02E06AA4}" srcOrd="0" destOrd="0" presId="urn:microsoft.com/office/officeart/2005/8/layout/process1"/>
    <dgm:cxn modelId="{1164BA7D-2C7C-4A97-ADA1-6B8E158EDA87}" type="presParOf" srcId="{2A81163F-2073-41D2-B629-2AE0A27E6164}" destId="{8C58276C-35B3-4A87-87D4-040AA4233289}" srcOrd="2" destOrd="0" presId="urn:microsoft.com/office/officeart/2005/8/layout/process1"/>
    <dgm:cxn modelId="{1A96BDBE-8034-4465-B89D-8802AE6CE1A0}" type="presParOf" srcId="{2A81163F-2073-41D2-B629-2AE0A27E6164}" destId="{F2DBA6D9-8EBB-491D-B1A6-6D125FD42238}" srcOrd="3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F2A635-4652-4667-A7DC-6CD206DE7A1D}">
      <dgm:prSet phldrT="[Text]"/>
      <dgm:spPr/>
      <dgm:t>
        <a:bodyPr/>
        <a:lstStyle/>
        <a:p>
          <a:r>
            <a:rPr lang="en-US" dirty="0"/>
            <a:t>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8C58276C-35B3-4A87-87D4-040AA4233289}" type="pres">
      <dgm:prSet presAssocID="{BBF2A635-4652-4667-A7DC-6CD206DE7A1D}" presName="node" presStyleLbl="node1" presStyleIdx="0" presStyleCnt="2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0" presStyleCnt="1"/>
      <dgm:spPr/>
    </dgm:pt>
    <dgm:pt modelId="{E555909E-441F-4DD4-AE23-680C205218C3}" type="pres">
      <dgm:prSet presAssocID="{40AA2517-EDB6-4792-B00B-33DCE5E0CA0D}" presName="connectorText" presStyleLbl="sibTrans2D1" presStyleIdx="0" presStyleCnt="1"/>
      <dgm:spPr/>
    </dgm:pt>
    <dgm:pt modelId="{70D8D755-577E-41EE-B0AA-4BC818B5C635}" type="pres">
      <dgm:prSet presAssocID="{F050A52A-9891-4774-8884-1CC8F315DC2D}" presName="node" presStyleLbl="node1" presStyleIdx="1" presStyleCnt="2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0EA2878A-3EFC-4B01-A043-EFC7D81597DD}" srcId="{04D6229C-EE77-44C1-9754-F3EA92DC1503}" destId="{BBF2A635-4652-4667-A7DC-6CD206DE7A1D}" srcOrd="0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1" destOrd="0" parTransId="{3B8C6AB8-3F19-4ED1-8E12-AC68A6A3A705}" sibTransId="{E3BB30D0-8773-42C7-A469-445E94844470}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164BA7D-2C7C-4A97-ADA1-6B8E158EDA87}" type="presParOf" srcId="{2A81163F-2073-41D2-B629-2AE0A27E6164}" destId="{8C58276C-35B3-4A87-87D4-040AA4233289}" srcOrd="0" destOrd="0" presId="urn:microsoft.com/office/officeart/2005/8/layout/process1"/>
    <dgm:cxn modelId="{1A96BDBE-8034-4465-B89D-8802AE6CE1A0}" type="presParOf" srcId="{2A81163F-2073-41D2-B629-2AE0A27E6164}" destId="{F2DBA6D9-8EBB-491D-B1A6-6D125FD42238}" srcOrd="1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6CE2-020D-4EA9-8F45-21CED841A099}">
      <dsp:nvSpPr>
        <dsp:cNvPr id="0" name=""/>
        <dsp:cNvSpPr/>
      </dsp:nvSpPr>
      <dsp:spPr>
        <a:xfrm>
          <a:off x="9694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1.Create schema</a:t>
          </a:r>
        </a:p>
      </dsp:txBody>
      <dsp:txXfrm>
        <a:off x="60613" y="998557"/>
        <a:ext cx="2795678" cy="1636671"/>
      </dsp:txXfrm>
    </dsp:sp>
    <dsp:sp modelId="{974FCE6F-4B4F-4C01-AC23-F00C77CDE196}">
      <dsp:nvSpPr>
        <dsp:cNvPr id="0" name=""/>
        <dsp:cNvSpPr/>
      </dsp:nvSpPr>
      <dsp:spPr>
        <a:xfrm>
          <a:off x="3196962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196962" y="1601318"/>
        <a:ext cx="429991" cy="431150"/>
      </dsp:txXfrm>
    </dsp:sp>
    <dsp:sp modelId="{8C58276C-35B3-4A87-87D4-040AA4233289}">
      <dsp:nvSpPr>
        <dsp:cNvPr id="0" name=""/>
        <dsp:cNvSpPr/>
      </dsp:nvSpPr>
      <dsp:spPr>
        <a:xfrm>
          <a:off x="4066216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2. Create a table with geometry columns</a:t>
          </a:r>
        </a:p>
      </dsp:txBody>
      <dsp:txXfrm>
        <a:off x="4117135" y="998557"/>
        <a:ext cx="2795678" cy="1636671"/>
      </dsp:txXfrm>
    </dsp:sp>
    <dsp:sp modelId="{F2DBA6D9-8EBB-491D-B1A6-6D125FD42238}">
      <dsp:nvSpPr>
        <dsp:cNvPr id="0" name=""/>
        <dsp:cNvSpPr/>
      </dsp:nvSpPr>
      <dsp:spPr>
        <a:xfrm>
          <a:off x="7253484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53484" y="1601318"/>
        <a:ext cx="429991" cy="431150"/>
      </dsp:txXfrm>
    </dsp:sp>
    <dsp:sp modelId="{70D8D755-577E-41EE-B0AA-4BC818B5C635}">
      <dsp:nvSpPr>
        <dsp:cNvPr id="0" name=""/>
        <dsp:cNvSpPr/>
      </dsp:nvSpPr>
      <dsp:spPr>
        <a:xfrm>
          <a:off x="8122739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3. Insert values to table</a:t>
          </a:r>
        </a:p>
      </dsp:txBody>
      <dsp:txXfrm>
        <a:off x="8173658" y="998557"/>
        <a:ext cx="2795678" cy="1636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8276C-35B3-4A87-87D4-040AA4233289}">
      <dsp:nvSpPr>
        <dsp:cNvPr id="0" name=""/>
        <dsp:cNvSpPr/>
      </dsp:nvSpPr>
      <dsp:spPr>
        <a:xfrm>
          <a:off x="1620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 a table with geometry columns</a:t>
          </a:r>
        </a:p>
      </dsp:txBody>
      <dsp:txXfrm>
        <a:off x="57574" y="55954"/>
        <a:ext cx="3344157" cy="1798489"/>
      </dsp:txXfrm>
    </dsp:sp>
    <dsp:sp modelId="{F2DBA6D9-8EBB-491D-B1A6-6D125FD42238}">
      <dsp:nvSpPr>
        <dsp:cNvPr id="0" name=""/>
        <dsp:cNvSpPr/>
      </dsp:nvSpPr>
      <dsp:spPr>
        <a:xfrm>
          <a:off x="3803292" y="526646"/>
          <a:ext cx="732685" cy="857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803292" y="698067"/>
        <a:ext cx="512880" cy="514262"/>
      </dsp:txXfrm>
    </dsp:sp>
    <dsp:sp modelId="{70D8D755-577E-41EE-B0AA-4BC818B5C635}">
      <dsp:nvSpPr>
        <dsp:cNvPr id="0" name=""/>
        <dsp:cNvSpPr/>
      </dsp:nvSpPr>
      <dsp:spPr>
        <a:xfrm>
          <a:off x="4840112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 values to table</a:t>
          </a:r>
        </a:p>
      </dsp:txBody>
      <dsp:txXfrm>
        <a:off x="4896066" y="55954"/>
        <a:ext cx="3344157" cy="1798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tial_reference_syste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p_projection" TargetMode="External"/><Relationship Id="rId5" Type="http://schemas.openxmlformats.org/officeDocument/2006/relationships/hyperlink" Target="https://en.wikipedia.org/wiki/Cartesian_coordinate_system" TargetMode="External"/><Relationship Id="rId4" Type="http://schemas.openxmlformats.org/officeDocument/2006/relationships/hyperlink" Target="https://en.wikipedia.org/wiki/Eart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Spatial data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94F-2A98-D6E8-F9E0-A78FFA89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Subtype of geometry -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3C3C-541B-043F-F422-52AAA7A2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5" y="1934121"/>
            <a:ext cx="3709159" cy="830839"/>
          </a:xfrm>
        </p:spPr>
        <p:txBody>
          <a:bodyPr>
            <a:noAutofit/>
          </a:bodyPr>
          <a:lstStyle/>
          <a:p>
            <a:r>
              <a:rPr lang="en-US" sz="1600" dirty="0"/>
              <a:t>POINT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</a:rPr>
              <a:t>A point in 2D space specified by its X and Y coordinates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CA889C-9B52-26F6-E40C-A4892E0E7569}"/>
              </a:ext>
            </a:extLst>
          </p:cNvPr>
          <p:cNvSpPr txBox="1">
            <a:spLocks/>
          </p:cNvSpPr>
          <p:nvPr/>
        </p:nvSpPr>
        <p:spPr>
          <a:xfrm>
            <a:off x="581192" y="5369311"/>
            <a:ext cx="3269152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🤔    What is POINTZM?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79319-6691-AFF6-173A-56430054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1" y="2959145"/>
            <a:ext cx="1742910" cy="18432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C07594F-D346-874B-366B-947E1F0C3692}"/>
              </a:ext>
            </a:extLst>
          </p:cNvPr>
          <p:cNvGrpSpPr/>
          <p:nvPr/>
        </p:nvGrpSpPr>
        <p:grpSpPr>
          <a:xfrm>
            <a:off x="4384881" y="1599975"/>
            <a:ext cx="3587418" cy="3769336"/>
            <a:chOff x="2960374" y="1389266"/>
            <a:chExt cx="2469208" cy="293249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72F89DC-1508-C214-1446-88EA9D9BF547}"/>
                </a:ext>
              </a:extLst>
            </p:cNvPr>
            <p:cNvSpPr txBox="1">
              <a:spLocks/>
            </p:cNvSpPr>
            <p:nvPr/>
          </p:nvSpPr>
          <p:spPr>
            <a:xfrm>
              <a:off x="2960374" y="1389266"/>
              <a:ext cx="2469208" cy="11663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POINTZ</a:t>
              </a:r>
            </a:p>
            <a:p>
              <a:pPr marL="0" indent="0">
                <a:lnSpc>
                  <a:spcPct val="120000"/>
                </a:lnSpc>
                <a:buNone/>
              </a:pPr>
              <a:r>
                <a:rPr lang="en-US" sz="1600" dirty="0">
                  <a:solidFill>
                    <a:srgbClr val="262626"/>
                  </a:solidFill>
                </a:rPr>
                <a:t>A point in 3D space specified by its X, Y, and Z coordinates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304C41-CB9F-751F-C8B5-4D6B6F6B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374" y="2376324"/>
              <a:ext cx="2469208" cy="1945437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AAEAD6-C2F9-9010-B6F1-80DBAFAD293D}"/>
              </a:ext>
            </a:extLst>
          </p:cNvPr>
          <p:cNvGrpSpPr/>
          <p:nvPr/>
        </p:nvGrpSpPr>
        <p:grpSpPr>
          <a:xfrm>
            <a:off x="8611612" y="1934121"/>
            <a:ext cx="3158963" cy="3466093"/>
            <a:chOff x="8734302" y="1934121"/>
            <a:chExt cx="3158963" cy="3466093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29FD90B-9254-5CC4-0AB7-45E73DF765BA}"/>
                </a:ext>
              </a:extLst>
            </p:cNvPr>
            <p:cNvSpPr txBox="1">
              <a:spLocks/>
            </p:cNvSpPr>
            <p:nvPr/>
          </p:nvSpPr>
          <p:spPr>
            <a:xfrm>
              <a:off x="8734302" y="1934121"/>
              <a:ext cx="3158963" cy="8492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POINTM</a:t>
              </a:r>
            </a:p>
            <a:p>
              <a:pPr marL="0" indent="0" algn="l">
                <a:buNone/>
              </a:pPr>
              <a:r>
                <a:rPr lang="en-US" sz="1400" b="0" i="0" u="none" strike="noStrike" baseline="0" dirty="0">
                  <a:solidFill>
                    <a:srgbClr val="262626"/>
                  </a:solidFill>
                </a:rPr>
                <a:t>point in 2D space with a measured value specified by its spatial X and Y coordinates plus an M value</a:t>
              </a:r>
              <a:endParaRPr lang="en-US" sz="1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735719-33B7-9087-14B5-0CCDDF5FCCD1}"/>
                </a:ext>
              </a:extLst>
            </p:cNvPr>
            <p:cNvGrpSpPr/>
            <p:nvPr/>
          </p:nvGrpSpPr>
          <p:grpSpPr>
            <a:xfrm>
              <a:off x="8841416" y="3010970"/>
              <a:ext cx="3051849" cy="2389244"/>
              <a:chOff x="6236208" y="2669898"/>
              <a:chExt cx="4045674" cy="165186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C0F55F2-ED22-9731-B28B-C977CEC1764C}"/>
                  </a:ext>
                </a:extLst>
              </p:cNvPr>
              <p:cNvGrpSpPr/>
              <p:nvPr/>
            </p:nvGrpSpPr>
            <p:grpSpPr>
              <a:xfrm>
                <a:off x="6236208" y="2669898"/>
                <a:ext cx="2139696" cy="1651863"/>
                <a:chOff x="6236208" y="2669898"/>
                <a:chExt cx="2139696" cy="165186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D2ED184-65F0-6E78-285A-7DBCE20BC718}"/>
                    </a:ext>
                  </a:extLst>
                </p:cNvPr>
                <p:cNvGrpSpPr/>
                <p:nvPr/>
              </p:nvGrpSpPr>
              <p:grpSpPr>
                <a:xfrm>
                  <a:off x="6236208" y="2669898"/>
                  <a:ext cx="2139696" cy="1651863"/>
                  <a:chOff x="6236208" y="2669898"/>
                  <a:chExt cx="2139696" cy="1651863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8D519323-0FA0-5DBA-EEAC-ECAACFDD41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6208" y="3463344"/>
                    <a:ext cx="21396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D600153F-7D51-A497-E3DD-309C805DC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23760" y="2669898"/>
                    <a:ext cx="0" cy="16518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7AEFDB5-E99F-0D92-7D1E-98A15492D900}"/>
                    </a:ext>
                  </a:extLst>
                </p:cNvPr>
                <p:cNvSpPr/>
                <p:nvPr/>
              </p:nvSpPr>
              <p:spPr>
                <a:xfrm>
                  <a:off x="7498080" y="3081528"/>
                  <a:ext cx="114846" cy="1381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EEF6EA-1F1A-83CD-01A5-C065A77DDC08}"/>
                  </a:ext>
                </a:extLst>
              </p:cNvPr>
              <p:cNvSpPr txBox="1"/>
              <p:nvPr/>
            </p:nvSpPr>
            <p:spPr>
              <a:xfrm>
                <a:off x="7306056" y="2699338"/>
                <a:ext cx="29758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 (housing value): 10,0000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36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C5F-C007-5771-5DE1-B12CFE35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Subtype of geometry - </a:t>
            </a:r>
            <a:r>
              <a:rPr lang="en-US" dirty="0" err="1"/>
              <a:t>multipoints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37D4-836E-6576-04A9-B7700FA8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3466"/>
            <a:ext cx="11029615" cy="1672871"/>
          </a:xfrm>
        </p:spPr>
        <p:txBody>
          <a:bodyPr>
            <a:normAutofit/>
          </a:bodyPr>
          <a:lstStyle/>
          <a:p>
            <a:r>
              <a:rPr lang="en-US" dirty="0"/>
              <a:t>A spatial point represents a city on the earth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multipoints</a:t>
            </a:r>
            <a:r>
              <a:rPr lang="en-US" dirty="0"/>
              <a:t> with four points within one geometry to represent four cities on the earth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FCB90-5453-C3F5-8D73-F7B3B4DB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4061238"/>
            <a:ext cx="436245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FEC52-6BB2-CB63-07B1-3582444F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51" y="3130014"/>
            <a:ext cx="2547927" cy="33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31D4A-C35B-8218-4D7C-FB2F2ED25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723984B-CE58-F08A-B2AC-0C63163B6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B597A3-FD56-58BE-957E-11DA5DB88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2ABC79-9CE5-1B96-4874-4FC82D6B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9AE9E9-2EF5-DB93-19B8-5F4455A1B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E777EF2-357B-7398-B00A-1A8BAAA51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B04D7-D2BF-A67E-03CC-F58C32DB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3.1.1create point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A0B2D0-10F8-DD55-B608-DB808668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414225-7A48-E2BF-42FD-FCEA30B06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84D68-226E-3B33-B844-237595A4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28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05A5B-F94B-2884-174F-833E34EE5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F162-6BB1-DEA9-64FF-2F090963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points with spatial data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DE2F1B-6AF4-CD5B-10DF-4DE7C3065D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178911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49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A82D9-6CC9-3214-1768-154EC184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B239-6340-A028-ABD1-55B18CC5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6" y="540999"/>
            <a:ext cx="11029616" cy="651156"/>
          </a:xfrm>
        </p:spPr>
        <p:txBody>
          <a:bodyPr/>
          <a:lstStyle/>
          <a:p>
            <a:r>
              <a:rPr lang="en-US" dirty="0"/>
              <a:t>1. Create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D2738-D143-CDD1-9EE5-540B2B7BD827}"/>
              </a:ext>
            </a:extLst>
          </p:cNvPr>
          <p:cNvSpPr txBox="1"/>
          <p:nvPr/>
        </p:nvSpPr>
        <p:spPr>
          <a:xfrm>
            <a:off x="581191" y="1895097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SCHEMA ch03;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828323-7C54-594C-7075-9386A057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0196"/>
            <a:ext cx="11029615" cy="22951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in </a:t>
            </a:r>
            <a:r>
              <a:rPr lang="en-US" dirty="0" err="1"/>
              <a:t>PostGIS</a:t>
            </a:r>
            <a:r>
              <a:rPr lang="en-US" dirty="0"/>
              <a:t> (and PostgreSQL) is a </a:t>
            </a:r>
            <a:r>
              <a:rPr lang="en-US" b="1" dirty="0"/>
              <a:t>logical container</a:t>
            </a:r>
            <a:r>
              <a:rPr lang="en-US" dirty="0"/>
              <a:t> used to organize and manage </a:t>
            </a:r>
            <a:r>
              <a:rPr lang="en-US" b="1" dirty="0"/>
              <a:t>database objects</a:t>
            </a:r>
            <a:r>
              <a:rPr lang="en-US" dirty="0"/>
              <a:t>, such as </a:t>
            </a:r>
            <a:r>
              <a:rPr lang="en-US" b="1" dirty="0"/>
              <a:t>tables, views, functions, and spatial data</a:t>
            </a:r>
            <a:r>
              <a:rPr lang="en-US" dirty="0"/>
              <a:t>. </a:t>
            </a:r>
          </a:p>
          <a:p>
            <a:r>
              <a:rPr lang="en-US" dirty="0"/>
              <a:t>Schema provides a </a:t>
            </a:r>
            <a:r>
              <a:rPr lang="en-US" b="1" dirty="0"/>
              <a:t>namespace</a:t>
            </a:r>
            <a:r>
              <a:rPr lang="en-US" dirty="0"/>
              <a:t> to avoid naming conflicts between objects and helps manage </a:t>
            </a:r>
            <a:r>
              <a:rPr lang="en-US" b="1" dirty="0"/>
              <a:t>database permissions</a:t>
            </a:r>
            <a:r>
              <a:rPr lang="en-US" dirty="0"/>
              <a:t> more effectively.</a:t>
            </a:r>
          </a:p>
          <a:p>
            <a:r>
              <a:rPr lang="en-US" dirty="0"/>
              <a:t>Think of a schema as a </a:t>
            </a:r>
            <a:r>
              <a:rPr lang="en-US" b="1" dirty="0"/>
              <a:t>folder</a:t>
            </a:r>
            <a:r>
              <a:rPr lang="en-US" dirty="0"/>
              <a:t> inside a database, where you can group related objects together to keep things organized.</a:t>
            </a:r>
          </a:p>
        </p:txBody>
      </p:sp>
    </p:spTree>
    <p:extLst>
      <p:ext uri="{BB962C8B-B14F-4D97-AF65-F5344CB8AC3E}">
        <p14:creationId xmlns:p14="http://schemas.microsoft.com/office/powerpoint/2010/main" val="192789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7707-7348-BC93-B606-7F5B4677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2. Create table: SYNTAX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BD85F-76A8-B0D1-D45F-DE99AB2D8F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81075" y="1695497"/>
            <a:ext cx="4495800" cy="216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S</a:t>
            </a:r>
            <a:r>
              <a:rPr lang="en-US" altLang="zh-CN" dirty="0">
                <a:latin typeface="Courier"/>
              </a:rPr>
              <a:t>yntax: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 TABLE </a:t>
            </a:r>
            <a:r>
              <a:rPr lang="en-US" i="1" dirty="0" err="1">
                <a:solidFill>
                  <a:srgbClr val="0070C0"/>
                </a:solidFill>
                <a:latin typeface="Courier"/>
              </a:rPr>
              <a:t>table_name</a:t>
            </a:r>
            <a:r>
              <a:rPr lang="en-US" i="1" dirty="0">
                <a:solidFill>
                  <a:srgbClr val="0070C0"/>
                </a:solidFill>
                <a:latin typeface="Courier"/>
              </a:rPr>
              <a:t> 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</a:t>
            </a:r>
            <a:br>
              <a:rPr lang="en-US" dirty="0">
                <a:solidFill>
                  <a:srgbClr val="0070C0"/>
                </a:solidFill>
                <a:latin typeface="Courier"/>
              </a:rPr>
            </a:br>
            <a:r>
              <a:rPr lang="en-US" dirty="0">
                <a:solidFill>
                  <a:srgbClr val="0070C0"/>
                </a:solidFill>
                <a:latin typeface="Courier"/>
              </a:rPr>
              <a:t>    </a:t>
            </a:r>
            <a:r>
              <a:rPr lang="en-US" i="1" dirty="0">
                <a:solidFill>
                  <a:srgbClr val="0070C0"/>
                </a:solidFill>
                <a:latin typeface="Courier"/>
              </a:rPr>
              <a:t>column1 datatype,</a:t>
            </a:r>
            <a:br>
              <a:rPr lang="en-US" i="1" dirty="0">
                <a:solidFill>
                  <a:srgbClr val="0070C0"/>
                </a:solidFill>
                <a:latin typeface="Courier"/>
              </a:rPr>
            </a:br>
            <a:r>
              <a:rPr lang="en-US" i="1" dirty="0">
                <a:solidFill>
                  <a:srgbClr val="0070C0"/>
                </a:solidFill>
                <a:latin typeface="Courier"/>
              </a:rPr>
              <a:t>    column2 datatype,</a:t>
            </a:r>
            <a:br>
              <a:rPr lang="en-US" i="1" dirty="0">
                <a:solidFill>
                  <a:srgbClr val="0070C0"/>
                </a:solidFill>
                <a:latin typeface="Courier"/>
              </a:rPr>
            </a:br>
            <a:r>
              <a:rPr lang="en-US" i="1" dirty="0">
                <a:solidFill>
                  <a:srgbClr val="0070C0"/>
                </a:solidFill>
                <a:latin typeface="Courier"/>
              </a:rPr>
              <a:t>    column3 datatype,</a:t>
            </a:r>
            <a:br>
              <a:rPr lang="en-US" i="1" dirty="0">
                <a:solidFill>
                  <a:srgbClr val="0070C0"/>
                </a:solidFill>
                <a:latin typeface="Courier"/>
              </a:rPr>
            </a:br>
            <a:r>
              <a:rPr lang="en-US" dirty="0">
                <a:solidFill>
                  <a:srgbClr val="0070C0"/>
                </a:solidFill>
                <a:latin typeface="Courier"/>
              </a:rPr>
              <a:t>   ....</a:t>
            </a:r>
            <a:br>
              <a:rPr lang="en-US" dirty="0">
                <a:solidFill>
                  <a:srgbClr val="0070C0"/>
                </a:solidFill>
                <a:latin typeface="Courier"/>
              </a:rPr>
            </a:br>
            <a:r>
              <a:rPr lang="en-US" dirty="0">
                <a:solidFill>
                  <a:srgbClr val="0070C0"/>
                </a:solidFill>
                <a:latin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7144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C9D76-4D9D-9EB5-CD80-C9F3CFD9E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5A9C60-57FF-3188-8158-C99B802FC20A}"/>
              </a:ext>
            </a:extLst>
          </p:cNvPr>
          <p:cNvSpPr txBox="1">
            <a:spLocks/>
          </p:cNvSpPr>
          <p:nvPr/>
        </p:nvSpPr>
        <p:spPr>
          <a:xfrm>
            <a:off x="370879" y="1316760"/>
            <a:ext cx="5088087" cy="328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TABLE ch03.clarku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id serial PRIMARY KEY,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 geometry(POINT),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geometry(POINTZ),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pm geometry(POINTM),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pzm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geometry(POINTZM),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p_srid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geometry(POINT,4326));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6E897C-CFD1-8287-A910-DBD7BC446392}"/>
              </a:ext>
            </a:extLst>
          </p:cNvPr>
          <p:cNvSpPr txBox="1">
            <a:spLocks/>
          </p:cNvSpPr>
          <p:nvPr/>
        </p:nvSpPr>
        <p:spPr>
          <a:xfrm>
            <a:off x="370879" y="601584"/>
            <a:ext cx="11029616" cy="651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2. Create table: EXAMPLE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2872D50-2B4E-3949-F222-CE37E58E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3" y="927162"/>
            <a:ext cx="6518228" cy="2295144"/>
          </a:xfrm>
        </p:spPr>
        <p:txBody>
          <a:bodyPr/>
          <a:lstStyle/>
          <a:p>
            <a:r>
              <a:rPr lang="en-US" dirty="0"/>
              <a:t>id: This is a unique identifier for each row in the table.</a:t>
            </a:r>
          </a:p>
          <a:p>
            <a:r>
              <a:rPr lang="en-US" dirty="0"/>
              <a:t>serial: This is an auto-incrementing integer column.</a:t>
            </a:r>
          </a:p>
          <a:p>
            <a:r>
              <a:rPr lang="en-US" dirty="0"/>
              <a:t>PRIMARY KEY: This ensures the id is unique and cannot be NULL.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2955C-1A59-4197-CA62-7916E673DB8B}"/>
              </a:ext>
            </a:extLst>
          </p:cNvPr>
          <p:cNvSpPr txBox="1"/>
          <p:nvPr/>
        </p:nvSpPr>
        <p:spPr>
          <a:xfrm>
            <a:off x="5302893" y="3222306"/>
            <a:ext cx="557473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p: The column name.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geometry(POINT): This defines a 2D point geometry with X and Y coordinates.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A point representing a latitude/longitude location or X/Y coordinates in a planar system </a:t>
            </a:r>
          </a:p>
        </p:txBody>
      </p:sp>
    </p:spTree>
    <p:extLst>
      <p:ext uri="{BB962C8B-B14F-4D97-AF65-F5344CB8AC3E}">
        <p14:creationId xmlns:p14="http://schemas.microsoft.com/office/powerpoint/2010/main" val="39348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A09F-4739-84FB-4DF0-675A854A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3. Insert value: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6A92-6262-3690-B8B6-B534FAB8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90445"/>
            <a:ext cx="11029615" cy="30883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ch03.clarku (p,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pm,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 (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('POINT(-71.8231 42.2510)’),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('POINTZ(-71.8231 42.2510 100)’),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('POINTM(-71.8231 42.2510 200)’),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('POINTZM(-71.8231 42.2510 300 400)’),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ST_SetSRID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('POINT(-71.8231 42.2510)’), 4326));</a:t>
            </a:r>
          </a:p>
        </p:txBody>
      </p:sp>
    </p:spTree>
    <p:extLst>
      <p:ext uri="{BB962C8B-B14F-4D97-AF65-F5344CB8AC3E}">
        <p14:creationId xmlns:p14="http://schemas.microsoft.com/office/powerpoint/2010/main" val="361978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2A8B-454E-C1B5-6BDC-A855BC6D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Well-known binary (</a:t>
            </a:r>
            <a:r>
              <a:rPr lang="en-US" dirty="0" err="1"/>
              <a:t>wkb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2230-F847-B49C-7048-D38A4BD2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5989"/>
            <a:ext cx="11029615" cy="2078736"/>
          </a:xfrm>
        </p:spPr>
        <p:txBody>
          <a:bodyPr/>
          <a:lstStyle/>
          <a:p>
            <a:r>
              <a:rPr lang="en-US" b="1" dirty="0"/>
              <a:t>Well-Known Binary (WKB)</a:t>
            </a:r>
            <a:r>
              <a:rPr lang="en-US" dirty="0"/>
              <a:t> is a binary encoding standard used to represent geometric objects such as points, lines, and polygons in spatial databases, </a:t>
            </a:r>
          </a:p>
          <a:p>
            <a:endParaRPr lang="en-US" dirty="0"/>
          </a:p>
          <a:p>
            <a:r>
              <a:rPr lang="en-US" dirty="0" err="1"/>
              <a:t>PostGIS</a:t>
            </a:r>
            <a:r>
              <a:rPr lang="en-US" dirty="0"/>
              <a:t> supports WKB as part of the Open Geospatial Consortium (OGC) standards, allowing spatial data to be stored, retrieved, and processed efficiently.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C0088-5F82-AC26-73EF-6BA7CECBBAAB}"/>
              </a:ext>
            </a:extLst>
          </p:cNvPr>
          <p:cNvSpPr txBox="1"/>
          <p:nvPr/>
        </p:nvSpPr>
        <p:spPr>
          <a:xfrm>
            <a:off x="790575" y="37006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01010000009B559FABADF451C0E3A59BC420204540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253BCA-BCC1-C8D0-7D31-0088D0ACF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9661"/>
              </p:ext>
            </p:extLst>
          </p:nvPr>
        </p:nvGraphicFramePr>
        <p:xfrm>
          <a:off x="790575" y="4268468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160180498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2965566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1849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9650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22AC3B-97BD-F359-9F40-05940B798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3161"/>
              </p:ext>
            </p:extLst>
          </p:nvPr>
        </p:nvGraphicFramePr>
        <p:xfrm>
          <a:off x="790575" y="4745989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339375218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38026351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338051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Byte 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Little-endian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8579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7A3233-A6C4-4741-4AA1-7B2913056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62247"/>
              </p:ext>
            </p:extLst>
          </p:nvPr>
        </p:nvGraphicFramePr>
        <p:xfrm>
          <a:off x="790575" y="5171115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326160275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65057330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107316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Geometry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 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042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F1BF9F-343E-9A9D-4C0C-AC871CC1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18819"/>
              </p:ext>
            </p:extLst>
          </p:nvPr>
        </p:nvGraphicFramePr>
        <p:xfrm>
          <a:off x="790575" y="5588310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257583310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42659078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662373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 Coordinate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9B559FABADF451C0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 (-71.8231)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3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FCB537-E7D9-CD8D-105C-63B90F3E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70416"/>
              </p:ext>
            </p:extLst>
          </p:nvPr>
        </p:nvGraphicFramePr>
        <p:xfrm>
          <a:off x="790575" y="6005505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3635758858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47296405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62413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 Coordinate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E3A59BC420204540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 (42.2510)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6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307298-D13E-ECEB-752A-67EBB8F46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F29CDEE-086C-E31F-4F2F-DED053622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0CB801-27B5-DE67-16FA-9E8B70B0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54FB3A-DE31-B484-F42C-0509ACB93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D078D2-2CCF-B1E4-78F9-232EFC370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DF77E8E0-39EF-ABDE-A7E3-CB609DCBE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26A52-F524-4236-9A74-3AA61D38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3.1.2 create </a:t>
            </a:r>
            <a:r>
              <a:rPr lang="en-US" sz="44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MULTIpoint</a:t>
            </a:r>
            <a:endParaRPr lang="en-US" sz="4400" b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1E1162-E8F2-6883-3727-85B2A4377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F2B76A-F5AA-A3DD-6D85-DB9144E75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201B3E2-C2E1-3500-ADD9-20116B496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07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D6D95-4D59-38F7-4346-82A97A01A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FAAB-0E6B-E3E7-110D-C74BD5BF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table with multipoint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31414F-34F2-499D-571D-87F090761F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3793" y="2473801"/>
          <a:ext cx="8297799" cy="191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18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24FE7-495B-6BA6-DEF6-143147640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4CD7-A10A-BFE2-D065-AA1FF736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Create multipoint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412E-8F9A-1D31-3561-4FE03BF6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3787548"/>
            <a:ext cx="9559503" cy="19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ch03.restaurants 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('BBQ',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('MULTIPOINT(-71.824 42.249,-71.8256 42.2486, -71.8268 42.2479)', 4326));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618C5-3D5F-5975-A714-D2BFCBBD1D36}"/>
              </a:ext>
            </a:extLst>
          </p:cNvPr>
          <p:cNvSpPr txBox="1"/>
          <p:nvPr/>
        </p:nvSpPr>
        <p:spPr>
          <a:xfrm>
            <a:off x="645200" y="1429498"/>
            <a:ext cx="892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TABLE ch03.restaurants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id serial PRIMARY KEY,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name varchar(50),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geom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geometry(MULTIPOINT, 4326));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07154B-6AB2-C62F-8B97-05FEC2C46BA7}"/>
              </a:ext>
            </a:extLst>
          </p:cNvPr>
          <p:cNvSpPr txBox="1">
            <a:spLocks/>
          </p:cNvSpPr>
          <p:nvPr/>
        </p:nvSpPr>
        <p:spPr>
          <a:xfrm>
            <a:off x="645200" y="3200400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Insert values to table</a:t>
            </a:r>
          </a:p>
        </p:txBody>
      </p:sp>
    </p:spTree>
    <p:extLst>
      <p:ext uri="{BB962C8B-B14F-4D97-AF65-F5344CB8AC3E}">
        <p14:creationId xmlns:p14="http://schemas.microsoft.com/office/powerpoint/2010/main" val="1649434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37A8-1116-1109-8105-17827302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39" y="1040484"/>
            <a:ext cx="11029616" cy="495708"/>
          </a:xfrm>
        </p:spPr>
        <p:txBody>
          <a:bodyPr>
            <a:normAutofit fontScale="90000"/>
          </a:bodyPr>
          <a:lstStyle/>
          <a:p>
            <a:r>
              <a:rPr lang="en-US" dirty="0"/>
              <a:t>Subtype of geometry -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91BB1C-43A0-41B0-A420-C7404D6B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40" y="1885596"/>
            <a:ext cx="11029615" cy="2768700"/>
          </a:xfrm>
        </p:spPr>
        <p:txBody>
          <a:bodyPr/>
          <a:lstStyle/>
          <a:p>
            <a:r>
              <a:rPr lang="en-US" b="0" i="0" dirty="0">
                <a:effectLst/>
              </a:rPr>
              <a:t>A</a:t>
            </a:r>
            <a:r>
              <a:rPr lang="en-US" dirty="0"/>
              <a:t> </a:t>
            </a:r>
            <a:r>
              <a:rPr lang="en-US" dirty="0" err="1"/>
              <a:t>linestring</a:t>
            </a:r>
            <a:r>
              <a:rPr lang="en-US" dirty="0"/>
              <a:t> is a path between locations. It takes the form of an ordered series of two or more points.</a:t>
            </a:r>
          </a:p>
          <a:p>
            <a:r>
              <a:rPr lang="en-US" dirty="0"/>
              <a:t>Roads and rivers are typically represented as </a:t>
            </a:r>
            <a:r>
              <a:rPr lang="en-US" dirty="0" err="1"/>
              <a:t>linestrings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is said to be closed if it starts and ends on the same point.</a:t>
            </a:r>
          </a:p>
          <a:p>
            <a:r>
              <a:rPr lang="en-US" dirty="0"/>
              <a:t>It is said to be simple if it does not cross or touch itself (except at its endpoints if it is closed).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can be both closed and 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2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DF26-BB7B-C811-91A1-793228F8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multilinestrings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D7238D-6739-BEFA-71DF-07EBFB1934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0BFB65-AE23-8015-C2F7-08650148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766" y="2921246"/>
            <a:ext cx="5495925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80D59-DEE5-23F5-BE53-D93B16CC85DE}"/>
              </a:ext>
            </a:extLst>
          </p:cNvPr>
          <p:cNvSpPr txBox="1"/>
          <p:nvPr/>
        </p:nvSpPr>
        <p:spPr>
          <a:xfrm>
            <a:off x="674219" y="1588904"/>
            <a:ext cx="58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Multilinestring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collection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linestrings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B84C9-EE67-C930-F39C-C2AF394C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575513"/>
            <a:ext cx="4962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04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8F1B3-88F6-9FAF-EF27-F27C36E9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D29E95F-641F-069C-27EF-22F4B07AB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9B211A-838B-91FD-67B4-575F81CB7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2C2825-7135-367B-8ECB-7D58828D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BFDD7CD-42EC-7B4D-405B-EC8AD3940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EDEB469-A293-5630-85C5-2388B1A80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E425-C2B8-773D-1960-E0EEC193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3.1.3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LINESTRINGS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956E7B-FB97-9A4A-DED1-771F4C63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FB68ED1-86A8-0BC1-90A3-19656BC2E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FFA3061-BC68-0F25-F743-EB151EAB6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49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59E8B-B0E3-9933-E3C8-9FCFD33D5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4A96-35E9-DCAD-BE5A-6507B445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B4F80-2977-8357-00CE-094E2B32A3BC}"/>
              </a:ext>
            </a:extLst>
          </p:cNvPr>
          <p:cNvSpPr txBox="1"/>
          <p:nvPr/>
        </p:nvSpPr>
        <p:spPr>
          <a:xfrm>
            <a:off x="581192" y="1476047"/>
            <a:ext cx="108607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TABLE ch03.streets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id serial PRIMARY KEY,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name varchar(20),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geometry(LINESTRING),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geometry(LINESTRING));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INSERT INTO ch03. streets(name,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VALUES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('main',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('LINESTRING( -71.82359 42.24951, -71.82160 42.25056, -71.81836 42.25227)'),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('LINESTRING( -71.82359 42.24951, -71.82160 42.25056, -71.81836 42.25227)', 4326)),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str_squre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',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('LINESTRING(-71.8267 42.2536, -71.8259 42.2544,  -71.8240 42.2530,  -71.8249 42.2523, -71.8267 42.2536)'),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('LINESTRING(-71.8267 42.2536, -71.8259 42.2544,  -71.8240 42.2530,  -71.8249 42.2523,  -71.8267 42.2536)', 4326));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849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9F809-F839-8414-918F-819475EA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400C664F-A8FF-0272-D57A-99843EE6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4E77BC-0488-CE61-2662-068A414F7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6A929C-9DDC-3B4C-1352-A4C488C6F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6D12A0-2DEB-9758-07C8-B2E12E48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339E625-E19C-88E2-1BE1-DFF304956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00B57-F139-1602-AAFC-3222D3A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3.1.4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MULTILINESTRINGS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806290-8942-EFEA-BC22-057EB5C43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EC8C67-787C-4B69-263A-C831662B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D39FB9-1BAF-547A-E557-FDE2DD9CC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327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202D3-2082-894C-B4E4-33853ABC4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A0CF-DD5B-0C2F-D2F6-DA121678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multilinestring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56396-2FFE-FDA6-A82B-3200AABDB021}"/>
              </a:ext>
            </a:extLst>
          </p:cNvPr>
          <p:cNvSpPr txBox="1"/>
          <p:nvPr/>
        </p:nvSpPr>
        <p:spPr>
          <a:xfrm>
            <a:off x="905044" y="1639172"/>
            <a:ext cx="11286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DROP TABLE IF EXISTS ch04.multi_street;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TABLE ch04.multi_street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id serial PRIMARY KEY,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name varchar(20),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geometry(MULTILINESTRING),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line_srid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geometry(MULTILINESTRING, 4326)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70C0"/>
              </a:solidFill>
              <a:latin typeface="Courier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INSERT INTO ch04.multi_street(name,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line_srid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VALUES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multi_street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',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('MULTILINESTRING((-71.82359 42.24951, -71.82160 42.25056, -71.81836 42.25227),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(-71.8267 42.2536, -71.8259 42.2544,  -71.8240 42.2530,  -71.8249 42.2523, -71.8267 42.2536))'),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								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('MULTILINESTRING((-71.82359 42.24951, -71.82160 42.25056, -71.81836 42.25227),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	(-71.8267 42.2536, -71.8259 42.2544,  -71.8240 42.2530,  -71.8249 42.2523, -71.8267 42.2536))', 4326)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3908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2F98-3187-25D1-6E2D-44766D07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altLang="zh-CN" sz="2800" dirty="0"/>
              <a:t>polygons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2102-265E-29CD-C357-3EEAE7AE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173"/>
            <a:ext cx="11029615" cy="909106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Closed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are the building blocks of polygons.</a:t>
            </a:r>
          </a:p>
          <a:p>
            <a:r>
              <a:rPr lang="en-US" dirty="0"/>
              <a:t>Polygon: Composed of one outer linear ring and optionally one or more inner rings.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265CB1-8B15-5795-8008-851D812FB6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0E9F7-70DE-0FC5-91E3-3AF6AA54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63" y="2679192"/>
            <a:ext cx="386715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D3FE5-6529-DA3D-679B-6DE30596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89" y="2679192"/>
            <a:ext cx="2809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9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F95-21F8-6837-F164-ED61B07F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567034"/>
            <a:ext cx="11029615" cy="20116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polygon is a representation of an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outer boundary of the polygon is represented by a ring. This ring is a </a:t>
            </a:r>
            <a:r>
              <a:rPr lang="en-US" b="0" i="0" dirty="0" err="1">
                <a:effectLst/>
              </a:rPr>
              <a:t>linestring</a:t>
            </a:r>
            <a:r>
              <a:rPr lang="en-US" b="0" i="0" dirty="0">
                <a:effectLst/>
              </a:rPr>
              <a:t> that is both closed and simple as defined above.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Holes within the polygon are also represented by rings.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8EF23-9E9C-813B-7C15-6D27DB61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729107"/>
            <a:ext cx="11029950" cy="587629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</a:t>
            </a:r>
            <a:r>
              <a:rPr lang="en-US" altLang="zh-CN" sz="2800" dirty="0" err="1"/>
              <a:t>polygons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83509-1304-743B-A4E6-AD266A41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61" y="3652393"/>
            <a:ext cx="5133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3.1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6AA-1CC0-56FA-DFA4-43845C6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961-46C7-A236-6BDD-D360E64E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3624"/>
            <a:ext cx="11029615" cy="1865376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The GEOMETRYCOLLECTION is a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PostGIS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 geometry subtype that can contain heterogeneous geometries.</a:t>
            </a:r>
          </a:p>
          <a:p>
            <a:pPr algn="l"/>
            <a:endParaRPr lang="en-US" dirty="0">
              <a:solidFill>
                <a:srgbClr val="262626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Unlike multi-geometries, where the constituent geometries must be of the same subtype, GEOMETRYCOLLECTION can include points,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, polygons, and their collection counterparts.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6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803110-C18B-733F-65AC-9421BF48D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5F3A1A9-F9D0-6930-BF43-0AE96FEA7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F5CEB5-F7BE-F288-F165-F02762E3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099DD2-5B63-3241-7D6B-B72C253D1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2EF9C3-7412-80AD-3925-2695F802D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1E56288-5AF5-9B95-8D7A-7C18CCF1F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CEBE3-81A0-7FE0-40F2-93422FB2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3.1.5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GEOMETRYCOLLECTION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38732B-ABBD-0C2A-F967-4EF712F9E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6D3ACE-2132-F50E-F3CD-B9A2BE2C1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44D00A3-9999-3AE3-57D0-6EE6F37ED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03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854EF-20CA-33D9-B719-5062337FB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C812-2490-A8C0-09EB-85AC7852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73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40AB-ADDA-53DB-1873-DBA8B004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755648"/>
            <a:ext cx="11029615" cy="4754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CREATE TABLE ch03.campus 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 geometry(GEOMETRYCOLLECTION, 4326));</a:t>
            </a:r>
          </a:p>
          <a:p>
            <a:pPr marL="0" indent="0">
              <a:buNone/>
            </a:pPr>
            <a:endParaRPr lang="en-US" sz="14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INSERT INTO ch03.campus (name,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(   '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campus_map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',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'GEOMETRYCOLLECTION(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POLYGON((-71.8235 42.2510, -71.8229 42.2513, -71.8227 42.2510, -71.8233 42.2507,  -71.8235 42.2510)),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LINESTRING(-71.8230 42.2509, -71.8223 42.2502),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POINT(-71.8228 42.2508))',4326));</a:t>
            </a:r>
          </a:p>
        </p:txBody>
      </p:sp>
    </p:spTree>
    <p:extLst>
      <p:ext uri="{BB962C8B-B14F-4D97-AF65-F5344CB8AC3E}">
        <p14:creationId xmlns:p14="http://schemas.microsoft.com/office/powerpoint/2010/main" val="1931599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A2C2B-57A8-AC7A-BB5F-6998C39B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17D4F9-38C0-D3C7-2B05-1A68DCA72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E2E811-7294-0B66-5557-8DC77BA37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882591-7738-CC74-9B04-9CA92CD6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FD073B-8242-E5D6-6EA9-92C760D1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4231A59-742D-BF78-74E6-F2524E0F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12409B-5573-B04F-E67C-49EEC869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BEA68C-E15E-39B1-9912-69FD22114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335D3-B235-099E-D94D-87263E3E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3.2 geography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8DFAAC-34CD-0A81-5D67-E0C4FF876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0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9C33-A7FC-220D-5DC0-86729B7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A6B3-C2B2-7574-C22E-F56FCB4D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3"/>
            <a:ext cx="11029615" cy="2774061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geography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starts by assuming that all your data is based on a geodetic coordinate system, specifically the WGS 84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/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lat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SRID of 4326.</a:t>
            </a:r>
          </a:p>
          <a:p>
            <a:pPr algn="l"/>
            <a:r>
              <a:rPr lang="en-US" dirty="0"/>
              <a:t>Unlike GEOMETRY, which assumes a flat plane, GEOGRAPHY accounts for the earth's curvature, making it more suitable for applications that span large geographic areas, such as tracking movement across regions or calculating great-circle distances.</a:t>
            </a:r>
          </a:p>
          <a:p>
            <a:pPr algn="l"/>
            <a:r>
              <a:rPr lang="en-US" dirty="0"/>
              <a:t>It specifies how spatial coordinates (such as longitude, latitude, or X/Y values) relate to the real world by defining the </a:t>
            </a:r>
            <a:r>
              <a:rPr lang="en-US" b="1" dirty="0"/>
              <a:t>coordinate system, projection, and datum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801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125D6F-32B5-3EE7-653E-CE5C66FA4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D6D0687-DC2A-252C-7044-8B001BB85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BE19AF-7A3C-8FA7-6ABB-9C7C8430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863E7-9FD3-DA7F-18CF-EAF7EBCF4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BB2516-C202-2F08-684E-BC7D19281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A9815BA-2FD4-8993-D42A-43FCA90C7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549A81-4752-C68C-B882-2D8A91D29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AD9E8-F36E-E354-C835-20F222FEA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E72B7-3BA9-F119-016D-6895B99E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3.3 difference between geography and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0E13C9-F3D9-36FA-47D9-27A9D9630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0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E16-22DB-67E8-BEFE-7CAA4687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0315"/>
            <a:ext cx="11029616" cy="564669"/>
          </a:xfrm>
        </p:spPr>
        <p:txBody>
          <a:bodyPr/>
          <a:lstStyle/>
          <a:p>
            <a:r>
              <a:rPr lang="en-US" dirty="0"/>
              <a:t>Distance calculation on geometry and geography (far)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46D6-7842-C8BC-09A5-68DB570A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69722"/>
            <a:ext cx="11029615" cy="15358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'SRID=4326;POINT(-71.8011 42.2694)'::geography, -- Worcester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'SRID=4326;POINT(2.5559 49.0083)'::geography     -- Paris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AE796-18F0-73A5-FB6A-49460ACA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109" y="1369722"/>
            <a:ext cx="3118686" cy="135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687BE-4D8A-52C7-9026-71E9B3B13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09" y="3727382"/>
            <a:ext cx="3394314" cy="1364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503A68-B3EE-660E-E31B-090C51D1AC3F}"/>
              </a:ext>
            </a:extLst>
          </p:cNvPr>
          <p:cNvSpPr txBox="1"/>
          <p:nvPr/>
        </p:nvSpPr>
        <p:spPr>
          <a:xfrm>
            <a:off x="581191" y="3727382"/>
            <a:ext cx="6785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r>
              <a:rPr lang="en-US" dirty="0">
                <a:solidFill>
                  <a:srgbClr val="0070C0"/>
                </a:solidFill>
              </a:rPr>
              <a:t>  'SRID=4326;POINT(-71.8011 42.2694)'::geometry, -- Worcester</a:t>
            </a:r>
          </a:p>
          <a:p>
            <a:r>
              <a:rPr lang="en-US" dirty="0">
                <a:solidFill>
                  <a:srgbClr val="0070C0"/>
                </a:solidFill>
              </a:rPr>
              <a:t>  'SRID=4326;POINT(2.5559 49.0083)'::geometry     -- Paris</a:t>
            </a:r>
          </a:p>
          <a:p>
            <a:r>
              <a:rPr lang="en-US" dirty="0">
                <a:solidFill>
                  <a:srgbClr val="0070C0"/>
                </a:solidFill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CC756-12D6-8C62-16E9-0DE4F90B1969}"/>
              </a:ext>
            </a:extLst>
          </p:cNvPr>
          <p:cNvSpPr txBox="1"/>
          <p:nvPr/>
        </p:nvSpPr>
        <p:spPr>
          <a:xfrm>
            <a:off x="667552" y="57495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one degree is approximately 110.944 kilometers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89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EB19-36DD-EA1D-F2EA-EAFF14F1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Distance between near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BC6B-76C9-903E-6421-7FD3D722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6295"/>
            <a:ext cx="11029615" cy="13409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(0,180)::geography, 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(0,-180)::geography) AS </a:t>
            </a:r>
            <a:r>
              <a:rPr lang="en-US" dirty="0" err="1">
                <a:solidFill>
                  <a:srgbClr val="0070C0"/>
                </a:solidFill>
              </a:rPr>
              <a:t>geography_distance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(0,180)::geometry, 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(0,-180)::geometry) AS </a:t>
            </a:r>
            <a:r>
              <a:rPr lang="en-US" dirty="0" err="1">
                <a:solidFill>
                  <a:srgbClr val="0070C0"/>
                </a:solidFill>
              </a:rPr>
              <a:t>geometry_distance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1FDA2-E178-B6BD-976E-733E058D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24" y="3639842"/>
            <a:ext cx="4771925" cy="321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367E-5190-91BB-995C-897A75FB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73" y="3981056"/>
            <a:ext cx="5092667" cy="2755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6D3BA-4EC3-9799-5BD5-AF35E0986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913" y="2916682"/>
            <a:ext cx="1739528" cy="852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BBDDEC-5E98-A733-AAED-E4525A716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162" y="2825723"/>
            <a:ext cx="1591849" cy="7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98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14CF-E095-016B-54D7-6F159023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4531"/>
            <a:ext cx="11029616" cy="57419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9EDF-6C8E-84F8-15A3-7A389C53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6181"/>
            <a:ext cx="11029615" cy="3945637"/>
          </a:xfrm>
        </p:spPr>
        <p:txBody>
          <a:bodyPr>
            <a:normAutofit/>
          </a:bodyPr>
          <a:lstStyle/>
          <a:p>
            <a:r>
              <a:rPr lang="en-US" b="1" dirty="0"/>
              <a:t>Geography (Spherical Model) - More Accurate Distance Calculation: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geography data type treats coordinates as points on a spherical model of the Earth, </a:t>
            </a:r>
            <a:r>
              <a:rPr lang="en-US" b="1" dirty="0"/>
              <a:t>considering its curvature.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you use ::geography, it applies geodesic (great-circle) distance calculations, </a:t>
            </a:r>
            <a:r>
              <a:rPr lang="en-US" b="1" dirty="0"/>
              <a:t>which provide accurate real-world distances over large and small areas.</a:t>
            </a:r>
          </a:p>
          <a:p>
            <a:endParaRPr lang="en-US" dirty="0"/>
          </a:p>
          <a:p>
            <a:r>
              <a:rPr lang="en-US" b="1" dirty="0"/>
              <a:t>Geometry (Planar Model) - Less Accurate for Larger Areas: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geometry data type assumes a flat Cartesian plane, which does not account for Earth's curvature.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calculation treats latitude and longitude values as simple X-Y Cartesian coordinates (degrees), </a:t>
            </a:r>
            <a:r>
              <a:rPr lang="en-US" b="1" dirty="0"/>
              <a:t>which leads to distortion, especially for distances spanning larger areas or when further from the equator.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Result: Distance in degrees, interpreted linearly in a flat space, leading to potential inaccuracies.</a:t>
            </a:r>
          </a:p>
        </p:txBody>
      </p:sp>
    </p:spTree>
    <p:extLst>
      <p:ext uri="{BB962C8B-B14F-4D97-AF65-F5344CB8AC3E}">
        <p14:creationId xmlns:p14="http://schemas.microsoft.com/office/powerpoint/2010/main" val="1864819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4C7F6-1E30-7DE0-C8FE-5547B65E9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50D5406-CED4-4A4C-59FC-4852EFFF0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6DE1EA-2EAB-1F97-7BFE-D8DC1A8B7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FCC74C-3C5E-0666-E151-F847D321D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6E6E20-87D8-85B1-C6F8-076E4C03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0397CA-56D9-D032-F5AC-BBB27FF01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A4E79F-26CE-4E8F-75AB-BD94E9AEC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AB91C6-956F-CFDF-02AE-1190C69EB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471C1-D0DB-FBED-8080-0DF16C15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3.4 raster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7CC596-FF90-153C-2E69-82316E3B5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D148-D526-CEBC-5559-9855A59A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6564"/>
          </a:xfrm>
        </p:spPr>
        <p:txBody>
          <a:bodyPr>
            <a:no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639C-128C-280A-3E79-0AAB2ADA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425321"/>
            <a:ext cx="11029615" cy="5080254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geometry</a:t>
            </a:r>
            <a:r>
              <a:rPr lang="en-US" sz="2400" dirty="0"/>
              <a:t> data type is the core data type in </a:t>
            </a:r>
            <a:r>
              <a:rPr lang="en-US" sz="2400" b="1" dirty="0" err="1"/>
              <a:t>PostGIS</a:t>
            </a:r>
            <a:r>
              <a:rPr lang="en-US" sz="2400" dirty="0"/>
              <a:t> used to store </a:t>
            </a:r>
            <a:r>
              <a:rPr lang="en-US" sz="2400" b="1" dirty="0"/>
              <a:t>spatial objects</a:t>
            </a:r>
            <a:r>
              <a:rPr lang="en-US" sz="2400" dirty="0"/>
              <a:t>. It can represent </a:t>
            </a:r>
            <a:r>
              <a:rPr lang="en-US" sz="2400" b="1" dirty="0"/>
              <a:t>geometric shapes</a:t>
            </a:r>
            <a:r>
              <a:rPr lang="en-US" sz="2400" dirty="0"/>
              <a:t>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Points</a:t>
            </a:r>
            <a:r>
              <a:rPr lang="en-US" sz="2400" dirty="0"/>
              <a:t> (e.g., a location on a map)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Lines</a:t>
            </a:r>
            <a:r>
              <a:rPr lang="en-US" sz="2400" dirty="0"/>
              <a:t> (e.g., a road or river)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Polygons</a:t>
            </a:r>
            <a:r>
              <a:rPr lang="en-US" sz="2400" dirty="0"/>
              <a:t> (e.g., a building footprint or city boundary)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Collections</a:t>
            </a:r>
            <a:r>
              <a:rPr lang="en-US" sz="2400" dirty="0"/>
              <a:t> of geometries (e.g., MULTIPOINT, MULTILINESTRING, MULTIPOLYGON)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geometry data type</a:t>
            </a:r>
            <a:r>
              <a:rPr lang="en-US" sz="2400" dirty="0"/>
              <a:t> in </a:t>
            </a:r>
            <a:r>
              <a:rPr lang="en-US" sz="2400" dirty="0" err="1"/>
              <a:t>PostGIS</a:t>
            </a:r>
            <a:r>
              <a:rPr lang="en-US" sz="2400" dirty="0"/>
              <a:t> supports </a:t>
            </a:r>
            <a:r>
              <a:rPr lang="en-US" sz="2400" b="1" dirty="0"/>
              <a:t>two-dimensional (2D)</a:t>
            </a:r>
            <a:r>
              <a:rPr lang="en-US" sz="2400" dirty="0"/>
              <a:t>, </a:t>
            </a:r>
            <a:r>
              <a:rPr lang="en-US" sz="2400" b="1" dirty="0"/>
              <a:t>three-dimensional (3D)</a:t>
            </a:r>
            <a:r>
              <a:rPr lang="en-US" sz="2400" dirty="0"/>
              <a:t>, and even </a:t>
            </a:r>
            <a:r>
              <a:rPr lang="en-US" sz="2400" b="1" dirty="0"/>
              <a:t>four-dimensional (4D)</a:t>
            </a:r>
            <a:r>
              <a:rPr lang="en-US" sz="2400" dirty="0"/>
              <a:t> spatial data.</a:t>
            </a:r>
          </a:p>
        </p:txBody>
      </p:sp>
    </p:spTree>
    <p:extLst>
      <p:ext uri="{BB962C8B-B14F-4D97-AF65-F5344CB8AC3E}">
        <p14:creationId xmlns:p14="http://schemas.microsoft.com/office/powerpoint/2010/main" val="2656696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52FD-B73C-FF5C-DB5D-60029E59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0790"/>
            <a:ext cx="11029616" cy="583719"/>
          </a:xfrm>
        </p:spPr>
        <p:txBody>
          <a:bodyPr/>
          <a:lstStyle/>
          <a:p>
            <a:r>
              <a:rPr lang="en-US" dirty="0"/>
              <a:t>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0ABB-923C-2AA9-1DE0-3961E999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40739"/>
            <a:ext cx="11029615" cy="2907411"/>
          </a:xfrm>
        </p:spPr>
        <p:txBody>
          <a:bodyPr>
            <a:normAutofit/>
          </a:bodyPr>
          <a:lstStyle/>
          <a:p>
            <a:r>
              <a:rPr lang="en-US" dirty="0"/>
              <a:t>Raster data represents geographic information using a grid of cells (pixels), where each cell has a value representing information such as elevation, land cover, or temperature.</a:t>
            </a:r>
          </a:p>
          <a:p>
            <a:endParaRPr lang="en-US" dirty="0"/>
          </a:p>
          <a:p>
            <a:r>
              <a:rPr lang="en-US" dirty="0"/>
              <a:t>Common raster file formats: </a:t>
            </a:r>
            <a:r>
              <a:rPr lang="en-US" dirty="0" err="1"/>
              <a:t>GeoTIFF</a:t>
            </a:r>
            <a:r>
              <a:rPr lang="en-US" dirty="0"/>
              <a:t>, JPEG, PNG, ASCII Grid.</a:t>
            </a:r>
          </a:p>
          <a:p>
            <a:endParaRPr lang="en-US" dirty="0"/>
          </a:p>
          <a:p>
            <a:r>
              <a:rPr lang="en-US" dirty="0"/>
              <a:t>Raster data is often used for continuous data representation, such as satellite imagery, terrain modeling, and environmental monitoring.</a:t>
            </a:r>
          </a:p>
        </p:txBody>
      </p:sp>
    </p:spTree>
    <p:extLst>
      <p:ext uri="{BB962C8B-B14F-4D97-AF65-F5344CB8AC3E}">
        <p14:creationId xmlns:p14="http://schemas.microsoft.com/office/powerpoint/2010/main" val="3508430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1790-04E0-487F-0431-4211471D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Raster support in </a:t>
            </a:r>
            <a:r>
              <a:rPr lang="en-US" dirty="0" err="1"/>
              <a:t>postgis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BF8D-FC09-A6D7-1FC9-9F82CB14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74089"/>
            <a:ext cx="11029615" cy="2431161"/>
          </a:xfrm>
        </p:spPr>
        <p:txBody>
          <a:bodyPr/>
          <a:lstStyle/>
          <a:p>
            <a:r>
              <a:rPr lang="en-US" dirty="0" err="1"/>
              <a:t>PostGIS</a:t>
            </a:r>
            <a:r>
              <a:rPr lang="en-US" dirty="0"/>
              <a:t> extends PostgreSQL to support geographic objects, including raster data.</a:t>
            </a:r>
          </a:p>
          <a:p>
            <a:endParaRPr lang="en-US" dirty="0"/>
          </a:p>
          <a:p>
            <a:r>
              <a:rPr lang="en-US" dirty="0"/>
              <a:t>Raster functionality in </a:t>
            </a:r>
            <a:r>
              <a:rPr lang="en-US" dirty="0" err="1"/>
              <a:t>PostGIS</a:t>
            </a:r>
            <a:r>
              <a:rPr lang="en-US" dirty="0"/>
              <a:t> allows storage, analysis, and manipulation of raster data within a spatial database.</a:t>
            </a:r>
          </a:p>
          <a:p>
            <a:endParaRPr lang="en-US" dirty="0"/>
          </a:p>
          <a:p>
            <a:r>
              <a:rPr lang="en-US" dirty="0"/>
              <a:t>To use raster capabilities, </a:t>
            </a:r>
            <a:r>
              <a:rPr lang="en-US" dirty="0" err="1"/>
              <a:t>PostGIS</a:t>
            </a:r>
            <a:r>
              <a:rPr lang="en-US" dirty="0"/>
              <a:t> must be installed with raster support enabled.</a:t>
            </a:r>
          </a:p>
        </p:txBody>
      </p:sp>
    </p:spTree>
    <p:extLst>
      <p:ext uri="{BB962C8B-B14F-4D97-AF65-F5344CB8AC3E}">
        <p14:creationId xmlns:p14="http://schemas.microsoft.com/office/powerpoint/2010/main" val="3242558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EAFC42-987A-1F32-8582-C014ED2C6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C84E291-5359-9F79-DC83-00374FD0A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E5D583-4B5D-8650-5248-5467D36AB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1045A9-2591-8622-3A6C-9D65D0552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349ABCD-95B2-B142-2373-C9A47069D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A282BC5-3090-61C7-12D2-3083B57F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010A6-1BFF-CBF7-A70F-8F629A10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3.4.1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RASTER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5A8DEF-71EA-C078-8381-ADE6D9DD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414A2-55C5-4894-D4F6-2E6A7209D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A79D12-CC87-6CFE-F164-376EE96A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612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D349-2C77-D19D-60A7-36924C8E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/>
              <a:t>INSTALL POSTGIS_RASTER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2526-4196-FCD7-534A-B5125C22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21714"/>
            <a:ext cx="11029615" cy="593244"/>
          </a:xfrm>
        </p:spPr>
        <p:txBody>
          <a:bodyPr/>
          <a:lstStyle/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70C0"/>
                </a:solidFill>
                <a:latin typeface="Courier"/>
              </a:rPr>
              <a:t>CREATE EXTENSION postgis_raster;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7DABA-A2EA-A11A-78B5-4529699E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645664"/>
            <a:ext cx="1781175" cy="139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9C5A4C-9376-330C-E1FC-00FE1D93EFFF}"/>
              </a:ext>
            </a:extLst>
          </p:cNvPr>
          <p:cNvSpPr txBox="1"/>
          <p:nvPr/>
        </p:nvSpPr>
        <p:spPr>
          <a:xfrm>
            <a:off x="3286758" y="2645664"/>
            <a:ext cx="8324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262626"/>
                </a:solidFill>
                <a:latin typeface="NewBaskerville-Roman"/>
              </a:rPr>
              <a:t>postgis_raster</a:t>
            </a:r>
            <a:r>
              <a:rPr lang="en-US" altLang="zh-CN" dirty="0">
                <a:solidFill>
                  <a:srgbClr val="262626"/>
                </a:solidFill>
                <a:latin typeface="NewBaskerville-Roman"/>
              </a:rPr>
              <a:t> is used to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create raster data from scratch and how to insert the data using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98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FB6A-05DA-3C36-5C70-B88BBA68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6907"/>
            <a:ext cx="11029616" cy="593244"/>
          </a:xfrm>
        </p:spPr>
        <p:txBody>
          <a:bodyPr/>
          <a:lstStyle/>
          <a:p>
            <a:r>
              <a:rPr lang="en-US" dirty="0"/>
              <a:t>CREATE 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6E10-2226-ADFD-7FF8-7C8090DF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1150"/>
            <a:ext cx="11029615" cy="4514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DROP TABLE IF EXISTS ch04.rasters02;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CREATE TABLE ch04.rasters02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   (rid SERIAL PRIMARY KEY,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name varchar(255),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rast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 raster);</a:t>
            </a:r>
          </a:p>
          <a:p>
            <a:pPr marL="0" indent="0">
              <a:buNone/>
            </a:pPr>
            <a:endParaRPr lang="en-US" sz="11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INSERT INTO ch04.rasters02 (name,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rast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SELECT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'quad ' || x::text || ' ' || y::text,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70C0"/>
                </a:solidFill>
                <a:latin typeface="Courier"/>
              </a:rPr>
              <a:t>ST_AddBand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ST_MakeEmptyRaster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100, 100,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-71.824 + (x*0.01) ,42.249 - (y * 0.01),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0.001, -0.001, 0, 0,4326),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'16BUI'::text,1)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FROM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generate_series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(0,3) As x CROSS JOIN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generate_series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(0,3) As y;</a:t>
            </a:r>
          </a:p>
        </p:txBody>
      </p:sp>
    </p:spTree>
    <p:extLst>
      <p:ext uri="{BB962C8B-B14F-4D97-AF65-F5344CB8AC3E}">
        <p14:creationId xmlns:p14="http://schemas.microsoft.com/office/powerpoint/2010/main" val="2383080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84D0C-6C4C-15C8-C3AE-7B1F4EF1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8732F46-D85C-A8C0-AF4A-826B56DD5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948DA1-4B8C-E538-D7B3-D75124AE8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FCEC66-EB15-87E9-3627-5670EB71D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944EF8-10CD-017C-A310-8E6578DCA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7F7AF7A-28F2-809C-799E-3A4852C3D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315A5-456A-A32C-4CE3-BC0E8DE9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3.4.2</a:t>
            </a:r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check raster in </a:t>
            </a:r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QGIS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B9D516-7108-666C-98AC-1D7587BEB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BB90E6-235D-7F73-FA87-0610F8691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D2075C-3130-DD36-23E9-BDA7F3798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84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86AA2-C2F9-CE75-14FC-A86188536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72B2-36EF-EBB1-C168-EC89A3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D6BAB-DEE1-BC17-DD0F-C23689604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147" y="2320781"/>
            <a:ext cx="3888661" cy="3633787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CD9BB47-B939-AD3A-8028-9BED45B2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79" y="2320780"/>
            <a:ext cx="5734839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5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819867-B3BF-42FF-4007-6298311FB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0B78B35-5EDB-08D5-EDAF-FCB5CF484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599469-49F5-69AB-0E40-2BF49CF7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30480E-9730-343A-03ED-9DD09D956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049439-C65D-D1DF-5F06-2E5C356A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843C1E1-F817-E76C-9AD7-A25FA36ED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CEFBB-7CF2-4503-F582-7BB8F401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3.4.3 CHECK METADATA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AFC233A-9ACF-CA32-1773-1EB7B5935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1A8585-DDC6-36FB-DDFD-CC74934A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8D6644-499B-866C-8A0C-4E31F820F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951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863-A177-D423-BD05-3DA539E4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Metadata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1870-D78C-4CBF-6955-CC3C6D69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24501" cy="3163824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PostGIS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provides two tables to track and report on the geometry types available in a given database.</a:t>
            </a:r>
          </a:p>
          <a:p>
            <a:r>
              <a:rPr lang="en-US" dirty="0">
                <a:solidFill>
                  <a:schemeClr val="tx1"/>
                </a:solidFill>
              </a:rPr>
              <a:t>The first table,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spatial_ref_sys</a:t>
            </a:r>
            <a:r>
              <a:rPr lang="en-US" dirty="0">
                <a:solidFill>
                  <a:schemeClr val="tx1"/>
                </a:solidFill>
              </a:rPr>
              <a:t>, defines all the spatial reference systems known to the database and will be described in greater detail later.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second table (actually, a view),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geometry_columns</a:t>
            </a:r>
            <a:r>
              <a:rPr lang="en-US" dirty="0">
                <a:solidFill>
                  <a:schemeClr val="tx1"/>
                </a:solidFill>
              </a:rPr>
              <a:t>, provides a listing of all “features” (defined as an object with geometric attributes), and the basic details of those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1F234-CD0D-DC3D-355A-805168FE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36813"/>
            <a:ext cx="5524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8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A832-326B-32A7-E5FC-B835E25C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 err="1"/>
              <a:t>Geometry_columns</a:t>
            </a:r>
            <a:r>
              <a:rPr lang="en-US" dirty="0"/>
              <a:t> table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56ED-5EE0-BCD2-CB48-B08277D5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652480" cy="244144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SELECT * FROM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geometry_columns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382E-DB5F-A1C9-E628-7DEEC2C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12" y="2159916"/>
            <a:ext cx="8318234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/>
              <a:t>Spatial reference system (SRS)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364917"/>
            <a:ext cx="11029615" cy="4369133"/>
          </a:xfrm>
        </p:spPr>
        <p:txBody>
          <a:bodyPr>
            <a:normAutofit/>
          </a:bodyPr>
          <a:lstStyle/>
          <a:p>
            <a:r>
              <a:rPr lang="en-US" dirty="0"/>
              <a:t>A Spatial Reference System (SRS) (also called a Coordinate Reference System (CRS)) defines how geometry is referenced to locations on the Earth. </a:t>
            </a:r>
          </a:p>
          <a:p>
            <a:endParaRPr lang="en-US" dirty="0"/>
          </a:p>
          <a:p>
            <a:r>
              <a:rPr lang="en-US" dirty="0"/>
              <a:t>Three types of SRS;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geodetic</a:t>
            </a:r>
            <a:r>
              <a:rPr lang="en-US" dirty="0"/>
              <a:t> SRS uses angular coordinates (longitude and latitude) which map directly to the surface of the earth.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projected</a:t>
            </a:r>
            <a:r>
              <a:rPr lang="en-US" dirty="0"/>
              <a:t> SRS uses a mathematical projection transformation to "flatten" the surface of the spheroidal earth onto a plane. It assigns location coordinates in a way that allows direct measurement of quantities such as distance, area, and angle. The coordinate system is Cartesian, which means it has a defined origin point and two perpendicular axes (usually oriented North and East). Each projected SRS uses a stated length unit (usually meters or feet). A projected SRS may be limited in its area of applicability to avoid distortion and fit within the defined coordinate bounds.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local</a:t>
            </a:r>
            <a:r>
              <a:rPr lang="en-US" dirty="0"/>
              <a:t> SRS is a Cartesian coordinate system which is not referenced to the earth's surface. In </a:t>
            </a:r>
            <a:r>
              <a:rPr lang="en-US" dirty="0" err="1"/>
              <a:t>PostGIS</a:t>
            </a:r>
            <a:r>
              <a:rPr lang="en-US" dirty="0"/>
              <a:t> this is specified by a SRID value of 0.</a:t>
            </a:r>
          </a:p>
        </p:txBody>
      </p:sp>
    </p:spTree>
    <p:extLst>
      <p:ext uri="{BB962C8B-B14F-4D97-AF65-F5344CB8AC3E}">
        <p14:creationId xmlns:p14="http://schemas.microsoft.com/office/powerpoint/2010/main" val="394775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en-US" dirty="0"/>
              <a:t>GEOGRAPHIC COORDINATE SYSTEM (or geodetic)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9218"/>
            <a:ext cx="11029615" cy="873458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geographic coordinate system</a:t>
            </a:r>
            <a:r>
              <a:rPr lang="en-US" dirty="0"/>
              <a:t> (</a:t>
            </a:r>
            <a:r>
              <a:rPr lang="en-US" b="1" dirty="0"/>
              <a:t>GCS</a:t>
            </a:r>
            <a:r>
              <a:rPr lang="en-US" dirty="0"/>
              <a:t>) is a spherical or geodetic coordinate system for measuring and communicating positions directly on Earth as latitude and longitude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EA443-A813-FB7A-C876-BB49BA5E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530632"/>
            <a:ext cx="8401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B4F-6931-3EA2-62F5-4457D2F6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Projected Coordinate System (or planar, grid)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988F-764C-64E4-C3E8-6DA33E0F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75384"/>
            <a:ext cx="11029615" cy="154252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projected coordinate system</a:t>
            </a:r>
            <a:r>
              <a:rPr lang="en-US" dirty="0"/>
              <a:t> assumes a flat, two-dimensional space where spatial measurements are made using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coordinates.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X-coordinate</a:t>
            </a:r>
            <a:r>
              <a:rPr lang="en-US" dirty="0"/>
              <a:t>: Represents the horizontal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Y-coordinate</a:t>
            </a:r>
            <a:r>
              <a:rPr lang="en-US" dirty="0"/>
              <a:t>: Represents the vertical position.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23284-2360-39F4-813E-7B605D0F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53" y="2046645"/>
            <a:ext cx="4617252" cy="44938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899" y="3139396"/>
            <a:ext cx="53721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type of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 tooltip="Spatial reference system"/>
              </a:rPr>
              <a:t>spatial reference system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that represents locations on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 tooltip="Earth"/>
              </a:rPr>
              <a:t>Earth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using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5" tooltip="Cartesian coordinate system"/>
              </a:rPr>
              <a:t>Cartesian coordinates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(x, y) on a planar surface created by a particular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6" tooltip="Map projection"/>
              </a:rPr>
              <a:t>map projection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3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993E-2B1B-FD54-1AE9-D5E643D6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25154"/>
            <a:ext cx="11029616" cy="578004"/>
          </a:xfrm>
        </p:spPr>
        <p:txBody>
          <a:bodyPr/>
          <a:lstStyle/>
          <a:p>
            <a:r>
              <a:rPr lang="en-US" dirty="0"/>
              <a:t>Setting coordinate system in </a:t>
            </a:r>
            <a:r>
              <a:rPr lang="en-US" dirty="0" err="1"/>
              <a:t>arcgispro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7F092-E473-34B1-AE57-C1C7646E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53" y="1543119"/>
            <a:ext cx="5449503" cy="188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4276B-78B5-2CC6-6C1E-B93C9A7C8FBE}"/>
              </a:ext>
            </a:extLst>
          </p:cNvPr>
          <p:cNvSpPr txBox="1"/>
          <p:nvPr/>
        </p:nvSpPr>
        <p:spPr>
          <a:xfrm>
            <a:off x="848125" y="4092742"/>
            <a:ext cx="104957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Geographic Coordinate System (GCS) represents locations on a round surface, recording them in angular units (typically degrees). </a:t>
            </a:r>
          </a:p>
          <a:p>
            <a:endParaRPr lang="en-US" dirty="0"/>
          </a:p>
          <a:p>
            <a:r>
              <a:rPr lang="en-US" dirty="0"/>
              <a:t>In contrast, a Projected Coordinate System (PCS) represents locations on a flat, two-dimensional plane, using linear units (usually meters).</a:t>
            </a:r>
          </a:p>
        </p:txBody>
      </p:sp>
    </p:spTree>
    <p:extLst>
      <p:ext uri="{BB962C8B-B14F-4D97-AF65-F5344CB8AC3E}">
        <p14:creationId xmlns:p14="http://schemas.microsoft.com/office/powerpoint/2010/main" val="347388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973-1C85-8603-BFC5-261805D2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US" dirty="0" err="1"/>
              <a:t>Gcs</a:t>
            </a:r>
            <a:r>
              <a:rPr lang="en-US" dirty="0"/>
              <a:t> and pcs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62569-97EA-B285-0161-78D409D6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54" y="1607763"/>
            <a:ext cx="7258952" cy="43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09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9171</TotalTime>
  <Words>2530</Words>
  <Application>Microsoft Office PowerPoint</Application>
  <PresentationFormat>Widescreen</PresentationFormat>
  <Paragraphs>256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Aptos</vt:lpstr>
      <vt:lpstr>Arial</vt:lpstr>
      <vt:lpstr>Calibri</vt:lpstr>
      <vt:lpstr>Courier</vt:lpstr>
      <vt:lpstr>NewBaskerville-Roman</vt:lpstr>
      <vt:lpstr>Wingdings</vt:lpstr>
      <vt:lpstr>Wingdings 2</vt:lpstr>
      <vt:lpstr>DividendVTI</vt:lpstr>
      <vt:lpstr>WEEK 03 Spatial data</vt:lpstr>
      <vt:lpstr>WEEK 03   lecture session</vt:lpstr>
      <vt:lpstr>3.1  geometry</vt:lpstr>
      <vt:lpstr>geometry</vt:lpstr>
      <vt:lpstr>Spatial reference system (SRS)</vt:lpstr>
      <vt:lpstr>GEOGRAPHIC COORDINATE SYSTEM (or geodetic)</vt:lpstr>
      <vt:lpstr>Projected Coordinate System (or planar, grid)</vt:lpstr>
      <vt:lpstr>Setting coordinate system in arcgispro</vt:lpstr>
      <vt:lpstr>Gcs and pcs</vt:lpstr>
      <vt:lpstr>Subtype of geometry - points</vt:lpstr>
      <vt:lpstr>Subtype of geometry - multipoints</vt:lpstr>
      <vt:lpstr>3.1.1create point</vt:lpstr>
      <vt:lpstr>Create points with spatial data in postgis</vt:lpstr>
      <vt:lpstr>1. Create schema</vt:lpstr>
      <vt:lpstr>2. Create table: SYNTAX</vt:lpstr>
      <vt:lpstr>PowerPoint Presentation</vt:lpstr>
      <vt:lpstr>3. Insert value: example</vt:lpstr>
      <vt:lpstr>Well-known binary (wkb)</vt:lpstr>
      <vt:lpstr>3.1.2 create MULTIpoint</vt:lpstr>
      <vt:lpstr>Create table with multipoint in postgis</vt:lpstr>
      <vt:lpstr>Create multipoint geometry</vt:lpstr>
      <vt:lpstr>Subtype of geometry - linestrings</vt:lpstr>
      <vt:lpstr>Subtype of geometry - multilinestrings</vt:lpstr>
      <vt:lpstr>3.1.3 CREATE LINESTRINGS</vt:lpstr>
      <vt:lpstr>Create a linestrings</vt:lpstr>
      <vt:lpstr>3.1.4 CREATE MULTILINESTRINGS</vt:lpstr>
      <vt:lpstr>Create multilinestring</vt:lpstr>
      <vt:lpstr>Subtype of geometry - polygons</vt:lpstr>
      <vt:lpstr>Subtype of geometry - multipolygons</vt:lpstr>
      <vt:lpstr>geometrycollection</vt:lpstr>
      <vt:lpstr>3.1.5 CREATE GEOMETRYCOLLECTION</vt:lpstr>
      <vt:lpstr>Create geometrycollection</vt:lpstr>
      <vt:lpstr>3.2 geography</vt:lpstr>
      <vt:lpstr>GEOGRAPHY</vt:lpstr>
      <vt:lpstr>3.3 difference between geography and geometry</vt:lpstr>
      <vt:lpstr>Distance calculation on geometry and geography (far)</vt:lpstr>
      <vt:lpstr>Distance between near locations</vt:lpstr>
      <vt:lpstr>conclusion</vt:lpstr>
      <vt:lpstr>3.4 raster</vt:lpstr>
      <vt:lpstr>raster</vt:lpstr>
      <vt:lpstr>Raster support in postgis</vt:lpstr>
      <vt:lpstr>3.4.1 CREATE RASTER</vt:lpstr>
      <vt:lpstr>INSTALL POSTGIS_RASTER EXTENSION</vt:lpstr>
      <vt:lpstr>CREATE RASTER</vt:lpstr>
      <vt:lpstr>3.4.2 check raster in QGIS</vt:lpstr>
      <vt:lpstr>PowerPoint Presentation</vt:lpstr>
      <vt:lpstr>3.4.3 CHECK METADATA</vt:lpstr>
      <vt:lpstr>Metadata tables</vt:lpstr>
      <vt:lpstr>Geometry_columns table in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48</cp:revision>
  <dcterms:created xsi:type="dcterms:W3CDTF">2024-12-11T19:51:45Z</dcterms:created>
  <dcterms:modified xsi:type="dcterms:W3CDTF">2025-01-26T22:08:46Z</dcterms:modified>
</cp:coreProperties>
</file>