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86" r:id="rId3"/>
    <p:sldId id="291" r:id="rId4"/>
    <p:sldId id="292" r:id="rId5"/>
    <p:sldId id="293" r:id="rId6"/>
    <p:sldId id="289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88" r:id="rId18"/>
    <p:sldId id="305" r:id="rId19"/>
    <p:sldId id="306" r:id="rId20"/>
    <p:sldId id="304" r:id="rId21"/>
    <p:sldId id="307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hyperlink" Target="https://pro.arcgis.com/en/pro-app/latest/help/editing/pdf/topology_rules_post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.arcgis.com/en/pro-app/latest/help/data/geodatabases/overview/types-of-geodatabases.htm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top.com/blog/advantages-and-disadvantages-of-sq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vetran.com/blog/what-is-a-datab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lgomaster.io/p/15-types-of-databas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2298-F440-E101-3F13-6A38D6D7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Advantages of using a geodatabase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8BA2-9497-A2B6-F34D-A6AC63056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27048"/>
            <a:ext cx="11029615" cy="1728216"/>
          </a:xfrm>
        </p:spPr>
        <p:txBody>
          <a:bodyPr/>
          <a:lstStyle/>
          <a:p>
            <a:r>
              <a:rPr lang="en-US" dirty="0"/>
              <a:t>Centralized Data Management</a:t>
            </a:r>
          </a:p>
          <a:p>
            <a:pPr marL="0" indent="0">
              <a:buNone/>
            </a:pPr>
            <a:r>
              <a:rPr lang="en-US" dirty="0"/>
              <a:t>Combines spatial (maps, shapes) and non-spatial (tabular) data in a single database.</a:t>
            </a:r>
          </a:p>
          <a:p>
            <a:pPr marL="0" indent="0">
              <a:buNone/>
            </a:pPr>
            <a:r>
              <a:rPr lang="en-US" dirty="0"/>
              <a:t>Provides a unified framework for managing diverse data types, including vector, raster, and attribute data.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B379E-A5F0-3CA7-69FD-5C924B5D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0" y="2925288"/>
            <a:ext cx="65055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C490-F050-399B-965C-DA45B47A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Advantages of using a geodatabase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56E9-9B6F-8E63-F56F-77724FCD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62456"/>
            <a:ext cx="11029615" cy="1949856"/>
          </a:xfrm>
        </p:spPr>
        <p:txBody>
          <a:bodyPr/>
          <a:lstStyle/>
          <a:p>
            <a:r>
              <a:rPr lang="en-US" dirty="0"/>
              <a:t>Data Integrity and Consistency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Supports </a:t>
            </a:r>
            <a:r>
              <a:rPr lang="en-US" dirty="0">
                <a:hlinkClick r:id="rId2"/>
              </a:rPr>
              <a:t>topology rules </a:t>
            </a:r>
            <a:r>
              <a:rPr lang="en-US" dirty="0"/>
              <a:t>to ensure data accuracy (e.g., no overlapping polygons or gaps).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Enforces data validation and constraints to maintain reliable relationships between features.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Versioning support allows multiple users to work on the same dataset without conflicts.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04639-8E78-E733-C95E-CBF63AC63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15" y="3594390"/>
            <a:ext cx="4549190" cy="1901154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13E2647C-E0C4-504C-3D77-455BD725B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7482" y="4680342"/>
            <a:ext cx="914400" cy="914400"/>
          </a:xfrm>
          <a:prstGeom prst="rect">
            <a:avLst/>
          </a:prstGeom>
        </p:spPr>
      </p:pic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1F636F48-BAB6-D1C6-A3BA-B23EC07DD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95887" y="3300985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 female with solid fill">
            <a:extLst>
              <a:ext uri="{FF2B5EF4-FFF2-40B4-BE49-F238E27FC236}">
                <a16:creationId xmlns:a16="http://schemas.microsoft.com/office/drawing/2014/main" id="{3B288435-ACD1-EA95-29EE-40626175F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6197" y="3369651"/>
            <a:ext cx="914400" cy="914400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F79935-54D7-CEB9-3A9B-2F32551B6E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57383" y="4542565"/>
            <a:ext cx="896112" cy="644085"/>
          </a:xfrm>
          <a:prstGeom prst="bentConnector3">
            <a:avLst>
              <a:gd name="adj1" fmla="val 1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298995F-9D7E-638F-9823-4DA07BC4720D}"/>
              </a:ext>
            </a:extLst>
          </p:cNvPr>
          <p:cNvCxnSpPr>
            <a:cxnSpLocks/>
          </p:cNvCxnSpPr>
          <p:nvPr/>
        </p:nvCxnSpPr>
        <p:spPr>
          <a:xfrm rot="5400000">
            <a:off x="8575067" y="4542565"/>
            <a:ext cx="896112" cy="644085"/>
          </a:xfrm>
          <a:prstGeom prst="bentConnector3">
            <a:avLst>
              <a:gd name="adj1" fmla="val 1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61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4A8C-8D0C-3ABD-4AB6-B129B5FB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Advantages of using a geodatabase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081-033F-0527-4292-60433327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43000"/>
            <a:ext cx="11029615" cy="16367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Cross-Platform Compatibility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Compatible with various GIS software tools, such as ArcGIS, QGIS, and </a:t>
            </a:r>
            <a:r>
              <a:rPr lang="en-US" dirty="0" err="1">
                <a:solidFill>
                  <a:schemeClr val="tx1"/>
                </a:solidFill>
              </a:rPr>
              <a:t>GeoServer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Works with relational database systems like PostgreSQL/</a:t>
            </a:r>
            <a:r>
              <a:rPr lang="en-US" dirty="0" err="1">
                <a:solidFill>
                  <a:schemeClr val="tx1"/>
                </a:solidFill>
              </a:rPr>
              <a:t>PostGIS</a:t>
            </a:r>
            <a:r>
              <a:rPr lang="en-US" dirty="0">
                <a:solidFill>
                  <a:schemeClr val="tx1"/>
                </a:solidFill>
              </a:rPr>
              <a:t>, Oracle, or SQL Server.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73CB1-9EED-7D9A-CFBA-D16D0C38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28" y="3631311"/>
            <a:ext cx="2740600" cy="1839087"/>
          </a:xfrm>
          <a:prstGeom prst="rect">
            <a:avLst/>
          </a:prstGeom>
        </p:spPr>
      </p:pic>
      <p:pic>
        <p:nvPicPr>
          <p:cNvPr id="11" name="Graphic 10" descr="Earth Globe - Asia with solid fill">
            <a:extLst>
              <a:ext uri="{FF2B5EF4-FFF2-40B4-BE49-F238E27FC236}">
                <a16:creationId xmlns:a16="http://schemas.microsoft.com/office/drawing/2014/main" id="{67FA6303-96C8-BCD7-0A2D-9D63D72BD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9968" y="3613024"/>
            <a:ext cx="1773936" cy="17739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2CEF89-4C4C-17CC-C7C6-9B51B4071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545" y="3509071"/>
            <a:ext cx="2035963" cy="1777428"/>
          </a:xfrm>
          <a:prstGeom prst="rect">
            <a:avLst/>
          </a:prstGeom>
        </p:spPr>
      </p:pic>
      <p:pic>
        <p:nvPicPr>
          <p:cNvPr id="15" name="Graphic 14" descr="Add with solid fill">
            <a:extLst>
              <a:ext uri="{FF2B5EF4-FFF2-40B4-BE49-F238E27FC236}">
                <a16:creationId xmlns:a16="http://schemas.microsoft.com/office/drawing/2014/main" id="{9ACA4A86-D7A8-A37D-9CD0-53F15B9C7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4381" y="404279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30A7E-441B-85C6-EFC8-294AFEE04DF5}"/>
              </a:ext>
            </a:extLst>
          </p:cNvPr>
          <p:cNvSpPr txBox="1"/>
          <p:nvPr/>
        </p:nvSpPr>
        <p:spPr>
          <a:xfrm>
            <a:off x="8258475" y="3689544"/>
            <a:ext cx="109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66512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20FB-9996-889D-3B83-97B9C37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Advantages of using a geodatabase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6C8C-08BE-C6B1-1771-D6D964EC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" y="1755648"/>
            <a:ext cx="11029615" cy="3218688"/>
          </a:xfrm>
        </p:spPr>
        <p:txBody>
          <a:bodyPr>
            <a:normAutofit/>
          </a:bodyPr>
          <a:lstStyle/>
          <a:p>
            <a:r>
              <a:rPr lang="en-US" dirty="0"/>
              <a:t>Scalability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Supports various levels of implementation: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File Geodatabases: </a:t>
            </a: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</a:rPr>
              <a:t>A file geodatabase is stored as multiple files in a folder with a </a:t>
            </a:r>
            <a:r>
              <a:rPr lang="en-US" b="0" i="0" dirty="0">
                <a:solidFill>
                  <a:srgbClr val="4C4C4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Consolas" panose="020B0609020204030204" pitchFamily="49" charset="0"/>
              </a:rPr>
              <a:t>gdb</a:t>
            </a: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</a:rPr>
              <a:t> extension. </a:t>
            </a:r>
            <a:r>
              <a:rPr lang="en-US" dirty="0"/>
              <a:t>For team collaboration on medium-scale projects.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Enterprise Geodatabases: </a:t>
            </a: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</a:rPr>
              <a:t>Also known as multiuser geodatabases, enterprise geodatabases are stored in relational databases. They can be virtually unlimited in size and number of users; the limits differ depending on the database management system (DBMS) vendor. </a:t>
            </a:r>
            <a:r>
              <a:rPr lang="en-US" dirty="0"/>
              <a:t>For large organizations and multi-user environments.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Mobile Geodatabases: </a:t>
            </a: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</a:rPr>
              <a:t>A mobile geodatabase is stored in an SQLite database that is entirely contained in a single file and has a </a:t>
            </a:r>
            <a:r>
              <a:rPr lang="en-US" b="0" i="0" dirty="0">
                <a:solidFill>
                  <a:srgbClr val="4C4C4C"/>
                </a:solidFill>
                <a:effectLst/>
                <a:latin typeface="Consolas" panose="020B0609020204030204" pitchFamily="49" charset="0"/>
              </a:rPr>
              <a:t>.geodatabase</a:t>
            </a: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</a:rPr>
              <a:t> extension.</a:t>
            </a:r>
            <a:endParaRPr lang="en-US" dirty="0"/>
          </a:p>
          <a:p>
            <a:r>
              <a:rPr lang="en-US" dirty="0"/>
              <a:t>Capable of handling large datasets efficiently in enterprise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401840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2D4C-2DB3-97BE-CF59-D4798AC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Comparing types of geodatabases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989CD-0036-0D5A-32D6-B8A9A304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91" y="2097548"/>
            <a:ext cx="6705029" cy="4308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91BD8-BBF3-8484-B912-AC90FF39C587}"/>
              </a:ext>
            </a:extLst>
          </p:cNvPr>
          <p:cNvSpPr txBox="1">
            <a:spLocks/>
          </p:cNvSpPr>
          <p:nvPr/>
        </p:nvSpPr>
        <p:spPr>
          <a:xfrm>
            <a:off x="581192" y="1508760"/>
            <a:ext cx="60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detailed </a:t>
            </a:r>
            <a:r>
              <a:rPr lang="en-US" dirty="0">
                <a:hlinkClick r:id="rId3"/>
              </a:rPr>
              <a:t>comparison of geodatabases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EDBC-0050-2C4D-6060-A9A8FC0D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Geodatabase in </a:t>
            </a:r>
            <a:r>
              <a:rPr lang="en-US" dirty="0" err="1"/>
              <a:t>arcgis</a:t>
            </a:r>
            <a:r>
              <a:rPr lang="en-US" dirty="0"/>
              <a:t>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51E19-ABBC-86DC-3284-6E4F77CDE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44" y="2019049"/>
            <a:ext cx="4676775" cy="368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1FC58E-F9FC-35DC-B420-D2B40798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46" y="2881061"/>
            <a:ext cx="5629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5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F94D-EEE2-9ECE-47B7-AA79B06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>
            <a:normAutofit/>
          </a:bodyPr>
          <a:lstStyle/>
          <a:p>
            <a:r>
              <a:rPr lang="en-US" dirty="0"/>
              <a:t>Feature datasets and feature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5B97-4E09-AAFA-9300-815C658D5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81912"/>
            <a:ext cx="11029615" cy="16733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" dirty="0">
                <a:solidFill>
                  <a:schemeClr val="tx1"/>
                </a:solidFill>
              </a:rPr>
              <a:t>A feature dataset is composed of feature class</a:t>
            </a:r>
          </a:p>
          <a:p>
            <a:pPr>
              <a:lnSpc>
                <a:spcPct val="110000"/>
              </a:lnSpc>
            </a:pPr>
            <a:r>
              <a:rPr lang="en" dirty="0">
                <a:solidFill>
                  <a:schemeClr val="tx1"/>
                </a:solidFill>
              </a:rPr>
              <a:t>A feature class is a collection of geographic features with the same geometry type, attributes, and spatial reference.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F06E7-637F-F907-E5F1-8CB4078E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24" y="3024608"/>
            <a:ext cx="5967984" cy="36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1174-B137-DC27-A00E-A5E1FB4B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Standard query language (SQL)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6350-AC55-3FA9-8102-B0BFE3C2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40" y="1289304"/>
            <a:ext cx="11029615" cy="2139696"/>
          </a:xfrm>
        </p:spPr>
        <p:txBody>
          <a:bodyPr>
            <a:normAutofit/>
          </a:bodyPr>
          <a:lstStyle/>
          <a:p>
            <a:r>
              <a:rPr lang="en-US" dirty="0"/>
              <a:t>SQL is a standard programming language specifically designed for managing and manipulating relational databases. </a:t>
            </a:r>
          </a:p>
          <a:p>
            <a:endParaRPr lang="en-US" dirty="0"/>
          </a:p>
          <a:p>
            <a:r>
              <a:rPr lang="en-US" dirty="0"/>
              <a:t>It allows users to interact with a DBMS to perform various operations such as querying, updating, and managing database structures.</a:t>
            </a:r>
          </a:p>
        </p:txBody>
      </p:sp>
    </p:spTree>
    <p:extLst>
      <p:ext uri="{BB962C8B-B14F-4D97-AF65-F5344CB8AC3E}">
        <p14:creationId xmlns:p14="http://schemas.microsoft.com/office/powerpoint/2010/main" val="203516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5D98-E22A-1AB9-2B51-F2009F7D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0716"/>
            <a:ext cx="11029616" cy="642012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sql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5F22-8A9C-94FA-A4A2-E992E1645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74824"/>
            <a:ext cx="11029615" cy="125272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 It serves as a standard interface for interacting with relational database management systems (RDBMS), allowing users to perform a variety of routine tasks and operations on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such as querying, updating, inserting, and deleting records.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C10C8-C65C-0A77-255D-03B984C1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09" y="2858208"/>
            <a:ext cx="9100585" cy="3763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16F542-3030-4CA1-4FB0-878173935879}"/>
              </a:ext>
            </a:extLst>
          </p:cNvPr>
          <p:cNvSpPr txBox="1"/>
          <p:nvPr/>
        </p:nvSpPr>
        <p:spPr>
          <a:xfrm>
            <a:off x="10640379" y="6391656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5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B1A6-3B18-2456-D5D9-E7F5599A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Key points between </a:t>
            </a:r>
            <a:r>
              <a:rPr lang="en-US" dirty="0" err="1"/>
              <a:t>dbms</a:t>
            </a:r>
            <a:r>
              <a:rPr lang="en-US" dirty="0"/>
              <a:t> and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0C9A-F636-2904-57A5-E9D24A72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7048"/>
            <a:ext cx="11029615" cy="2185416"/>
          </a:xfrm>
        </p:spPr>
        <p:txBody>
          <a:bodyPr/>
          <a:lstStyle/>
          <a:p>
            <a:r>
              <a:rPr lang="en-US" dirty="0"/>
              <a:t>SQL is Independent of DBMS: While SQL is a standard, each DBMS may implement it with slight variations or extensions (e.g., PL/SQL in Oracle, T-SQL in SQL Server).</a:t>
            </a:r>
          </a:p>
          <a:p>
            <a:r>
              <a:rPr lang="en-US" dirty="0"/>
              <a:t>DBMS Without SQL: Some DBMS types, such as NoSQL databases (e.g., MongoDB), do not rely on SQL but use alternative query languages.</a:t>
            </a:r>
          </a:p>
          <a:p>
            <a:r>
              <a:rPr lang="en-US" dirty="0"/>
              <a:t>SQL Requires a DBMS: SQL commands need a DBMS to interpret and execute them. Without a DBMS, SQL commands would have no database to operate on.</a:t>
            </a:r>
          </a:p>
        </p:txBody>
      </p:sp>
    </p:spTree>
    <p:extLst>
      <p:ext uri="{BB962C8B-B14F-4D97-AF65-F5344CB8AC3E}">
        <p14:creationId xmlns:p14="http://schemas.microsoft.com/office/powerpoint/2010/main" val="346065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461-F58E-3929-078E-37DBC3D1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SOFTWAREs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89BC-A56B-CF3A-8DFD-E7B7F57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7592"/>
            <a:ext cx="11029615" cy="2935224"/>
          </a:xfrm>
        </p:spPr>
        <p:txBody>
          <a:bodyPr/>
          <a:lstStyle/>
          <a:p>
            <a:r>
              <a:rPr lang="en-US" dirty="0"/>
              <a:t>PostgreSQL</a:t>
            </a:r>
          </a:p>
          <a:p>
            <a:r>
              <a:rPr lang="en-US" dirty="0"/>
              <a:t>What is PostgreSQL?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open-source, powerful, object-relational database system.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Known for its reliability, extensibility, and SQL compliance.</a:t>
            </a:r>
          </a:p>
          <a:p>
            <a:r>
              <a:rPr lang="en-US" dirty="0"/>
              <a:t>Why PostgreSQL for GIS?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Supports structured queries for data management and manipulation.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Extensible via plugins, making it adaptable for spatial needs.</a:t>
            </a:r>
          </a:p>
        </p:txBody>
      </p:sp>
    </p:spTree>
    <p:extLst>
      <p:ext uri="{BB962C8B-B14F-4D97-AF65-F5344CB8AC3E}">
        <p14:creationId xmlns:p14="http://schemas.microsoft.com/office/powerpoint/2010/main" val="237302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39CF-C9D6-5EB6-C142-F421BA5B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CEC-4753-4039-1C02-35780E74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98448"/>
            <a:ext cx="11029615" cy="4041648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PostGIS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spatial database extension for PostgreSQL.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Adds support for geographic objects like points, lines, and polygons.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Key Features of </a:t>
            </a:r>
            <a:r>
              <a:rPr lang="en-US" dirty="0" err="1"/>
              <a:t>PostGIS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Spatial data types: GEOMETRY and GEOGRAPHY.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Spatial functions: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Query and manipulate spatial data (</a:t>
            </a:r>
            <a:r>
              <a:rPr lang="en-US" dirty="0" err="1"/>
              <a:t>ST_Intersects</a:t>
            </a:r>
            <a:r>
              <a:rPr lang="en-US" dirty="0"/>
              <a:t>, </a:t>
            </a:r>
            <a:r>
              <a:rPr lang="en-US" dirty="0" err="1"/>
              <a:t>ST_Buffer</a:t>
            </a:r>
            <a:r>
              <a:rPr lang="en-US" dirty="0"/>
              <a:t>, </a:t>
            </a:r>
            <a:r>
              <a:rPr lang="en-US" dirty="0" err="1"/>
              <a:t>ST_Distance</a:t>
            </a:r>
            <a:r>
              <a:rPr lang="en-US" dirty="0"/>
              <a:t>).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Perform spatial analyses (e.g., clipping, union, or proximity searches).</a:t>
            </a:r>
          </a:p>
        </p:txBody>
      </p:sp>
    </p:spTree>
    <p:extLst>
      <p:ext uri="{BB962C8B-B14F-4D97-AF65-F5344CB8AC3E}">
        <p14:creationId xmlns:p14="http://schemas.microsoft.com/office/powerpoint/2010/main" val="2976822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46C7-ADD6-560A-45B2-03165B1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1D70-270A-FBBF-36ED-9E2DB42F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3896"/>
            <a:ext cx="11029615" cy="1417320"/>
          </a:xfrm>
        </p:spPr>
        <p:txBody>
          <a:bodyPr/>
          <a:lstStyle/>
          <a:p>
            <a:r>
              <a:rPr lang="en-US" dirty="0"/>
              <a:t>A database is an organized collection of structured data, or information, typically stored electronically in a computer that can be easily accessed, managed, and updated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1CE73-7ECF-62C5-B4BC-51D98629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153" y="2312951"/>
            <a:ext cx="5419725" cy="418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2D33E-5471-8526-AFC7-9AFB37DC84E7}"/>
              </a:ext>
            </a:extLst>
          </p:cNvPr>
          <p:cNvSpPr txBox="1"/>
          <p:nvPr/>
        </p:nvSpPr>
        <p:spPr>
          <a:xfrm>
            <a:off x="10549288" y="6488668"/>
            <a:ext cx="106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1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2D61-AD8A-B087-8BE1-505E758A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485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3360A-33A5-1B01-C741-2F3692F37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56" y="1209414"/>
            <a:ext cx="8818023" cy="51811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501BF-84BA-D700-CC45-8ADDFE422806}"/>
              </a:ext>
            </a:extLst>
          </p:cNvPr>
          <p:cNvSpPr txBox="1"/>
          <p:nvPr/>
        </p:nvSpPr>
        <p:spPr>
          <a:xfrm>
            <a:off x="10568539" y="6205859"/>
            <a:ext cx="10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7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83F0-EDA6-7263-F62A-67C6C9A0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 management system (</a:t>
            </a:r>
            <a:r>
              <a:rPr lang="en-US" dirty="0" err="1">
                <a:solidFill>
                  <a:schemeClr val="tx1"/>
                </a:solidFill>
              </a:rPr>
              <a:t>dbms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E36E-EFE8-9518-63F9-B2E3E84E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7592"/>
            <a:ext cx="11029615" cy="6035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software system that is designed to manage and organize data in a structured manner.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D7871-6428-8878-2F39-1616B349E5A5}"/>
              </a:ext>
            </a:extLst>
          </p:cNvPr>
          <p:cNvSpPr txBox="1"/>
          <p:nvPr/>
        </p:nvSpPr>
        <p:spPr>
          <a:xfrm>
            <a:off x="581192" y="2457421"/>
            <a:ext cx="359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features of DBMS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FD8A6-F7B4-C870-39AA-60A959BA62D4}"/>
              </a:ext>
            </a:extLst>
          </p:cNvPr>
          <p:cNvSpPr txBox="1"/>
          <p:nvPr/>
        </p:nvSpPr>
        <p:spPr>
          <a:xfrm>
            <a:off x="722376" y="566928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large amounts of data systematically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751956-57AC-5749-E735-44783927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45" y="3535156"/>
            <a:ext cx="2118932" cy="2015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AA6443-C7A4-85A2-FD69-920D458A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572" y="3531061"/>
            <a:ext cx="2118932" cy="20193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EBB62C-DCE0-6C29-222A-DEF170D30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249" y="3531061"/>
            <a:ext cx="2027111" cy="2019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B4DBB4-22C3-61AD-638B-27222BB60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105" y="3531062"/>
            <a:ext cx="1902143" cy="20102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FEF299-B333-898F-AB55-07BCC2F7C1A4}"/>
              </a:ext>
            </a:extLst>
          </p:cNvPr>
          <p:cNvSpPr txBox="1"/>
          <p:nvPr/>
        </p:nvSpPr>
        <p:spPr>
          <a:xfrm>
            <a:off x="3575304" y="5669280"/>
            <a:ext cx="270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Implements access control to protect data from unauthorized access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2F229-533C-5A01-F585-17FCF15A5649}"/>
              </a:ext>
            </a:extLst>
          </p:cNvPr>
          <p:cNvSpPr txBox="1"/>
          <p:nvPr/>
        </p:nvSpPr>
        <p:spPr>
          <a:xfrm>
            <a:off x="6379464" y="5694179"/>
            <a:ext cx="270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Ensure the consistency of data through constraints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62EA9-1FF2-19C7-09F8-308E7853E12B}"/>
              </a:ext>
            </a:extLst>
          </p:cNvPr>
          <p:cNvSpPr txBox="1"/>
          <p:nvPr/>
        </p:nvSpPr>
        <p:spPr>
          <a:xfrm>
            <a:off x="9086088" y="5749500"/>
            <a:ext cx="270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tools to back up the database</a:t>
            </a:r>
          </a:p>
        </p:txBody>
      </p:sp>
    </p:spTree>
    <p:extLst>
      <p:ext uri="{BB962C8B-B14F-4D97-AF65-F5344CB8AC3E}">
        <p14:creationId xmlns:p14="http://schemas.microsoft.com/office/powerpoint/2010/main" val="380232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A1C2-4F83-C449-2C5B-2D3197EC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dirty="0"/>
              <a:t>OPEN-SOURCE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56A2-D22E-3C19-CFE3-176409F61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353" y="1645920"/>
            <a:ext cx="2500336" cy="513996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991781-944B-1EB7-5F31-F53FAFB8D527}"/>
              </a:ext>
            </a:extLst>
          </p:cNvPr>
          <p:cNvSpPr txBox="1">
            <a:spLocks/>
          </p:cNvSpPr>
          <p:nvPr/>
        </p:nvSpPr>
        <p:spPr>
          <a:xfrm>
            <a:off x="4610649" y="1645920"/>
            <a:ext cx="2500336" cy="513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PostgreSQL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3B7F6-307D-404B-26EF-12D3F6D369E7}"/>
              </a:ext>
            </a:extLst>
          </p:cNvPr>
          <p:cNvSpPr txBox="1">
            <a:spLocks/>
          </p:cNvSpPr>
          <p:nvPr/>
        </p:nvSpPr>
        <p:spPr>
          <a:xfrm>
            <a:off x="8173761" y="1645920"/>
            <a:ext cx="2500336" cy="513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MongoDB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307A4-CD7F-B9B8-8701-0462041EDC08}"/>
              </a:ext>
            </a:extLst>
          </p:cNvPr>
          <p:cNvSpPr txBox="1">
            <a:spLocks/>
          </p:cNvSpPr>
          <p:nvPr/>
        </p:nvSpPr>
        <p:spPr>
          <a:xfrm>
            <a:off x="718353" y="3917646"/>
            <a:ext cx="2500336" cy="513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328ED0-DB90-A709-54B9-B49591A134F6}"/>
              </a:ext>
            </a:extLst>
          </p:cNvPr>
          <p:cNvSpPr txBox="1">
            <a:spLocks/>
          </p:cNvSpPr>
          <p:nvPr/>
        </p:nvSpPr>
        <p:spPr>
          <a:xfrm>
            <a:off x="4742041" y="3917646"/>
            <a:ext cx="2500336" cy="513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DynamoDB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431511-721A-9E62-DD35-CC357CA080B1}"/>
              </a:ext>
            </a:extLst>
          </p:cNvPr>
          <p:cNvSpPr txBox="1">
            <a:spLocks/>
          </p:cNvSpPr>
          <p:nvPr/>
        </p:nvSpPr>
        <p:spPr>
          <a:xfrm>
            <a:off x="8264226" y="3917646"/>
            <a:ext cx="2500336" cy="513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MariaDB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AB60C3-F482-C839-D582-E6D44DAD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15" y="2097024"/>
            <a:ext cx="2014908" cy="1753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D95395-DCF9-94FD-43F1-8A4770B35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709" y="2269562"/>
            <a:ext cx="2014908" cy="1341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401C91-9729-7AD0-3EA1-4D84C0CA4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10" y="2159916"/>
            <a:ext cx="2266950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C9680B-6F6A-A633-2CCE-CFB391397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53" y="4891305"/>
            <a:ext cx="2667000" cy="1209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0755B8-15FE-2AF4-149C-42B777C3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1821" y="4703820"/>
            <a:ext cx="2794617" cy="9593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6E8830-44F7-9916-D989-D48FF039A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534" y="4864471"/>
            <a:ext cx="24193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1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E9DF-370B-DE02-03C3-37A8117D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Key attributes of a robust </a:t>
            </a:r>
            <a:r>
              <a:rPr lang="en-US" dirty="0" err="1"/>
              <a:t>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64DE-DF11-284B-199F-B448051B6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1692"/>
            <a:ext cx="11029615" cy="5003700"/>
          </a:xfrm>
        </p:spPr>
        <p:txBody>
          <a:bodyPr>
            <a:noAutofit/>
          </a:bodyPr>
          <a:lstStyle/>
          <a:p>
            <a:r>
              <a:rPr lang="en-US" sz="2000" dirty="0"/>
              <a:t>Reliability</a:t>
            </a:r>
          </a:p>
          <a:p>
            <a:pPr lvl="1"/>
            <a:r>
              <a:rPr lang="en-US" sz="2000" dirty="0"/>
              <a:t>The system can function correctly and consistently over time</a:t>
            </a:r>
          </a:p>
          <a:p>
            <a:pPr lvl="1"/>
            <a:r>
              <a:rPr lang="en-US" sz="2000" dirty="0"/>
              <a:t>The system must be able to offer continual uninterrupted service</a:t>
            </a:r>
          </a:p>
          <a:p>
            <a:pPr lvl="1"/>
            <a:endParaRPr lang="en-US" sz="2000" dirty="0"/>
          </a:p>
          <a:p>
            <a:r>
              <a:rPr lang="en-US" sz="2000" dirty="0"/>
              <a:t>Consistency</a:t>
            </a:r>
          </a:p>
          <a:p>
            <a:pPr lvl="1"/>
            <a:r>
              <a:rPr lang="en-US" sz="2000" dirty="0"/>
              <a:t>Refers to ensuring that the database remains accurate, valid, and follows defined rules or constraints</a:t>
            </a:r>
          </a:p>
          <a:p>
            <a:pPr lvl="1"/>
            <a:endParaRPr lang="en-US" sz="2000" dirty="0"/>
          </a:p>
          <a:p>
            <a:r>
              <a:rPr lang="en-US" sz="2000" dirty="0"/>
              <a:t>Technology-Proof</a:t>
            </a:r>
          </a:p>
          <a:p>
            <a:pPr lvl="1"/>
            <a:r>
              <a:rPr lang="en-US" sz="2000" dirty="0"/>
              <a:t>The system is adapted to evolving technologies and its long-term viability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077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A22B-BF41-0B22-49C0-33859AF8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GEODATABASE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7202-1922-24CD-0D36-C65705BA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1328"/>
            <a:ext cx="11029615" cy="222199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Geodatabase</a:t>
            </a:r>
            <a:r>
              <a:rPr lang="en-US" dirty="0"/>
              <a:t> is a specialized type of database designed to store, manage, and analyze spatial and geographic data. </a:t>
            </a:r>
          </a:p>
          <a:p>
            <a:endParaRPr lang="en-US" dirty="0"/>
          </a:p>
          <a:p>
            <a:r>
              <a:rPr lang="en-US" dirty="0"/>
              <a:t>It serves as a comprehensive framework for organizing spatial data and associated attribute information, allowing users to perform advanced geographic analysis, mapping, and data management tasks.</a:t>
            </a:r>
          </a:p>
        </p:txBody>
      </p:sp>
    </p:spTree>
    <p:extLst>
      <p:ext uri="{BB962C8B-B14F-4D97-AF65-F5344CB8AC3E}">
        <p14:creationId xmlns:p14="http://schemas.microsoft.com/office/powerpoint/2010/main" val="82615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0278-09FD-5707-DA58-0A7B21CA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1156"/>
          </a:xfrm>
        </p:spPr>
        <p:txBody>
          <a:bodyPr/>
          <a:lstStyle/>
          <a:p>
            <a:r>
              <a:rPr lang="en-US" dirty="0"/>
              <a:t>Geodatabase in </a:t>
            </a:r>
            <a:r>
              <a:rPr lang="en-US" dirty="0" err="1"/>
              <a:t>gis</a:t>
            </a:r>
            <a:endParaRPr lang="en-US" dirty="0"/>
          </a:p>
        </p:txBody>
      </p:sp>
      <p:pic>
        <p:nvPicPr>
          <p:cNvPr id="4" name="Google Shape;60;p 1">
            <a:extLst>
              <a:ext uri="{FF2B5EF4-FFF2-40B4-BE49-F238E27FC236}">
                <a16:creationId xmlns:a16="http://schemas.microsoft.com/office/drawing/2014/main" id="{01F0A7DC-35B9-0CC2-A622-DD8CB358A3F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532126" y="1494803"/>
            <a:ext cx="7366495" cy="4578909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520118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3906</TotalTime>
  <Words>887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Avenir Next W01</vt:lpstr>
      <vt:lpstr>Inter</vt:lpstr>
      <vt:lpstr>Calibri</vt:lpstr>
      <vt:lpstr>Consolas</vt:lpstr>
      <vt:lpstr>Wingdings</vt:lpstr>
      <vt:lpstr>Wingdings 2</vt:lpstr>
      <vt:lpstr>DividendVTI</vt:lpstr>
      <vt:lpstr>WEEK 02</vt:lpstr>
      <vt:lpstr>WEEK 02   lecture session</vt:lpstr>
      <vt:lpstr>dATABASE</vt:lpstr>
      <vt:lpstr>Types of database</vt:lpstr>
      <vt:lpstr>Database management system (dbms)</vt:lpstr>
      <vt:lpstr>OPEN-SOURCE TECHNOLOGIES</vt:lpstr>
      <vt:lpstr>Key attributes of a robust dbms</vt:lpstr>
      <vt:lpstr>GEODATABASE</vt:lpstr>
      <vt:lpstr>Geodatabase in gis</vt:lpstr>
      <vt:lpstr>Advantages of using a geodatabase</vt:lpstr>
      <vt:lpstr>Advantages of using a geodatabase</vt:lpstr>
      <vt:lpstr>Advantages of using a geodatabase</vt:lpstr>
      <vt:lpstr>Advantages of using a geodatabase</vt:lpstr>
      <vt:lpstr>Comparing types of geodatabases</vt:lpstr>
      <vt:lpstr>Geodatabase in arcgis pro</vt:lpstr>
      <vt:lpstr>Feature datasets and feature class</vt:lpstr>
      <vt:lpstr>Standard query language (SQL)</vt:lpstr>
      <vt:lpstr>How sql works</vt:lpstr>
      <vt:lpstr>Key points between dbms and sql</vt:lpstr>
      <vt:lpstr>SOFTWAREs</vt:lpstr>
      <vt:lpstr>SOFTWARE</vt:lpstr>
      <vt:lpstr>WEEK 02   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18</cp:revision>
  <dcterms:created xsi:type="dcterms:W3CDTF">2024-12-11T19:51:45Z</dcterms:created>
  <dcterms:modified xsi:type="dcterms:W3CDTF">2025-01-02T16:06:40Z</dcterms:modified>
</cp:coreProperties>
</file>