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2"/>
  </p:notesMasterIdLst>
  <p:handoutMasterIdLst>
    <p:handoutMasterId r:id="rId53"/>
  </p:handoutMasterIdLst>
  <p:sldIdLst>
    <p:sldId id="256" r:id="rId2"/>
    <p:sldId id="286" r:id="rId3"/>
    <p:sldId id="323" r:id="rId4"/>
    <p:sldId id="331" r:id="rId5"/>
    <p:sldId id="361" r:id="rId6"/>
    <p:sldId id="362" r:id="rId7"/>
    <p:sldId id="348" r:id="rId8"/>
    <p:sldId id="364" r:id="rId9"/>
    <p:sldId id="363" r:id="rId10"/>
    <p:sldId id="330" r:id="rId11"/>
    <p:sldId id="342" r:id="rId12"/>
    <p:sldId id="332" r:id="rId13"/>
    <p:sldId id="343" r:id="rId14"/>
    <p:sldId id="338" r:id="rId15"/>
    <p:sldId id="339" r:id="rId16"/>
    <p:sldId id="345" r:id="rId17"/>
    <p:sldId id="355" r:id="rId18"/>
    <p:sldId id="341" r:id="rId19"/>
    <p:sldId id="369" r:id="rId20"/>
    <p:sldId id="365" r:id="rId21"/>
    <p:sldId id="366" r:id="rId22"/>
    <p:sldId id="367" r:id="rId23"/>
    <p:sldId id="371" r:id="rId24"/>
    <p:sldId id="372" r:id="rId25"/>
    <p:sldId id="373" r:id="rId26"/>
    <p:sldId id="265" r:id="rId27"/>
    <p:sldId id="398" r:id="rId28"/>
    <p:sldId id="357" r:id="rId29"/>
    <p:sldId id="358" r:id="rId30"/>
    <p:sldId id="388" r:id="rId31"/>
    <p:sldId id="351" r:id="rId32"/>
    <p:sldId id="347" r:id="rId33"/>
    <p:sldId id="353" r:id="rId34"/>
    <p:sldId id="386" r:id="rId35"/>
    <p:sldId id="352" r:id="rId36"/>
    <p:sldId id="344" r:id="rId37"/>
    <p:sldId id="391" r:id="rId38"/>
    <p:sldId id="335" r:id="rId39"/>
    <p:sldId id="393" r:id="rId40"/>
    <p:sldId id="337" r:id="rId41"/>
    <p:sldId id="395" r:id="rId42"/>
    <p:sldId id="346" r:id="rId43"/>
    <p:sldId id="400" r:id="rId44"/>
    <p:sldId id="396" r:id="rId45"/>
    <p:sldId id="403" r:id="rId46"/>
    <p:sldId id="407" r:id="rId47"/>
    <p:sldId id="408" r:id="rId48"/>
    <p:sldId id="409" r:id="rId49"/>
    <p:sldId id="406" r:id="rId50"/>
    <p:sldId id="354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AA0BC73-7DAA-49DB-A852-6A5D0D67072C}">
      <dgm:prSet phldrT="[Text]"/>
      <dgm:spPr/>
      <dgm:t>
        <a:bodyPr/>
        <a:lstStyle/>
        <a:p>
          <a:r>
            <a:rPr lang="en-US" dirty="0"/>
            <a:t>1.Create schema</a:t>
          </a:r>
        </a:p>
      </dgm:t>
    </dgm:pt>
    <dgm:pt modelId="{227AE41B-713C-4F85-8364-1B1910515332}" type="parTrans" cxnId="{49492A47-BDBD-4288-872D-C1869D7ABD13}">
      <dgm:prSet/>
      <dgm:spPr/>
      <dgm:t>
        <a:bodyPr/>
        <a:lstStyle/>
        <a:p>
          <a:endParaRPr lang="en-US"/>
        </a:p>
      </dgm:t>
    </dgm:pt>
    <dgm:pt modelId="{D909DF9B-ADDD-4CB3-8700-77F1CB542975}" type="sibTrans" cxnId="{49492A47-BDBD-4288-872D-C1869D7ABD13}">
      <dgm:prSet/>
      <dgm:spPr/>
      <dgm:t>
        <a:bodyPr/>
        <a:lstStyle/>
        <a:p>
          <a:endParaRPr lang="en-US"/>
        </a:p>
      </dgm:t>
    </dgm:pt>
    <dgm:pt modelId="{BBF2A635-4652-4667-A7DC-6CD206DE7A1D}">
      <dgm:prSet phldrT="[Text]"/>
      <dgm:spPr/>
      <dgm:t>
        <a:bodyPr/>
        <a:lstStyle/>
        <a:p>
          <a:r>
            <a:rPr lang="en-US" dirty="0"/>
            <a:t>2. 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3. 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25E16CE2-020D-4EA9-8F45-21CED841A099}" type="pres">
      <dgm:prSet presAssocID="{8AA0BC73-7DAA-49DB-A852-6A5D0D67072C}" presName="node" presStyleLbl="node1" presStyleIdx="0" presStyleCnt="3">
        <dgm:presLayoutVars>
          <dgm:bulletEnabled val="1"/>
        </dgm:presLayoutVars>
      </dgm:prSet>
      <dgm:spPr/>
    </dgm:pt>
    <dgm:pt modelId="{974FCE6F-4B4F-4C01-AC23-F00C77CDE196}" type="pres">
      <dgm:prSet presAssocID="{D909DF9B-ADDD-4CB3-8700-77F1CB542975}" presName="sibTrans" presStyleLbl="sibTrans2D1" presStyleIdx="0" presStyleCnt="2"/>
      <dgm:spPr/>
    </dgm:pt>
    <dgm:pt modelId="{3D92D739-F98B-4C2F-A4C9-74EF02E06AA4}" type="pres">
      <dgm:prSet presAssocID="{D909DF9B-ADDD-4CB3-8700-77F1CB542975}" presName="connectorText" presStyleLbl="sibTrans2D1" presStyleIdx="0" presStyleCnt="2"/>
      <dgm:spPr/>
    </dgm:pt>
    <dgm:pt modelId="{8C58276C-35B3-4A87-87D4-040AA4233289}" type="pres">
      <dgm:prSet presAssocID="{BBF2A635-4652-4667-A7DC-6CD206DE7A1D}" presName="node" presStyleLbl="node1" presStyleIdx="1" presStyleCnt="3">
        <dgm:presLayoutVars>
          <dgm:bulletEnabled val="1"/>
        </dgm:presLayoutVars>
      </dgm:prSet>
      <dgm:spPr/>
    </dgm:pt>
    <dgm:pt modelId="{F2DBA6D9-8EBB-491D-B1A6-6D125FD42238}" type="pres">
      <dgm:prSet presAssocID="{40AA2517-EDB6-4792-B00B-33DCE5E0CA0D}" presName="sibTrans" presStyleLbl="sibTrans2D1" presStyleIdx="1" presStyleCnt="2"/>
      <dgm:spPr/>
    </dgm:pt>
    <dgm:pt modelId="{E555909E-441F-4DD4-AE23-680C205218C3}" type="pres">
      <dgm:prSet presAssocID="{40AA2517-EDB6-4792-B00B-33DCE5E0CA0D}" presName="connectorText" presStyleLbl="sibTrans2D1" presStyleIdx="1" presStyleCnt="2"/>
      <dgm:spPr/>
    </dgm:pt>
    <dgm:pt modelId="{70D8D755-577E-41EE-B0AA-4BC818B5C635}" type="pres">
      <dgm:prSet presAssocID="{F050A52A-9891-4774-8884-1CC8F315DC2D}" presName="node" presStyleLbl="node1" presStyleIdx="2" presStyleCnt="3">
        <dgm:presLayoutVars>
          <dgm:bulletEnabled val="1"/>
        </dgm:presLayoutVars>
      </dgm:prSet>
      <dgm:spPr/>
    </dgm:pt>
  </dgm:ptLst>
  <dgm:cxnLst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49492A47-BDBD-4288-872D-C1869D7ABD13}" srcId="{04D6229C-EE77-44C1-9754-F3EA92DC1503}" destId="{8AA0BC73-7DAA-49DB-A852-6A5D0D67072C}" srcOrd="0" destOrd="0" parTransId="{227AE41B-713C-4F85-8364-1B1910515332}" sibTransId="{D909DF9B-ADDD-4CB3-8700-77F1CB542975}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CD7AED81-E9B6-47FD-9D04-1747A91FF1A1}" type="presOf" srcId="{8AA0BC73-7DAA-49DB-A852-6A5D0D67072C}" destId="{25E16CE2-020D-4EA9-8F45-21CED841A099}" srcOrd="0" destOrd="0" presId="urn:microsoft.com/office/officeart/2005/8/layout/process1"/>
    <dgm:cxn modelId="{0EA2878A-3EFC-4B01-A043-EFC7D81597DD}" srcId="{04D6229C-EE77-44C1-9754-F3EA92DC1503}" destId="{BBF2A635-4652-4667-A7DC-6CD206DE7A1D}" srcOrd="1" destOrd="0" parTransId="{07836F1B-850F-4AF4-9DCE-3C3F0BC04398}" sibTransId="{40AA2517-EDB6-4792-B00B-33DCE5E0CA0D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0C5DC3BC-297E-48E4-B501-8B9E8A4D28AB}" srcId="{04D6229C-EE77-44C1-9754-F3EA92DC1503}" destId="{F050A52A-9891-4774-8884-1CC8F315DC2D}" srcOrd="2" destOrd="0" parTransId="{3B8C6AB8-3F19-4ED1-8E12-AC68A6A3A705}" sibTransId="{E3BB30D0-8773-42C7-A469-445E94844470}"/>
    <dgm:cxn modelId="{2612F9BF-F737-4DA9-8DAF-9ECD5EB0A2B3}" type="presOf" srcId="{D909DF9B-ADDD-4CB3-8700-77F1CB542975}" destId="{3D92D739-F98B-4C2F-A4C9-74EF02E06AA4}" srcOrd="1" destOrd="0" presId="urn:microsoft.com/office/officeart/2005/8/layout/process1"/>
    <dgm:cxn modelId="{DA110FF7-76FA-4A07-9530-E6CD585573B0}" type="presOf" srcId="{D909DF9B-ADDD-4CB3-8700-77F1CB542975}" destId="{974FCE6F-4B4F-4C01-AC23-F00C77CDE196}" srcOrd="0" destOrd="0" presId="urn:microsoft.com/office/officeart/2005/8/layout/process1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13C3B533-807A-4153-8E22-0A6EA0945482}" type="presParOf" srcId="{2A81163F-2073-41D2-B629-2AE0A27E6164}" destId="{25E16CE2-020D-4EA9-8F45-21CED841A099}" srcOrd="0" destOrd="0" presId="urn:microsoft.com/office/officeart/2005/8/layout/process1"/>
    <dgm:cxn modelId="{13232FD5-E1F8-4B99-9EA0-D3ECC91C999D}" type="presParOf" srcId="{2A81163F-2073-41D2-B629-2AE0A27E6164}" destId="{974FCE6F-4B4F-4C01-AC23-F00C77CDE196}" srcOrd="1" destOrd="0" presId="urn:microsoft.com/office/officeart/2005/8/layout/process1"/>
    <dgm:cxn modelId="{ACC0308E-5312-4B6E-853E-758F01ECCD91}" type="presParOf" srcId="{974FCE6F-4B4F-4C01-AC23-F00C77CDE196}" destId="{3D92D739-F98B-4C2F-A4C9-74EF02E06AA4}" srcOrd="0" destOrd="0" presId="urn:microsoft.com/office/officeart/2005/8/layout/process1"/>
    <dgm:cxn modelId="{1164BA7D-2C7C-4A97-ADA1-6B8E158EDA87}" type="presParOf" srcId="{2A81163F-2073-41D2-B629-2AE0A27E6164}" destId="{8C58276C-35B3-4A87-87D4-040AA4233289}" srcOrd="2" destOrd="0" presId="urn:microsoft.com/office/officeart/2005/8/layout/process1"/>
    <dgm:cxn modelId="{1A96BDBE-8034-4465-B89D-8802AE6CE1A0}" type="presParOf" srcId="{2A81163F-2073-41D2-B629-2AE0A27E6164}" destId="{F2DBA6D9-8EBB-491D-B1A6-6D125FD42238}" srcOrd="3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D6229C-EE77-44C1-9754-F3EA92DC15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BF2A635-4652-4667-A7DC-6CD206DE7A1D}">
      <dgm:prSet phldrT="[Text]"/>
      <dgm:spPr/>
      <dgm:t>
        <a:bodyPr/>
        <a:lstStyle/>
        <a:p>
          <a:r>
            <a:rPr lang="en-US" dirty="0"/>
            <a:t>Create a table with geometry columns</a:t>
          </a:r>
        </a:p>
      </dgm:t>
    </dgm:pt>
    <dgm:pt modelId="{07836F1B-850F-4AF4-9DCE-3C3F0BC04398}" type="parTrans" cxnId="{0EA2878A-3EFC-4B01-A043-EFC7D81597DD}">
      <dgm:prSet/>
      <dgm:spPr/>
      <dgm:t>
        <a:bodyPr/>
        <a:lstStyle/>
        <a:p>
          <a:endParaRPr lang="en-US"/>
        </a:p>
      </dgm:t>
    </dgm:pt>
    <dgm:pt modelId="{40AA2517-EDB6-4792-B00B-33DCE5E0CA0D}" type="sibTrans" cxnId="{0EA2878A-3EFC-4B01-A043-EFC7D81597DD}">
      <dgm:prSet/>
      <dgm:spPr/>
      <dgm:t>
        <a:bodyPr/>
        <a:lstStyle/>
        <a:p>
          <a:endParaRPr lang="en-US"/>
        </a:p>
      </dgm:t>
    </dgm:pt>
    <dgm:pt modelId="{F050A52A-9891-4774-8884-1CC8F315DC2D}">
      <dgm:prSet phldrT="[Text]"/>
      <dgm:spPr/>
      <dgm:t>
        <a:bodyPr/>
        <a:lstStyle/>
        <a:p>
          <a:r>
            <a:rPr lang="en-US" dirty="0"/>
            <a:t>Insert values to table</a:t>
          </a:r>
        </a:p>
      </dgm:t>
    </dgm:pt>
    <dgm:pt modelId="{3B8C6AB8-3F19-4ED1-8E12-AC68A6A3A705}" type="parTrans" cxnId="{0C5DC3BC-297E-48E4-B501-8B9E8A4D28AB}">
      <dgm:prSet/>
      <dgm:spPr/>
      <dgm:t>
        <a:bodyPr/>
        <a:lstStyle/>
        <a:p>
          <a:endParaRPr lang="en-US"/>
        </a:p>
      </dgm:t>
    </dgm:pt>
    <dgm:pt modelId="{E3BB30D0-8773-42C7-A469-445E94844470}" type="sibTrans" cxnId="{0C5DC3BC-297E-48E4-B501-8B9E8A4D28AB}">
      <dgm:prSet/>
      <dgm:spPr/>
      <dgm:t>
        <a:bodyPr/>
        <a:lstStyle/>
        <a:p>
          <a:endParaRPr lang="en-US"/>
        </a:p>
      </dgm:t>
    </dgm:pt>
    <dgm:pt modelId="{2A81163F-2073-41D2-B629-2AE0A27E6164}" type="pres">
      <dgm:prSet presAssocID="{04D6229C-EE77-44C1-9754-F3EA92DC1503}" presName="Name0" presStyleCnt="0">
        <dgm:presLayoutVars>
          <dgm:dir/>
          <dgm:resizeHandles val="exact"/>
        </dgm:presLayoutVars>
      </dgm:prSet>
      <dgm:spPr/>
    </dgm:pt>
    <dgm:pt modelId="{8C58276C-35B3-4A87-87D4-040AA4233289}" type="pres">
      <dgm:prSet presAssocID="{BBF2A635-4652-4667-A7DC-6CD206DE7A1D}" presName="node" presStyleLbl="node1" presStyleIdx="0" presStyleCnt="2">
        <dgm:presLayoutVars>
          <dgm:bulletEnabled val="1"/>
        </dgm:presLayoutVars>
      </dgm:prSet>
      <dgm:spPr/>
    </dgm:pt>
    <dgm:pt modelId="{F2DBA6D9-8EBB-491D-B1A6-6D125FD42238}" type="pres">
      <dgm:prSet presAssocID="{40AA2517-EDB6-4792-B00B-33DCE5E0CA0D}" presName="sibTrans" presStyleLbl="sibTrans2D1" presStyleIdx="0" presStyleCnt="1"/>
      <dgm:spPr/>
    </dgm:pt>
    <dgm:pt modelId="{E555909E-441F-4DD4-AE23-680C205218C3}" type="pres">
      <dgm:prSet presAssocID="{40AA2517-EDB6-4792-B00B-33DCE5E0CA0D}" presName="connectorText" presStyleLbl="sibTrans2D1" presStyleIdx="0" presStyleCnt="1"/>
      <dgm:spPr/>
    </dgm:pt>
    <dgm:pt modelId="{70D8D755-577E-41EE-B0AA-4BC818B5C635}" type="pres">
      <dgm:prSet presAssocID="{F050A52A-9891-4774-8884-1CC8F315DC2D}" presName="node" presStyleLbl="node1" presStyleIdx="1" presStyleCnt="2">
        <dgm:presLayoutVars>
          <dgm:bulletEnabled val="1"/>
        </dgm:presLayoutVars>
      </dgm:prSet>
      <dgm:spPr/>
    </dgm:pt>
  </dgm:ptLst>
  <dgm:cxnLst>
    <dgm:cxn modelId="{5F93CF29-BF7D-4902-A422-5E9C479CF05F}" type="presOf" srcId="{04D6229C-EE77-44C1-9754-F3EA92DC1503}" destId="{2A81163F-2073-41D2-B629-2AE0A27E6164}" srcOrd="0" destOrd="0" presId="urn:microsoft.com/office/officeart/2005/8/layout/process1"/>
    <dgm:cxn modelId="{8533F76A-D46A-4857-AC03-1B083C5104F9}" type="presOf" srcId="{BBF2A635-4652-4667-A7DC-6CD206DE7A1D}" destId="{8C58276C-35B3-4A87-87D4-040AA4233289}" srcOrd="0" destOrd="0" presId="urn:microsoft.com/office/officeart/2005/8/layout/process1"/>
    <dgm:cxn modelId="{0EA2878A-3EFC-4B01-A043-EFC7D81597DD}" srcId="{04D6229C-EE77-44C1-9754-F3EA92DC1503}" destId="{BBF2A635-4652-4667-A7DC-6CD206DE7A1D}" srcOrd="0" destOrd="0" parTransId="{07836F1B-850F-4AF4-9DCE-3C3F0BC04398}" sibTransId="{40AA2517-EDB6-4792-B00B-33DCE5E0CA0D}"/>
    <dgm:cxn modelId="{586D7AA6-4F83-4BAE-BB65-8289B46F28D1}" type="presOf" srcId="{F050A52A-9891-4774-8884-1CC8F315DC2D}" destId="{70D8D755-577E-41EE-B0AA-4BC818B5C635}" srcOrd="0" destOrd="0" presId="urn:microsoft.com/office/officeart/2005/8/layout/process1"/>
    <dgm:cxn modelId="{CACCFAAD-B4B3-48DD-90ED-67113DEA7792}" type="presOf" srcId="{40AA2517-EDB6-4792-B00B-33DCE5E0CA0D}" destId="{E555909E-441F-4DD4-AE23-680C205218C3}" srcOrd="1" destOrd="0" presId="urn:microsoft.com/office/officeart/2005/8/layout/process1"/>
    <dgm:cxn modelId="{0C5DC3BC-297E-48E4-B501-8B9E8A4D28AB}" srcId="{04D6229C-EE77-44C1-9754-F3EA92DC1503}" destId="{F050A52A-9891-4774-8884-1CC8F315DC2D}" srcOrd="1" destOrd="0" parTransId="{3B8C6AB8-3F19-4ED1-8E12-AC68A6A3A705}" sibTransId="{E3BB30D0-8773-42C7-A469-445E94844470}"/>
    <dgm:cxn modelId="{D952A2FD-D750-4E49-85A9-64CF13965DA9}" type="presOf" srcId="{40AA2517-EDB6-4792-B00B-33DCE5E0CA0D}" destId="{F2DBA6D9-8EBB-491D-B1A6-6D125FD42238}" srcOrd="0" destOrd="0" presId="urn:microsoft.com/office/officeart/2005/8/layout/process1"/>
    <dgm:cxn modelId="{1164BA7D-2C7C-4A97-ADA1-6B8E158EDA87}" type="presParOf" srcId="{2A81163F-2073-41D2-B629-2AE0A27E6164}" destId="{8C58276C-35B3-4A87-87D4-040AA4233289}" srcOrd="0" destOrd="0" presId="urn:microsoft.com/office/officeart/2005/8/layout/process1"/>
    <dgm:cxn modelId="{1A96BDBE-8034-4465-B89D-8802AE6CE1A0}" type="presParOf" srcId="{2A81163F-2073-41D2-B629-2AE0A27E6164}" destId="{F2DBA6D9-8EBB-491D-B1A6-6D125FD42238}" srcOrd="1" destOrd="0" presId="urn:microsoft.com/office/officeart/2005/8/layout/process1"/>
    <dgm:cxn modelId="{C9035114-6F50-44A3-8266-5CECB3F9A196}" type="presParOf" srcId="{F2DBA6D9-8EBB-491D-B1A6-6D125FD42238}" destId="{E555909E-441F-4DD4-AE23-680C205218C3}" srcOrd="0" destOrd="0" presId="urn:microsoft.com/office/officeart/2005/8/layout/process1"/>
    <dgm:cxn modelId="{CDB7549D-523E-4790-A5A6-D802CF1B0C0B}" type="presParOf" srcId="{2A81163F-2073-41D2-B629-2AE0A27E6164}" destId="{70D8D755-577E-41EE-B0AA-4BC818B5C63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16CE2-020D-4EA9-8F45-21CED841A099}">
      <dsp:nvSpPr>
        <dsp:cNvPr id="0" name=""/>
        <dsp:cNvSpPr/>
      </dsp:nvSpPr>
      <dsp:spPr>
        <a:xfrm>
          <a:off x="9694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1.Create schema</a:t>
          </a:r>
        </a:p>
      </dsp:txBody>
      <dsp:txXfrm>
        <a:off x="60613" y="998557"/>
        <a:ext cx="2795678" cy="1636671"/>
      </dsp:txXfrm>
    </dsp:sp>
    <dsp:sp modelId="{974FCE6F-4B4F-4C01-AC23-F00C77CDE196}">
      <dsp:nvSpPr>
        <dsp:cNvPr id="0" name=""/>
        <dsp:cNvSpPr/>
      </dsp:nvSpPr>
      <dsp:spPr>
        <a:xfrm>
          <a:off x="3196962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196962" y="1601318"/>
        <a:ext cx="429991" cy="431150"/>
      </dsp:txXfrm>
    </dsp:sp>
    <dsp:sp modelId="{8C58276C-35B3-4A87-87D4-040AA4233289}">
      <dsp:nvSpPr>
        <dsp:cNvPr id="0" name=""/>
        <dsp:cNvSpPr/>
      </dsp:nvSpPr>
      <dsp:spPr>
        <a:xfrm>
          <a:off x="4066216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2. Create a table with geometry columns</a:t>
          </a:r>
        </a:p>
      </dsp:txBody>
      <dsp:txXfrm>
        <a:off x="4117135" y="998557"/>
        <a:ext cx="2795678" cy="1636671"/>
      </dsp:txXfrm>
    </dsp:sp>
    <dsp:sp modelId="{F2DBA6D9-8EBB-491D-B1A6-6D125FD42238}">
      <dsp:nvSpPr>
        <dsp:cNvPr id="0" name=""/>
        <dsp:cNvSpPr/>
      </dsp:nvSpPr>
      <dsp:spPr>
        <a:xfrm>
          <a:off x="7253484" y="1457601"/>
          <a:ext cx="614273" cy="7185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53484" y="1601318"/>
        <a:ext cx="429991" cy="431150"/>
      </dsp:txXfrm>
    </dsp:sp>
    <dsp:sp modelId="{70D8D755-577E-41EE-B0AA-4BC818B5C635}">
      <dsp:nvSpPr>
        <dsp:cNvPr id="0" name=""/>
        <dsp:cNvSpPr/>
      </dsp:nvSpPr>
      <dsp:spPr>
        <a:xfrm>
          <a:off x="8122739" y="947638"/>
          <a:ext cx="2897516" cy="17385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3. Insert values to table</a:t>
          </a:r>
        </a:p>
      </dsp:txBody>
      <dsp:txXfrm>
        <a:off x="8173658" y="998557"/>
        <a:ext cx="2795678" cy="16366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8276C-35B3-4A87-87D4-040AA4233289}">
      <dsp:nvSpPr>
        <dsp:cNvPr id="0" name=""/>
        <dsp:cNvSpPr/>
      </dsp:nvSpPr>
      <dsp:spPr>
        <a:xfrm>
          <a:off x="1620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Create a table with geometry columns</a:t>
          </a:r>
        </a:p>
      </dsp:txBody>
      <dsp:txXfrm>
        <a:off x="57574" y="55954"/>
        <a:ext cx="3344157" cy="1798489"/>
      </dsp:txXfrm>
    </dsp:sp>
    <dsp:sp modelId="{F2DBA6D9-8EBB-491D-B1A6-6D125FD42238}">
      <dsp:nvSpPr>
        <dsp:cNvPr id="0" name=""/>
        <dsp:cNvSpPr/>
      </dsp:nvSpPr>
      <dsp:spPr>
        <a:xfrm>
          <a:off x="3803292" y="526646"/>
          <a:ext cx="732685" cy="857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803292" y="698067"/>
        <a:ext cx="512880" cy="514262"/>
      </dsp:txXfrm>
    </dsp:sp>
    <dsp:sp modelId="{70D8D755-577E-41EE-B0AA-4BC818B5C635}">
      <dsp:nvSpPr>
        <dsp:cNvPr id="0" name=""/>
        <dsp:cNvSpPr/>
      </dsp:nvSpPr>
      <dsp:spPr>
        <a:xfrm>
          <a:off x="4840112" y="0"/>
          <a:ext cx="3456065" cy="1910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Insert values to table</a:t>
          </a:r>
        </a:p>
      </dsp:txBody>
      <dsp:txXfrm>
        <a:off x="4896066" y="55954"/>
        <a:ext cx="3344157" cy="1798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atial_reference_syste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Map_projection" TargetMode="External"/><Relationship Id="rId5" Type="http://schemas.openxmlformats.org/officeDocument/2006/relationships/hyperlink" Target="https://en.wikipedia.org/wiki/Cartesian_coordinate_system" TargetMode="External"/><Relationship Id="rId4" Type="http://schemas.openxmlformats.org/officeDocument/2006/relationships/hyperlink" Target="https://en.wikipedia.org/wiki/Eart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Spatial data and geodatabases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F94F-2A98-D6E8-F9E0-A78FFA89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Subtype of geometry -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3C3C-541B-043F-F422-52AAA7A2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25" y="1934121"/>
            <a:ext cx="3709159" cy="830839"/>
          </a:xfrm>
        </p:spPr>
        <p:txBody>
          <a:bodyPr>
            <a:noAutofit/>
          </a:bodyPr>
          <a:lstStyle/>
          <a:p>
            <a:r>
              <a:rPr lang="en-US" sz="1600" dirty="0"/>
              <a:t>POINT</a:t>
            </a:r>
          </a:p>
          <a:p>
            <a:pPr marL="0" indent="0">
              <a:buNone/>
            </a:pPr>
            <a:r>
              <a:rPr lang="en-US" sz="1600" b="0" i="0" u="none" strike="noStrike" baseline="0" dirty="0">
                <a:solidFill>
                  <a:srgbClr val="262626"/>
                </a:solidFill>
              </a:rPr>
              <a:t>A point in 2D space specified by its X and Y coordinates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CA889C-9B52-26F6-E40C-A4892E0E7569}"/>
              </a:ext>
            </a:extLst>
          </p:cNvPr>
          <p:cNvSpPr txBox="1">
            <a:spLocks/>
          </p:cNvSpPr>
          <p:nvPr/>
        </p:nvSpPr>
        <p:spPr>
          <a:xfrm>
            <a:off x="581192" y="5369311"/>
            <a:ext cx="3269152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🤔    What is POINTZM?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D79319-6691-AFF6-173A-56430054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41" y="2959145"/>
            <a:ext cx="1742910" cy="184323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C07594F-D346-874B-366B-947E1F0C3692}"/>
              </a:ext>
            </a:extLst>
          </p:cNvPr>
          <p:cNvGrpSpPr/>
          <p:nvPr/>
        </p:nvGrpSpPr>
        <p:grpSpPr>
          <a:xfrm>
            <a:off x="4384881" y="1599975"/>
            <a:ext cx="3587418" cy="3769336"/>
            <a:chOff x="2960374" y="1389266"/>
            <a:chExt cx="2469208" cy="2932495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D72F89DC-1508-C214-1446-88EA9D9BF547}"/>
                </a:ext>
              </a:extLst>
            </p:cNvPr>
            <p:cNvSpPr txBox="1">
              <a:spLocks/>
            </p:cNvSpPr>
            <p:nvPr/>
          </p:nvSpPr>
          <p:spPr>
            <a:xfrm>
              <a:off x="2960374" y="1389266"/>
              <a:ext cx="2469208" cy="11663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POINTZ</a:t>
              </a:r>
            </a:p>
            <a:p>
              <a:pPr marL="0" indent="0">
                <a:lnSpc>
                  <a:spcPct val="120000"/>
                </a:lnSpc>
                <a:buNone/>
              </a:pPr>
              <a:r>
                <a:rPr lang="en-US" sz="1600" dirty="0">
                  <a:solidFill>
                    <a:srgbClr val="262626"/>
                  </a:solidFill>
                </a:rPr>
                <a:t>A point in 3D space specified by its X, Y, and Z coordinates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0304C41-CB9F-751F-C8B5-4D6B6F6B6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0374" y="2376324"/>
              <a:ext cx="2469208" cy="1945437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AAEAD6-C2F9-9010-B6F1-80DBAFAD293D}"/>
              </a:ext>
            </a:extLst>
          </p:cNvPr>
          <p:cNvGrpSpPr/>
          <p:nvPr/>
        </p:nvGrpSpPr>
        <p:grpSpPr>
          <a:xfrm>
            <a:off x="8611612" y="1934121"/>
            <a:ext cx="3158963" cy="3466093"/>
            <a:chOff x="8734302" y="1934121"/>
            <a:chExt cx="3158963" cy="3466093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529FD90B-9254-5CC4-0AB7-45E73DF765BA}"/>
                </a:ext>
              </a:extLst>
            </p:cNvPr>
            <p:cNvSpPr txBox="1">
              <a:spLocks/>
            </p:cNvSpPr>
            <p:nvPr/>
          </p:nvSpPr>
          <p:spPr>
            <a:xfrm>
              <a:off x="8734302" y="1934121"/>
              <a:ext cx="3158963" cy="8492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POINTM</a:t>
              </a:r>
            </a:p>
            <a:p>
              <a:pPr marL="0" indent="0" algn="l">
                <a:buNone/>
              </a:pPr>
              <a:r>
                <a:rPr lang="en-US" sz="1400" b="0" i="0" u="none" strike="noStrike" baseline="0" dirty="0">
                  <a:solidFill>
                    <a:srgbClr val="262626"/>
                  </a:solidFill>
                </a:rPr>
                <a:t>point in 2D space with a measured value specified by its spatial X and Y coordinates plus an M value</a:t>
              </a:r>
              <a:endParaRPr lang="en-US" sz="1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735719-33B7-9087-14B5-0CCDDF5FCCD1}"/>
                </a:ext>
              </a:extLst>
            </p:cNvPr>
            <p:cNvGrpSpPr/>
            <p:nvPr/>
          </p:nvGrpSpPr>
          <p:grpSpPr>
            <a:xfrm>
              <a:off x="8841416" y="3010970"/>
              <a:ext cx="3051849" cy="2389244"/>
              <a:chOff x="6236208" y="2669898"/>
              <a:chExt cx="4045674" cy="165186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C0F55F2-ED22-9731-B28B-C977CEC1764C}"/>
                  </a:ext>
                </a:extLst>
              </p:cNvPr>
              <p:cNvGrpSpPr/>
              <p:nvPr/>
            </p:nvGrpSpPr>
            <p:grpSpPr>
              <a:xfrm>
                <a:off x="6236208" y="2669898"/>
                <a:ext cx="2139696" cy="1651863"/>
                <a:chOff x="6236208" y="2669898"/>
                <a:chExt cx="2139696" cy="165186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D2ED184-65F0-6E78-285A-7DBCE20BC718}"/>
                    </a:ext>
                  </a:extLst>
                </p:cNvPr>
                <p:cNvGrpSpPr/>
                <p:nvPr/>
              </p:nvGrpSpPr>
              <p:grpSpPr>
                <a:xfrm>
                  <a:off x="6236208" y="2669898"/>
                  <a:ext cx="2139696" cy="1651863"/>
                  <a:chOff x="6236208" y="2669898"/>
                  <a:chExt cx="2139696" cy="1651863"/>
                </a:xfrm>
              </p:grpSpPr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8D519323-0FA0-5DBA-EEAC-ECAACFDD41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36208" y="3463344"/>
                    <a:ext cx="2139696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D600153F-7D51-A497-E3DD-309C805DC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23760" y="2669898"/>
                    <a:ext cx="0" cy="165186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Flowchart: Connector 27">
                  <a:extLst>
                    <a:ext uri="{FF2B5EF4-FFF2-40B4-BE49-F238E27FC236}">
                      <a16:creationId xmlns:a16="http://schemas.microsoft.com/office/drawing/2014/main" id="{07AEFDB5-E99F-0D92-7D1E-98A15492D900}"/>
                    </a:ext>
                  </a:extLst>
                </p:cNvPr>
                <p:cNvSpPr/>
                <p:nvPr/>
              </p:nvSpPr>
              <p:spPr>
                <a:xfrm>
                  <a:off x="7498080" y="3081528"/>
                  <a:ext cx="114846" cy="13812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EEF6EA-1F1A-83CD-01A5-C065A77DDC08}"/>
                  </a:ext>
                </a:extLst>
              </p:cNvPr>
              <p:cNvSpPr txBox="1"/>
              <p:nvPr/>
            </p:nvSpPr>
            <p:spPr>
              <a:xfrm>
                <a:off x="7306056" y="2699338"/>
                <a:ext cx="297582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 (housing value): 10,0000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736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2C5F-C007-5771-5DE1-B12CFE35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/>
              <a:t>Subtype of geometry - </a:t>
            </a:r>
            <a:r>
              <a:rPr lang="en-US" dirty="0" err="1"/>
              <a:t>multipoints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37D4-836E-6576-04A9-B7700FA8B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3466"/>
            <a:ext cx="11029615" cy="1672871"/>
          </a:xfrm>
        </p:spPr>
        <p:txBody>
          <a:bodyPr>
            <a:normAutofit/>
          </a:bodyPr>
          <a:lstStyle/>
          <a:p>
            <a:r>
              <a:rPr lang="en-US" dirty="0"/>
              <a:t>A spatial point represents a city on the earth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multipoints</a:t>
            </a:r>
            <a:r>
              <a:rPr lang="en-US" dirty="0"/>
              <a:t> with four points within one geometry to represent four cities on the earth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FCB90-5453-C3F5-8D73-F7B3B4DB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49" y="4061238"/>
            <a:ext cx="4362450" cy="1438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FEC52-6BB2-CB63-07B1-3582444F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351" y="3130014"/>
            <a:ext cx="2547927" cy="330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8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37A8-1116-1109-8105-17827302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39" y="1040484"/>
            <a:ext cx="11029616" cy="495708"/>
          </a:xfrm>
        </p:spPr>
        <p:txBody>
          <a:bodyPr>
            <a:normAutofit fontScale="90000"/>
          </a:bodyPr>
          <a:lstStyle/>
          <a:p>
            <a:r>
              <a:rPr lang="en-US" dirty="0"/>
              <a:t>Subtype of geometry -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E91BB1C-43A0-41B0-A420-C7404D6B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40" y="1885596"/>
            <a:ext cx="11029615" cy="2768700"/>
          </a:xfrm>
        </p:spPr>
        <p:txBody>
          <a:bodyPr/>
          <a:lstStyle/>
          <a:p>
            <a:r>
              <a:rPr lang="en-US" b="0" i="0" dirty="0">
                <a:effectLst/>
              </a:rPr>
              <a:t>A</a:t>
            </a:r>
            <a:r>
              <a:rPr lang="en-US" dirty="0"/>
              <a:t> </a:t>
            </a:r>
            <a:r>
              <a:rPr lang="en-US" dirty="0" err="1"/>
              <a:t>linestring</a:t>
            </a:r>
            <a:r>
              <a:rPr lang="en-US" dirty="0"/>
              <a:t> is a path between locations. It takes the form of an ordered series of two or more points.</a:t>
            </a:r>
          </a:p>
          <a:p>
            <a:r>
              <a:rPr lang="en-US" dirty="0"/>
              <a:t>Roads and rivers are typically represented as </a:t>
            </a:r>
            <a:r>
              <a:rPr lang="en-US" dirty="0" err="1"/>
              <a:t>linestrings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is said to be closed if it starts and ends on the same point.</a:t>
            </a:r>
          </a:p>
          <a:p>
            <a:r>
              <a:rPr lang="en-US" dirty="0"/>
              <a:t>It is said to be simple if it does not cross or touch itself (except at its endpoints if it is closed).</a:t>
            </a:r>
          </a:p>
          <a:p>
            <a:r>
              <a:rPr lang="en-US" dirty="0"/>
              <a:t>A </a:t>
            </a:r>
            <a:r>
              <a:rPr lang="en-US" dirty="0" err="1"/>
              <a:t>linestring</a:t>
            </a:r>
            <a:r>
              <a:rPr lang="en-US" dirty="0"/>
              <a:t> can be both closed and simple.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2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DF26-BB7B-C811-91A1-793228F8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multilinestrings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D7238D-6739-BEFA-71DF-07EBFB1934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0BFB65-AE23-8015-C2F7-086501482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5766" y="2921246"/>
            <a:ext cx="5495925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680D59-DEE5-23F5-BE53-D93B16CC85DE}"/>
              </a:ext>
            </a:extLst>
          </p:cNvPr>
          <p:cNvSpPr txBox="1"/>
          <p:nvPr/>
        </p:nvSpPr>
        <p:spPr>
          <a:xfrm>
            <a:off x="674219" y="1588904"/>
            <a:ext cx="5881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Multilinestring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collection of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linestrings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FB84C9-EE67-C930-F39C-C2AF394C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3575513"/>
            <a:ext cx="49625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04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2F98-3187-25D1-6E2D-44766D07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altLang="zh-CN" sz="2800" dirty="0"/>
              <a:t>polygons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72102-265E-29CD-C357-3EEAE7AE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0173"/>
            <a:ext cx="11029615" cy="909106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Closed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are the building blocks of polygons.</a:t>
            </a:r>
          </a:p>
          <a:p>
            <a:r>
              <a:rPr lang="en-US" dirty="0"/>
              <a:t>Polygon: Composed of one outer linear ring and optionally one or more inner rings.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265CB1-8B15-5795-8008-851D812FB68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49570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C0E9F7-70DE-0FC5-91E3-3AF6AA54B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63" y="2679192"/>
            <a:ext cx="3867150" cy="3352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D3FE5-6529-DA3D-679B-6DE30596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89" y="2679192"/>
            <a:ext cx="28098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93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30F95-21F8-6837-F164-ED61B07F8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4" y="1567034"/>
            <a:ext cx="11029615" cy="201168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 polygon is a representation of an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outer boundary of the polygon is represented by a ring. This ring is a </a:t>
            </a:r>
            <a:r>
              <a:rPr lang="en-US" b="0" i="0" dirty="0" err="1">
                <a:effectLst/>
              </a:rPr>
              <a:t>linestring</a:t>
            </a:r>
            <a:r>
              <a:rPr lang="en-US" b="0" i="0" dirty="0">
                <a:effectLst/>
              </a:rPr>
              <a:t> that is both closed and simple as defined above.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Holes within the polygon are also represented by rings.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118EF23-9E9C-813B-7C15-6D27DB61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729107"/>
            <a:ext cx="11029950" cy="587629"/>
          </a:xfrm>
        </p:spPr>
        <p:txBody>
          <a:bodyPr/>
          <a:lstStyle/>
          <a:p>
            <a:r>
              <a:rPr lang="en-US" sz="2800" dirty="0"/>
              <a:t>Subtype of geometry - </a:t>
            </a:r>
            <a:r>
              <a:rPr lang="en-US" sz="2800" dirty="0" err="1"/>
              <a:t>multi</a:t>
            </a:r>
            <a:r>
              <a:rPr lang="en-US" altLang="zh-CN" sz="2800" dirty="0" err="1"/>
              <a:t>polygons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E83509-1304-743B-A4E6-AD266A413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561" y="3652393"/>
            <a:ext cx="51339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D6AA-1CC0-56FA-DFA4-43845C6A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5A961-46C7-A236-6BDD-D360E64E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63624"/>
            <a:ext cx="11029615" cy="1865376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The GEOMETRYCOLLECTION is a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PostGIS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 geometry subtype that can contain heterogeneous geometries.</a:t>
            </a:r>
          </a:p>
          <a:p>
            <a:pPr algn="l"/>
            <a:endParaRPr lang="en-US" dirty="0">
              <a:solidFill>
                <a:srgbClr val="262626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</a:rPr>
              <a:t>Unlike multi-geometries, where the constituent geometries must be of the same subtype, GEOMETRYCOLLECTION can include points, </a:t>
            </a:r>
            <a:r>
              <a:rPr lang="en-US" sz="1800" b="0" i="0" u="none" strike="noStrike" baseline="0" dirty="0" err="1">
                <a:solidFill>
                  <a:srgbClr val="262626"/>
                </a:solidFill>
              </a:rPr>
              <a:t>linestrings</a:t>
            </a:r>
            <a:r>
              <a:rPr lang="en-US" sz="1800" b="0" i="0" u="none" strike="noStrike" baseline="0" dirty="0">
                <a:solidFill>
                  <a:srgbClr val="262626"/>
                </a:solidFill>
              </a:rPr>
              <a:t>, polygons, and their collection counterparts.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EFAAE-CC64-6B05-4CF8-C6D62FE5BC39}"/>
              </a:ext>
            </a:extLst>
          </p:cNvPr>
          <p:cNvSpPr txBox="1"/>
          <p:nvPr/>
        </p:nvSpPr>
        <p:spPr>
          <a:xfrm>
            <a:off x="3629025" y="4438650"/>
            <a:ext cx="971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Provide map here</a:t>
            </a:r>
          </a:p>
        </p:txBody>
      </p:sp>
    </p:spTree>
    <p:extLst>
      <p:ext uri="{BB962C8B-B14F-4D97-AF65-F5344CB8AC3E}">
        <p14:creationId xmlns:p14="http://schemas.microsoft.com/office/powerpoint/2010/main" val="3600906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A2C2B-57A8-AC7A-BB5F-6998C39B8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17D4F9-38C0-D3C7-2B05-1A68DCA72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E2E811-7294-0B66-5557-8DC77BA37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882591-7738-CC74-9B04-9CA92CD6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FD073B-8242-E5D6-6EA9-92C760D1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4231A59-742D-BF78-74E6-F2524E0F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12409B-5573-B04F-E67C-49EEC869B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BEA68C-E15E-39B1-9912-69FD22114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335D3-B235-099E-D94D-87263E3E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3.2 geography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8DFAAC-34CD-0A81-5D67-E0C4FF876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00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9C33-A7FC-220D-5DC0-86729B77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2A6B3-C2B2-7574-C22E-F56FCB4D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3"/>
            <a:ext cx="11029615" cy="2774061"/>
          </a:xfrm>
        </p:spPr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62626"/>
                </a:solidFill>
                <a:latin typeface="Courier"/>
              </a:rPr>
              <a:t>geography 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starts by assuming that all your data is based on a geodetic coordinate system, specifically the WGS 84 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lon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/</a:t>
            </a:r>
            <a:r>
              <a:rPr lang="en-US" sz="1800" b="0" i="0" u="none" strike="noStrike" baseline="0" dirty="0" err="1">
                <a:solidFill>
                  <a:srgbClr val="262626"/>
                </a:solidFill>
                <a:latin typeface="NewBaskerville-Roman"/>
              </a:rPr>
              <a:t>lat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SRID of 4326.</a:t>
            </a:r>
          </a:p>
          <a:p>
            <a:pPr algn="l"/>
            <a:r>
              <a:rPr lang="en-US" dirty="0"/>
              <a:t>Unlike GEOMETRY, which assumes a flat plane, GEOGRAPHY accounts for the earth's curvature, making it more suitable for applications that span large geographic areas, such as tracking movement across regions or calculating great-circle distances.</a:t>
            </a:r>
          </a:p>
          <a:p>
            <a:pPr algn="l"/>
            <a:r>
              <a:rPr lang="en-US" dirty="0"/>
              <a:t>It specifies how spatial coordinates (such as longitude, latitude, or X/Y values) relate to the real world by defining the </a:t>
            </a:r>
            <a:r>
              <a:rPr lang="en-US" b="1" dirty="0"/>
              <a:t>coordinate system, projection, and datum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801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125D6F-32B5-3EE7-653E-CE5C66FA4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D6D0687-DC2A-252C-7044-8B001BB85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BE19AF-7A3C-8FA7-6ABB-9C7C8430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A863E7-9FD3-DA7F-18CF-EAF7EBCF4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BB2516-C202-2F08-684E-BC7D19281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A9815BA-2FD4-8993-D42A-43FCA90C7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549A81-4752-C68C-B882-2D8A91D29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AD9E8-F36E-E354-C835-20F222FEA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E72B7-3BA9-F119-016D-6895B99E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3.3 difference between geography and 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0E13C9-F3D9-36FA-47D9-27A9D9630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0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3E16-22DB-67E8-BEFE-7CAA4687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0315"/>
            <a:ext cx="11029616" cy="564669"/>
          </a:xfrm>
        </p:spPr>
        <p:txBody>
          <a:bodyPr/>
          <a:lstStyle/>
          <a:p>
            <a:r>
              <a:rPr lang="en-US" dirty="0"/>
              <a:t>Distance calculation on geometry and geography (far)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46D6-7842-C8BC-09A5-68DB570A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69722"/>
            <a:ext cx="11029615" cy="15358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'SRID=4326;POINT(-71.8011 42.2694)'::geography, -- Worcester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'SRID=4326;POINT(2.5559 49.0083)'::geography     -- Paris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AE796-18F0-73A5-FB6A-49460ACA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109" y="1369722"/>
            <a:ext cx="3118686" cy="13503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687BE-4D8A-52C7-9026-71E9B3B13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109" y="3727382"/>
            <a:ext cx="3394314" cy="13643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503A68-B3EE-660E-E31B-090C51D1AC3F}"/>
              </a:ext>
            </a:extLst>
          </p:cNvPr>
          <p:cNvSpPr txBox="1"/>
          <p:nvPr/>
        </p:nvSpPr>
        <p:spPr>
          <a:xfrm>
            <a:off x="581191" y="3727382"/>
            <a:ext cx="67857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</a:p>
          <a:p>
            <a:r>
              <a:rPr lang="en-US" dirty="0">
                <a:solidFill>
                  <a:srgbClr val="0070C0"/>
                </a:solidFill>
              </a:rPr>
              <a:t>  'SRID=4326;POINT(-71.8011 42.2694)'::geometry, -- Worcester</a:t>
            </a:r>
          </a:p>
          <a:p>
            <a:r>
              <a:rPr lang="en-US" dirty="0">
                <a:solidFill>
                  <a:srgbClr val="0070C0"/>
                </a:solidFill>
              </a:rPr>
              <a:t>  'SRID=4326;POINT(2.5559 49.0083)'::geometry     -- Paris</a:t>
            </a:r>
          </a:p>
          <a:p>
            <a:r>
              <a:rPr lang="en-US" dirty="0">
                <a:solidFill>
                  <a:srgbClr val="0070C0"/>
                </a:solidFill>
              </a:rPr>
              <a:t> 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CC756-12D6-8C62-16E9-0DE4F90B1969}"/>
              </a:ext>
            </a:extLst>
          </p:cNvPr>
          <p:cNvSpPr txBox="1"/>
          <p:nvPr/>
        </p:nvSpPr>
        <p:spPr>
          <a:xfrm>
            <a:off x="667552" y="574956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one degree is approximately 110.944 kilometers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89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EB19-36DD-EA1D-F2EA-EAFF14F1C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5619"/>
          </a:xfrm>
        </p:spPr>
        <p:txBody>
          <a:bodyPr/>
          <a:lstStyle/>
          <a:p>
            <a:r>
              <a:rPr lang="en-US" dirty="0"/>
              <a:t>Distance between near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BC6B-76C9-903E-6421-7FD3D722A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6295"/>
            <a:ext cx="11029615" cy="13409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(0,180)::geography, 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(0,-180)::geography) AS </a:t>
            </a:r>
            <a:r>
              <a:rPr lang="en-US" dirty="0" err="1">
                <a:solidFill>
                  <a:srgbClr val="0070C0"/>
                </a:solidFill>
              </a:rPr>
              <a:t>geography_distance</a:t>
            </a:r>
            <a:r>
              <a:rPr lang="en-US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ST_Distance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(0,180)::geometry, </a:t>
            </a:r>
            <a:r>
              <a:rPr lang="en-US" dirty="0" err="1">
                <a:solidFill>
                  <a:srgbClr val="0070C0"/>
                </a:solidFill>
              </a:rPr>
              <a:t>ST_Point</a:t>
            </a:r>
            <a:r>
              <a:rPr lang="en-US" dirty="0">
                <a:solidFill>
                  <a:srgbClr val="0070C0"/>
                </a:solidFill>
              </a:rPr>
              <a:t>(0,-180)::geometry) AS </a:t>
            </a:r>
            <a:r>
              <a:rPr lang="en-US" dirty="0" err="1">
                <a:solidFill>
                  <a:srgbClr val="0070C0"/>
                </a:solidFill>
              </a:rPr>
              <a:t>geometry_distance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1FDA2-E178-B6BD-976E-733E058D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24" y="3639842"/>
            <a:ext cx="4771925" cy="32181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BD367E-5190-91BB-995C-897A75FBA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73" y="3981056"/>
            <a:ext cx="5092667" cy="2755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56D3BA-4EC3-9799-5BD5-AF35E0986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913" y="2916682"/>
            <a:ext cx="1739528" cy="852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BBDDEC-5E98-A733-AAED-E4525A716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162" y="2825723"/>
            <a:ext cx="1591849" cy="7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98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14CF-E095-016B-54D7-6F159023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54531"/>
            <a:ext cx="11029616" cy="57419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29EDF-6C8E-84F8-15A3-7A389C53B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6181"/>
            <a:ext cx="11029615" cy="3945637"/>
          </a:xfrm>
        </p:spPr>
        <p:txBody>
          <a:bodyPr>
            <a:normAutofit/>
          </a:bodyPr>
          <a:lstStyle/>
          <a:p>
            <a:r>
              <a:rPr lang="en-US" b="1" dirty="0"/>
              <a:t>Geography (Spherical Model) - More Accurate Distance Calculation: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geography data type treats coordinates as points on a spherical model of the Earth, </a:t>
            </a:r>
            <a:r>
              <a:rPr lang="en-US" b="1" dirty="0"/>
              <a:t>considering its curvature.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When you use ::geography, it applies geodesic (great-circle) distance calculations, </a:t>
            </a:r>
            <a:r>
              <a:rPr lang="en-US" b="1" dirty="0"/>
              <a:t>which provide accurate real-world distances over large and small areas.</a:t>
            </a:r>
          </a:p>
          <a:p>
            <a:endParaRPr lang="en-US" dirty="0"/>
          </a:p>
          <a:p>
            <a:r>
              <a:rPr lang="en-US" b="1" dirty="0"/>
              <a:t>Geometry (Planar Model) - Less Accurate for Larger Areas: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geometry data type assumes a flat Cartesian plane, which does not account for Earth's curvature.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calculation treats latitude and longitude values as simple X-Y Cartesian coordinates (degrees), </a:t>
            </a:r>
            <a:r>
              <a:rPr lang="en-US" b="1" dirty="0"/>
              <a:t>which leads to distortion, especially for distances spanning larger areas or when further from the equator.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Result: Distance in degrees, interpreted linearly in a flat space, leading to potential inaccuracies.</a:t>
            </a:r>
          </a:p>
        </p:txBody>
      </p:sp>
    </p:spTree>
    <p:extLst>
      <p:ext uri="{BB962C8B-B14F-4D97-AF65-F5344CB8AC3E}">
        <p14:creationId xmlns:p14="http://schemas.microsoft.com/office/powerpoint/2010/main" val="1864819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4C7F6-1E30-7DE0-C8FE-5547B65E9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50D5406-CED4-4A4C-59FC-4852EFFF0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6DE1EA-2EAB-1F97-7BFE-D8DC1A8B7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FCC74C-3C5E-0666-E151-F847D321D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6E6E20-87D8-85B1-C6F8-076E4C03B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0397CA-56D9-D032-F5AC-BBB27FF01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A4E79F-26CE-4E8F-75AB-BD94E9AEC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AB91C6-956F-CFDF-02AE-1190C69EB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471C1-D0DB-FBED-8080-0DF16C150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846643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3.4 raster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F7CC596-FF90-153C-2E69-82316E3B5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84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C52FD-B73C-FF5C-DB5D-60029E59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0790"/>
            <a:ext cx="11029616" cy="583719"/>
          </a:xfrm>
        </p:spPr>
        <p:txBody>
          <a:bodyPr/>
          <a:lstStyle/>
          <a:p>
            <a:r>
              <a:rPr lang="en-US" dirty="0"/>
              <a:t>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0ABB-923C-2AA9-1DE0-3961E999A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40739"/>
            <a:ext cx="11029615" cy="2907411"/>
          </a:xfrm>
        </p:spPr>
        <p:txBody>
          <a:bodyPr>
            <a:normAutofit/>
          </a:bodyPr>
          <a:lstStyle/>
          <a:p>
            <a:r>
              <a:rPr lang="en-US" dirty="0"/>
              <a:t>Raster data represents geographic information using a grid of cells (pixels), where each cell has a value representing information such as elevation, land cover, or temperature.</a:t>
            </a:r>
          </a:p>
          <a:p>
            <a:endParaRPr lang="en-US" dirty="0"/>
          </a:p>
          <a:p>
            <a:r>
              <a:rPr lang="en-US" dirty="0"/>
              <a:t>Common raster file formats: </a:t>
            </a:r>
            <a:r>
              <a:rPr lang="en-US" dirty="0" err="1"/>
              <a:t>GeoTIFF</a:t>
            </a:r>
            <a:r>
              <a:rPr lang="en-US" dirty="0"/>
              <a:t>, JPEG, PNG, ASCII Grid.</a:t>
            </a:r>
          </a:p>
          <a:p>
            <a:endParaRPr lang="en-US" dirty="0"/>
          </a:p>
          <a:p>
            <a:r>
              <a:rPr lang="en-US" dirty="0"/>
              <a:t>Raster data is often used for continuous data representation, such as satellite imagery, terrain modeling, and environmental monitoring.</a:t>
            </a:r>
          </a:p>
        </p:txBody>
      </p:sp>
    </p:spTree>
    <p:extLst>
      <p:ext uri="{BB962C8B-B14F-4D97-AF65-F5344CB8AC3E}">
        <p14:creationId xmlns:p14="http://schemas.microsoft.com/office/powerpoint/2010/main" val="3508430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1790-04E0-487F-0431-4211471D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4669"/>
          </a:xfrm>
        </p:spPr>
        <p:txBody>
          <a:bodyPr/>
          <a:lstStyle/>
          <a:p>
            <a:r>
              <a:rPr lang="en-US" dirty="0"/>
              <a:t>Raster support in </a:t>
            </a:r>
            <a:r>
              <a:rPr lang="en-US" dirty="0" err="1"/>
              <a:t>postgis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BF8D-FC09-A6D7-1FC9-9F82CB14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74089"/>
            <a:ext cx="11029615" cy="2431161"/>
          </a:xfrm>
        </p:spPr>
        <p:txBody>
          <a:bodyPr/>
          <a:lstStyle/>
          <a:p>
            <a:r>
              <a:rPr lang="en-US" dirty="0" err="1"/>
              <a:t>PostGIS</a:t>
            </a:r>
            <a:r>
              <a:rPr lang="en-US" dirty="0"/>
              <a:t> extends PostgreSQL to support geographic objects, including raster data.</a:t>
            </a:r>
          </a:p>
          <a:p>
            <a:endParaRPr lang="en-US" dirty="0"/>
          </a:p>
          <a:p>
            <a:r>
              <a:rPr lang="en-US" dirty="0"/>
              <a:t>Raster functionality in </a:t>
            </a:r>
            <a:r>
              <a:rPr lang="en-US" dirty="0" err="1"/>
              <a:t>PostGIS</a:t>
            </a:r>
            <a:r>
              <a:rPr lang="en-US" dirty="0"/>
              <a:t> allows storage, analysis, and manipulation of raster data within a spatial database.</a:t>
            </a:r>
          </a:p>
          <a:p>
            <a:endParaRPr lang="en-US" dirty="0"/>
          </a:p>
          <a:p>
            <a:r>
              <a:rPr lang="en-US" dirty="0"/>
              <a:t>To use raster capabilities, </a:t>
            </a:r>
            <a:r>
              <a:rPr lang="en-US" dirty="0" err="1"/>
              <a:t>PostGIS</a:t>
            </a:r>
            <a:r>
              <a:rPr lang="en-US" dirty="0"/>
              <a:t> must be installed with raster support enabled.</a:t>
            </a:r>
          </a:p>
        </p:txBody>
      </p:sp>
    </p:spTree>
    <p:extLst>
      <p:ext uri="{BB962C8B-B14F-4D97-AF65-F5344CB8AC3E}">
        <p14:creationId xmlns:p14="http://schemas.microsoft.com/office/powerpoint/2010/main" val="3242558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819867-B3BF-42FF-4007-6298311FB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0B78B35-5EDB-08D5-EDAF-FCB5CF484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5599469-49F5-69AB-0E40-2BF49CF7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30480E-9730-343A-03ED-9DD09D956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049439-C65D-D1DF-5F06-2E5C356A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843C1E1-F817-E76C-9AD7-A25FA36ED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CEFBB-7CF2-4503-F582-7BB8F401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3.5.1 CHECK METADATA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AFC233A-9ACF-CA32-1773-1EB7B5935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1A8585-DDC6-36FB-DDFD-CC74934A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8D6644-499B-866C-8A0C-4E31F820F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951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3863-A177-D423-BD05-3DA539E4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Metadata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1870-D78C-4CBF-6955-CC3C6D69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5524501" cy="3163824"/>
          </a:xfrm>
        </p:spPr>
        <p:txBody>
          <a:bodyPr>
            <a:normAutofit lnSpcReduction="10000"/>
          </a:bodyPr>
          <a:lstStyle/>
          <a:p>
            <a:r>
              <a:rPr lang="en-US" b="0" i="0" dirty="0" err="1">
                <a:solidFill>
                  <a:schemeClr val="tx1"/>
                </a:solidFill>
                <a:effectLst/>
              </a:rPr>
              <a:t>PostGIS</a:t>
            </a:r>
            <a:r>
              <a:rPr lang="en-US" b="0" i="0" dirty="0">
                <a:solidFill>
                  <a:schemeClr val="tx1"/>
                </a:solidFill>
                <a:effectLst/>
              </a:rPr>
              <a:t> provides two tables to track and report on the geometry types available in a given database.</a:t>
            </a:r>
          </a:p>
          <a:p>
            <a:r>
              <a:rPr lang="en-US" dirty="0">
                <a:solidFill>
                  <a:schemeClr val="tx1"/>
                </a:solidFill>
              </a:rPr>
              <a:t>The first table,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spatial_ref_sys</a:t>
            </a:r>
            <a:r>
              <a:rPr lang="en-US" dirty="0">
                <a:solidFill>
                  <a:schemeClr val="tx1"/>
                </a:solidFill>
              </a:rPr>
              <a:t>, defines all the spatial reference systems known to the database and will be described in greater detail later.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second table (actually, a view),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geometry_columns</a:t>
            </a:r>
            <a:r>
              <a:rPr lang="en-US" dirty="0">
                <a:solidFill>
                  <a:schemeClr val="tx1"/>
                </a:solidFill>
              </a:rPr>
              <a:t>, provides a listing of all “features” (defined as an object with geometric attributes), and the basic details of those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1F234-CD0D-DC3D-355A-805168FE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936813"/>
            <a:ext cx="55245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68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A832-326B-32A7-E5FC-B835E25C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5436"/>
          </a:xfrm>
        </p:spPr>
        <p:txBody>
          <a:bodyPr/>
          <a:lstStyle/>
          <a:p>
            <a:r>
              <a:rPr lang="en-US" dirty="0" err="1"/>
              <a:t>Geometry_columns</a:t>
            </a:r>
            <a:r>
              <a:rPr lang="en-US" dirty="0"/>
              <a:t> table in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56ED-5EE0-BCD2-CB48-B08277D5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3652480" cy="244144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SELECT * FROM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geometry_columns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8382E-DB5F-A1C9-E628-7DEEC2C3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212" y="2159916"/>
            <a:ext cx="8318234" cy="3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2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3.1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51E25-4E02-0534-0880-D3140A48D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CC2FB6B-5C74-6D7F-0A59-7DE04D08F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FC7277-1002-17E7-ABAA-9D7C7083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2E5C028-6713-1F12-73F8-BBB55B38F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50BE58-0EFD-D8CE-3EC5-7D242FF8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A131AA3-81BD-F252-15DC-FFBCD21C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6189E-7C17-D375-711F-CA1FD2AC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3.5.2 create point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767C56-763A-2E79-E4A2-B077D483E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18841B-1B31-93EA-7A33-D18E7969D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FE414A-C191-C113-D5DB-9726F5298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808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7E94-BCFD-1244-0A46-DC49E1F9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points with spatial data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57D4C7-BBAE-D2FB-D47D-B88770A8F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790014"/>
              </p:ext>
            </p:extLst>
          </p:nvPr>
        </p:nvGraphicFramePr>
        <p:xfrm>
          <a:off x="581192" y="178911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315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EEC1-9079-9971-522A-A8527530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66" y="540999"/>
            <a:ext cx="11029616" cy="651156"/>
          </a:xfrm>
        </p:spPr>
        <p:txBody>
          <a:bodyPr/>
          <a:lstStyle/>
          <a:p>
            <a:r>
              <a:rPr lang="en-US" dirty="0"/>
              <a:t>1. Create 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46CEC-5355-A908-61FF-0CD3806B2E9A}"/>
              </a:ext>
            </a:extLst>
          </p:cNvPr>
          <p:cNvSpPr txBox="1"/>
          <p:nvPr/>
        </p:nvSpPr>
        <p:spPr>
          <a:xfrm>
            <a:off x="581191" y="1895097"/>
            <a:ext cx="3813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70C0"/>
                </a:solidFill>
                <a:latin typeface="Courier"/>
              </a:rPr>
              <a:t>CREATE SCHEMA ch03;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A02FDD-F72D-25BE-892F-63FC5E00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0196"/>
            <a:ext cx="11029615" cy="229514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schema</a:t>
            </a:r>
            <a:r>
              <a:rPr lang="en-US" dirty="0"/>
              <a:t> in </a:t>
            </a:r>
            <a:r>
              <a:rPr lang="en-US" dirty="0" err="1"/>
              <a:t>PostGIS</a:t>
            </a:r>
            <a:r>
              <a:rPr lang="en-US" dirty="0"/>
              <a:t> (and PostgreSQL) is a </a:t>
            </a:r>
            <a:r>
              <a:rPr lang="en-US" b="1" dirty="0"/>
              <a:t>logical container</a:t>
            </a:r>
            <a:r>
              <a:rPr lang="en-US" dirty="0"/>
              <a:t> used to organize and manage </a:t>
            </a:r>
            <a:r>
              <a:rPr lang="en-US" b="1" dirty="0"/>
              <a:t>database objects</a:t>
            </a:r>
            <a:r>
              <a:rPr lang="en-US" dirty="0"/>
              <a:t>, such as </a:t>
            </a:r>
            <a:r>
              <a:rPr lang="en-US" b="1" dirty="0"/>
              <a:t>tables, views, functions, and spatial data</a:t>
            </a:r>
            <a:r>
              <a:rPr lang="en-US" dirty="0"/>
              <a:t>. </a:t>
            </a:r>
          </a:p>
          <a:p>
            <a:r>
              <a:rPr lang="en-US" dirty="0"/>
              <a:t>Schema provides a </a:t>
            </a:r>
            <a:r>
              <a:rPr lang="en-US" b="1" dirty="0"/>
              <a:t>namespace</a:t>
            </a:r>
            <a:r>
              <a:rPr lang="en-US" dirty="0"/>
              <a:t> to avoid naming conflicts between objects and helps manage </a:t>
            </a:r>
            <a:r>
              <a:rPr lang="en-US" b="1" dirty="0"/>
              <a:t>database permissions</a:t>
            </a:r>
            <a:r>
              <a:rPr lang="en-US" dirty="0"/>
              <a:t> more effectively.</a:t>
            </a:r>
          </a:p>
          <a:p>
            <a:r>
              <a:rPr lang="en-US" dirty="0"/>
              <a:t>Think of a schema as a </a:t>
            </a:r>
            <a:r>
              <a:rPr lang="en-US" b="1" dirty="0"/>
              <a:t>folder</a:t>
            </a:r>
            <a:r>
              <a:rPr lang="en-US" dirty="0"/>
              <a:t> inside a database, where you can group related objects together to keep things organized.</a:t>
            </a:r>
          </a:p>
        </p:txBody>
      </p:sp>
    </p:spTree>
    <p:extLst>
      <p:ext uri="{BB962C8B-B14F-4D97-AF65-F5344CB8AC3E}">
        <p14:creationId xmlns:p14="http://schemas.microsoft.com/office/powerpoint/2010/main" val="695234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036F97-C5AC-5158-CBD7-B78873CC029D}"/>
              </a:ext>
            </a:extLst>
          </p:cNvPr>
          <p:cNvSpPr txBox="1">
            <a:spLocks/>
          </p:cNvSpPr>
          <p:nvPr/>
        </p:nvSpPr>
        <p:spPr>
          <a:xfrm>
            <a:off x="370879" y="1316760"/>
            <a:ext cx="5088087" cy="3287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 TABLE ch03.clarku (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p geometry(POINT),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pz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geometry(POINTZ),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pm geometry(POINTM),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pzm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geometry(POINTZM),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dirty="0" err="1">
                <a:solidFill>
                  <a:srgbClr val="0070C0"/>
                </a:solidFill>
                <a:latin typeface="Courier"/>
              </a:rPr>
              <a:t>p_srid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geometry(POINT,4326));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002D05-0071-3FB0-C1E5-B24561E032BB}"/>
              </a:ext>
            </a:extLst>
          </p:cNvPr>
          <p:cNvSpPr txBox="1">
            <a:spLocks/>
          </p:cNvSpPr>
          <p:nvPr/>
        </p:nvSpPr>
        <p:spPr>
          <a:xfrm>
            <a:off x="370879" y="601584"/>
            <a:ext cx="11029616" cy="6511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2. Create table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75F6B82B-5490-320E-F371-06615AE5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893" y="927162"/>
            <a:ext cx="6518228" cy="2295144"/>
          </a:xfrm>
        </p:spPr>
        <p:txBody>
          <a:bodyPr/>
          <a:lstStyle/>
          <a:p>
            <a:r>
              <a:rPr lang="en-US" dirty="0"/>
              <a:t>id: This is a unique identifier for each row in the table.</a:t>
            </a:r>
          </a:p>
          <a:p>
            <a:r>
              <a:rPr lang="en-US" dirty="0"/>
              <a:t>serial: This is an auto-incrementing integer column.</a:t>
            </a:r>
          </a:p>
          <a:p>
            <a:r>
              <a:rPr lang="en-US" dirty="0"/>
              <a:t>PRIMARY KEY: This ensures the id is unique and cannot be NULL.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C412F4-1BB7-2A36-7458-E0C7B2AC4440}"/>
              </a:ext>
            </a:extLst>
          </p:cNvPr>
          <p:cNvSpPr txBox="1"/>
          <p:nvPr/>
        </p:nvSpPr>
        <p:spPr>
          <a:xfrm>
            <a:off x="5302893" y="3286326"/>
            <a:ext cx="5574730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p: The column name.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geometry(POINT): This defines a 2D point geometry with X and Y coordinates.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Example: A point representing a latitude/longitude location or X/Y coordinates in a planar system </a:t>
            </a:r>
          </a:p>
        </p:txBody>
      </p:sp>
    </p:spTree>
    <p:extLst>
      <p:ext uri="{BB962C8B-B14F-4D97-AF65-F5344CB8AC3E}">
        <p14:creationId xmlns:p14="http://schemas.microsoft.com/office/powerpoint/2010/main" val="3476769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F3A5EA-038D-ADA6-1FC9-134540140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44BE2C7-8E7B-C633-0CA2-55DEF9DD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DE078E-179D-F30B-4E17-4F49FA23A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44C5DE4-E1B2-7988-1ADC-B96EB5F76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E2E710-1186-BC1A-F57F-4A787F96C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B17384A-C582-51F8-6628-95ED5D972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637128-F70A-8012-EA51-055C811DA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3.5.3 create </a:t>
            </a:r>
            <a:r>
              <a:rPr lang="en-US" sz="4400" b="0" kern="1200" cap="all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MULTIpoint</a:t>
            </a:r>
            <a:endParaRPr lang="en-US" sz="4400" b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1625C9-A1FF-B4C1-365A-1D84E5138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F4134A8-6623-5032-C541-96F453227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062113-8217-B47A-9304-D1A9A9EA5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212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B7688-E913-C14F-E335-9F2546D6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E202-9B14-E1A6-05E0-151A3C05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2868"/>
          </a:xfrm>
        </p:spPr>
        <p:txBody>
          <a:bodyPr/>
          <a:lstStyle/>
          <a:p>
            <a:r>
              <a:rPr lang="en-US" dirty="0"/>
              <a:t>Create table with multipoint in </a:t>
            </a:r>
            <a:r>
              <a:rPr lang="en-US" dirty="0" err="1"/>
              <a:t>postgis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EE66A9-2F65-C732-E1DB-10DC80E6FB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53793" y="2473801"/>
          <a:ext cx="8297799" cy="1910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8582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0DB0-3EEF-7AFD-A40B-D80D025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Create multipoint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0D3AE-29F5-F631-BEC7-879F5D843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3787548"/>
            <a:ext cx="9559503" cy="1933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INSERT INTO ch03.restaurants 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('BBQ',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('MULTIPOINT(-71.824 42.249,-71.8256 42.2486, -71.8268 42.2479)', 4326));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9FC35-9653-9898-3B62-9F15DE2F4E77}"/>
              </a:ext>
            </a:extLst>
          </p:cNvPr>
          <p:cNvSpPr txBox="1"/>
          <p:nvPr/>
        </p:nvSpPr>
        <p:spPr>
          <a:xfrm>
            <a:off x="645200" y="1429498"/>
            <a:ext cx="8924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CREATE TABLE ch03.restaurants (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geometry(MULTIPOINT, 4326));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D37015-6998-C886-C218-2BF2CA5B426D}"/>
              </a:ext>
            </a:extLst>
          </p:cNvPr>
          <p:cNvSpPr txBox="1">
            <a:spLocks/>
          </p:cNvSpPr>
          <p:nvPr/>
        </p:nvSpPr>
        <p:spPr>
          <a:xfrm>
            <a:off x="645200" y="3200400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>
              <a:buNone/>
            </a:pPr>
            <a:r>
              <a:rPr lang="en-US" dirty="0"/>
              <a:t>Insert values to table</a:t>
            </a:r>
          </a:p>
        </p:txBody>
      </p:sp>
    </p:spTree>
    <p:extLst>
      <p:ext uri="{BB962C8B-B14F-4D97-AF65-F5344CB8AC3E}">
        <p14:creationId xmlns:p14="http://schemas.microsoft.com/office/powerpoint/2010/main" val="2226591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AADDAE-BA2C-7487-1FAD-5E9D249CA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9005B03-DE33-C970-6EE0-5EEBF5EF8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3ADF33-9DA6-C513-4B55-7EB6F7A62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BB8AFD-AEE9-DF19-AFD9-3C6D1D516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132C3-730E-2F06-9EA7-014DC8BF6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7984758-C9AA-F53B-029D-873815F68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C0687-92E8-C007-E49B-8ED710E3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3.5.3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LINESTRINGS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E848553-EFE6-D5A0-EF34-4845FA472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51FC4B-690E-41DE-1942-55EDDFDB2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8DE9EA-1D70-2B63-751B-D64CCB9C1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263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E821-83F3-931C-4EF3-2D1433CA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linestrings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4958E-11D6-6584-D6C6-5A7611660D99}"/>
              </a:ext>
            </a:extLst>
          </p:cNvPr>
          <p:cNvSpPr txBox="1"/>
          <p:nvPr/>
        </p:nvSpPr>
        <p:spPr>
          <a:xfrm>
            <a:off x="581192" y="1857047"/>
            <a:ext cx="1086078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REATE TABLE ch03.streets (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name varchar(20),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geometry(LINESTRING, 4326));</a:t>
            </a:r>
          </a:p>
          <a:p>
            <a:endParaRPr lang="en-US" dirty="0">
              <a:solidFill>
                <a:srgbClr val="0070C0"/>
              </a:solidFill>
              <a:latin typeface="Courier"/>
            </a:endParaRP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INSERT INTO ch03. streets(name,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('main',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42.25227)', 4326)),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str_squre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-71.8267 42.2536)'),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 -71.8267 42.2536)', 4326));</a:t>
            </a:r>
          </a:p>
          <a:p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59352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81AC7B-21F6-F79C-7908-30A9BAFF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972C3CB6-22FB-AF8A-6AF6-BB63738B3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F31F5C-DBFB-760E-E480-68D62037B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CD254E-5143-5615-F05F-526FDF60F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04B6D-FB5E-8227-934A-57226D6A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EBAF39A-D44B-F0CF-EE6B-083A563E8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4D2D3-94DB-5E40-E21C-E279F3DB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3.5.3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MULTILINESTRINGS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753130A-8BEF-2F0C-D343-85BE61F1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6DBB28-AC15-7C08-6551-943838426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D32B90-6DD3-2251-85BD-D0C3993D6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03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D148-D526-CEBC-5559-9855A59A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6564"/>
          </a:xfrm>
        </p:spPr>
        <p:txBody>
          <a:bodyPr>
            <a:noAutofit/>
          </a:bodyPr>
          <a:lstStyle/>
          <a:p>
            <a:r>
              <a:rPr lang="en-US" dirty="0"/>
              <a:t>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639C-128C-280A-3E79-0AAB2ADA9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425321"/>
            <a:ext cx="11029615" cy="4086479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geometry</a:t>
            </a:r>
            <a:r>
              <a:rPr lang="en-US" sz="2400" dirty="0"/>
              <a:t> data type is the core data type in </a:t>
            </a:r>
            <a:r>
              <a:rPr lang="en-US" sz="2400" b="1" dirty="0" err="1"/>
              <a:t>PostGIS</a:t>
            </a:r>
            <a:r>
              <a:rPr lang="en-US" sz="2400" dirty="0"/>
              <a:t> used to store </a:t>
            </a:r>
            <a:r>
              <a:rPr lang="en-US" sz="2400" b="1" dirty="0"/>
              <a:t>spatial objects</a:t>
            </a:r>
            <a:r>
              <a:rPr lang="en-US" sz="2400" dirty="0"/>
              <a:t>. It can represent </a:t>
            </a:r>
            <a:r>
              <a:rPr lang="en-US" sz="2400" b="1" dirty="0"/>
              <a:t>geometric shapes</a:t>
            </a:r>
            <a:r>
              <a:rPr lang="en-US" sz="2400" dirty="0"/>
              <a:t>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Points</a:t>
            </a:r>
            <a:r>
              <a:rPr lang="en-US" sz="2400" dirty="0"/>
              <a:t> (e.g., a location on a map)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Lines</a:t>
            </a:r>
            <a:r>
              <a:rPr lang="en-US" sz="2400" dirty="0"/>
              <a:t> (e.g., a road or river)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Polygons</a:t>
            </a:r>
            <a:r>
              <a:rPr lang="en-US" sz="2400" dirty="0"/>
              <a:t> (e.g., a building footprint or city boundary)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Collections</a:t>
            </a:r>
            <a:r>
              <a:rPr lang="en-US" sz="2400" dirty="0"/>
              <a:t> of geometries (e.g., MULTIPOINT, MULTILINESTRING, MULTIPOLYGON)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geometry data type</a:t>
            </a:r>
            <a:r>
              <a:rPr lang="en-US" sz="2400" dirty="0"/>
              <a:t> in </a:t>
            </a:r>
            <a:r>
              <a:rPr lang="en-US" sz="2400" dirty="0" err="1"/>
              <a:t>PostGIS</a:t>
            </a:r>
            <a:r>
              <a:rPr lang="en-US" sz="2400" dirty="0"/>
              <a:t> supports </a:t>
            </a:r>
            <a:r>
              <a:rPr lang="en-US" sz="2400" b="1" dirty="0"/>
              <a:t>two-dimensional (2D)</a:t>
            </a:r>
            <a:r>
              <a:rPr lang="en-US" sz="2400" dirty="0"/>
              <a:t>, </a:t>
            </a:r>
            <a:r>
              <a:rPr lang="en-US" sz="2400" b="1" dirty="0"/>
              <a:t>three-dimensional (3D)</a:t>
            </a:r>
            <a:r>
              <a:rPr lang="en-US" sz="2400" dirty="0"/>
              <a:t>, and even </a:t>
            </a:r>
            <a:r>
              <a:rPr lang="en-US" sz="2400" b="1" dirty="0"/>
              <a:t>four-dimensional (4D)</a:t>
            </a:r>
            <a:r>
              <a:rPr lang="en-US" sz="2400" dirty="0"/>
              <a:t> spatial data.</a:t>
            </a:r>
          </a:p>
        </p:txBody>
      </p:sp>
    </p:spTree>
    <p:extLst>
      <p:ext uri="{BB962C8B-B14F-4D97-AF65-F5344CB8AC3E}">
        <p14:creationId xmlns:p14="http://schemas.microsoft.com/office/powerpoint/2010/main" val="26566960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FADD-B419-DC26-63C0-48EF6FC9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multilinestring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17164-A70F-E320-AF7F-9CAFB879AE39}"/>
              </a:ext>
            </a:extLst>
          </p:cNvPr>
          <p:cNvSpPr txBox="1"/>
          <p:nvPr/>
        </p:nvSpPr>
        <p:spPr>
          <a:xfrm>
            <a:off x="581192" y="1582022"/>
            <a:ext cx="1033043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/>
              </a:rPr>
              <a:t>CREATE TABLE ch03.streets (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id serial PRIMARY KEY,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name varchar(20),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geometry(LINESTRING),</a:t>
            </a:r>
          </a:p>
          <a:p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 geometry(LINESTRING, 4326));</a:t>
            </a:r>
          </a:p>
          <a:p>
            <a:endParaRPr lang="en-US" dirty="0">
              <a:solidFill>
                <a:srgbClr val="0070C0"/>
              </a:solidFill>
              <a:latin typeface="Courier"/>
            </a:endParaRP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INSERT INTO ch03. streets(name,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line_str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line_srid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('main',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 -71.82359 42.24951, -71.82160 42.25056, -71.81836 42.25227)', 4326)),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('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str_squre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',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-71.8267 42.2536)'), </a:t>
            </a:r>
          </a:p>
          <a:p>
            <a:r>
              <a:rPr lang="en-US" dirty="0">
                <a:solidFill>
                  <a:srgbClr val="0070C0"/>
                </a:solidFill>
                <a:latin typeface="Courier"/>
              </a:rPr>
              <a:t>                      </a:t>
            </a:r>
            <a:r>
              <a:rPr lang="en-US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dirty="0">
                <a:solidFill>
                  <a:srgbClr val="0070C0"/>
                </a:solidFill>
                <a:latin typeface="Courier"/>
              </a:rPr>
              <a:t>('LINESTRING(-71.8267 42.2536, -71.8259 42.2544,  -71.8240 42.2530,  -71.8249 42.2523,  -71.8267 42.2536)', 4326));</a:t>
            </a:r>
          </a:p>
        </p:txBody>
      </p:sp>
    </p:spTree>
    <p:extLst>
      <p:ext uri="{BB962C8B-B14F-4D97-AF65-F5344CB8AC3E}">
        <p14:creationId xmlns:p14="http://schemas.microsoft.com/office/powerpoint/2010/main" val="921098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51CCB-2F0F-581A-87B2-5B734B22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300D399-D6F2-5690-9868-4558666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9C1F47-02FD-1AED-D4DB-FA51C0BDB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14A52B-744C-0613-3982-AC13B05C0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BBD0999-109B-3F4D-5D9B-0CA977EA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4843CB5-57B2-317F-BD75-D34FFEFB8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A3E76-1BEC-D415-B6BA-7DD9FFC0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3.5.3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GEOMETRYCOLLECTION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880A54-87A9-AFEF-505A-0DD2F2409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4DB0FD1-0BFC-C412-3EF6-94F0AF75F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C4093E-2F50-8BAA-9305-97AF02DFF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0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567-9BAA-F6D5-6626-683A8167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73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geometrycollection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59D13-E35A-4F0B-2EFD-D6E07CB1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755648"/>
            <a:ext cx="11029615" cy="4754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CREATE TABLE ch02.campus 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id serial PRIMARY KEY,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name varchar(50),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 geometry(GEOMETRYCOLLECTION, 4326));</a:t>
            </a:r>
          </a:p>
          <a:p>
            <a:pPr marL="0" indent="0">
              <a:buNone/>
            </a:pPr>
            <a:endParaRPr lang="en-US" sz="1400" dirty="0">
              <a:solidFill>
                <a:srgbClr val="0070C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INSERT INTO ch02.campus (name,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geom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VALUES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(   '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campus_map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',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</a:t>
            </a:r>
            <a:r>
              <a:rPr lang="en-US" sz="1400" dirty="0" err="1">
                <a:solidFill>
                  <a:srgbClr val="0070C0"/>
                </a:solidFill>
                <a:latin typeface="Courier"/>
              </a:rPr>
              <a:t>ST_GeomFromText</a:t>
            </a:r>
            <a:r>
              <a:rPr lang="en-US" sz="1400" dirty="0">
                <a:solidFill>
                  <a:srgbClr val="0070C0"/>
                </a:solidFill>
                <a:latin typeface="Courier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'GEOMETRYCOLLECTION(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POLYGON((-71.8235 42.2510, -71.8229 42.2513, -71.8227 42.2510, -71.8233 42.2507,  -71.8235 42.2510)),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LINESTRING(-71.8230 42.2509, -71.8223 42.2502),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70C0"/>
                </a:solidFill>
                <a:latin typeface="Courier"/>
              </a:rPr>
              <a:t>        POINT(-71.8228 42.2508))',4326));</a:t>
            </a:r>
          </a:p>
        </p:txBody>
      </p:sp>
    </p:spTree>
    <p:extLst>
      <p:ext uri="{BB962C8B-B14F-4D97-AF65-F5344CB8AC3E}">
        <p14:creationId xmlns:p14="http://schemas.microsoft.com/office/powerpoint/2010/main" val="2519139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EAFC42-987A-1F32-8582-C014ED2C6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C84E291-5359-9F79-DC83-00374FD0A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E5D583-4B5D-8650-5248-5467D36AB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1045A9-2591-8622-3A6C-9D65D0552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349ABCD-95B2-B142-2373-C9A47069D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1A282BC5-3090-61C7-12D2-3083B57F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010A6-1BFF-CBF7-A70F-8F629A10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3.5.3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CREATE RASTER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15A8DEF-71EA-C078-8381-ADE6D9DDA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0414A2-55C5-4894-D4F6-2E6A7209D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A79D12-CC87-6CFE-F164-376EE96A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6123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D349-2C77-D19D-60A7-36924C8E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/>
              <a:t>INSTALL POSTGIS_RASTER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2526-4196-FCD7-534A-B5125C22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21714"/>
            <a:ext cx="11029615" cy="593244"/>
          </a:xfrm>
        </p:spPr>
        <p:txBody>
          <a:bodyPr/>
          <a:lstStyle/>
          <a:p>
            <a:pPr marL="0" indent="0">
              <a:buNone/>
            </a:pPr>
            <a:r>
              <a:rPr lang="de-DE" sz="1800" b="0" i="0" u="none" strike="noStrike" baseline="0" dirty="0">
                <a:solidFill>
                  <a:srgbClr val="0070C0"/>
                </a:solidFill>
                <a:latin typeface="Courier"/>
              </a:rPr>
              <a:t>CREATE EXTENSION postgis_raster;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7DABA-A2EA-A11A-78B5-4529699E3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645664"/>
            <a:ext cx="1781175" cy="1390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9C5A4C-9376-330C-E1FC-00FE1D93EFFF}"/>
              </a:ext>
            </a:extLst>
          </p:cNvPr>
          <p:cNvSpPr txBox="1"/>
          <p:nvPr/>
        </p:nvSpPr>
        <p:spPr>
          <a:xfrm>
            <a:off x="3286758" y="2645664"/>
            <a:ext cx="8324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 err="1">
                <a:solidFill>
                  <a:srgbClr val="262626"/>
                </a:solidFill>
                <a:latin typeface="NewBaskerville-Roman"/>
              </a:rPr>
              <a:t>postgis_raster</a:t>
            </a:r>
            <a:r>
              <a:rPr lang="en-US" altLang="zh-CN" dirty="0">
                <a:solidFill>
                  <a:srgbClr val="262626"/>
                </a:solidFill>
                <a:latin typeface="NewBaskerville-Roman"/>
              </a:rPr>
              <a:t> is used to</a:t>
            </a:r>
            <a:r>
              <a:rPr lang="en-US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 create raster data from scratch and how to insert the data using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98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FB6A-05DA-3C36-5C70-B88BBA68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6E10-2226-ADFD-7FF8-7C8090DF5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24100"/>
            <a:ext cx="11029615" cy="5680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CREATE TABLE ch03.rasters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   (rid SERIAL PRIMARY KEY,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name varchar,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rast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 raster);</a:t>
            </a:r>
          </a:p>
          <a:p>
            <a:pPr marL="0" indent="0">
              <a:buNone/>
            </a:pPr>
            <a:endParaRPr lang="en-US" sz="1100" dirty="0">
              <a:solidFill>
                <a:srgbClr val="0070C0"/>
              </a:solidFill>
              <a:latin typeface="Courier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INSERT INTO ch03.rasters (name,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rast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SELECT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'quad ' || x::text || ' ' || y::text,</a:t>
            </a:r>
          </a:p>
          <a:p>
            <a:pPr marL="0" indent="0">
              <a:buNone/>
            </a:pPr>
            <a:r>
              <a:rPr lang="en-US" sz="1100" dirty="0" err="1">
                <a:solidFill>
                  <a:srgbClr val="0070C0"/>
                </a:solidFill>
                <a:latin typeface="Courier"/>
              </a:rPr>
              <a:t>ST_AddBand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 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ST_MakeEmptyRaster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90, 45,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(x-2) * 90,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(2-y) * 45,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1, -1, 0, 0,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4326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),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'16BUI'::text,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0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		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70C0"/>
                </a:solidFill>
                <a:latin typeface="Courier"/>
              </a:rPr>
              <a:t>FROM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generate_series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(0,3) As x CROSS JOIN </a:t>
            </a:r>
            <a:r>
              <a:rPr lang="en-US" sz="1100" dirty="0" err="1">
                <a:solidFill>
                  <a:srgbClr val="0070C0"/>
                </a:solidFill>
                <a:latin typeface="Courier"/>
              </a:rPr>
              <a:t>generate_series</a:t>
            </a:r>
            <a:r>
              <a:rPr lang="en-US" sz="1100" dirty="0">
                <a:solidFill>
                  <a:srgbClr val="0070C0"/>
                </a:solidFill>
                <a:latin typeface="Courier"/>
              </a:rPr>
              <a:t>(0,3) As y;</a:t>
            </a:r>
          </a:p>
        </p:txBody>
      </p:sp>
    </p:spTree>
    <p:extLst>
      <p:ext uri="{BB962C8B-B14F-4D97-AF65-F5344CB8AC3E}">
        <p14:creationId xmlns:p14="http://schemas.microsoft.com/office/powerpoint/2010/main" val="2383080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84D0C-6C4C-15C8-C3AE-7B1F4EF1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68732F46-D85C-A8C0-AF4A-826B56DD5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948DA1-4B8C-E538-D7B3-D75124AE8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FCEC66-EB15-87E9-3627-5670EB71D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944EF8-10CD-017C-A310-8E6578DCA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7F7AF7A-28F2-809C-799E-3A4852C3D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7315A5-456A-A32C-4CE3-BC0E8DE9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2.2.1 </a:t>
            </a:r>
            <a:r>
              <a:rPr lang="en-US" altLang="zh-CN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check raster in </a:t>
            </a:r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QGIS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B9D516-7108-666C-98AC-1D7587BEB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BB90E6-235D-7F73-FA87-0610F8691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D2075C-3130-DD36-23E9-BDA7F3798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84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86AA2-C2F9-CE75-14FC-A86188536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72B2-36EF-EBB1-C168-EC89A3CD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D6BAB-DEE1-BC17-DD0F-C23689604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2147" y="2320781"/>
            <a:ext cx="3888661" cy="3633787"/>
          </a:xfrm>
        </p:spPr>
      </p:pic>
    </p:spTree>
    <p:extLst>
      <p:ext uri="{BB962C8B-B14F-4D97-AF65-F5344CB8AC3E}">
        <p14:creationId xmlns:p14="http://schemas.microsoft.com/office/powerpoint/2010/main" val="542715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A96BD-C2D3-4F92-7194-860CCAB9B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F5A7-2A1A-87EF-D527-3E2A0E01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9BB47-B939-AD3A-8028-9BED45B2E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5969" y="2291945"/>
            <a:ext cx="5734839" cy="3633787"/>
          </a:xfrm>
        </p:spPr>
      </p:pic>
    </p:spTree>
    <p:extLst>
      <p:ext uri="{BB962C8B-B14F-4D97-AF65-F5344CB8AC3E}">
        <p14:creationId xmlns:p14="http://schemas.microsoft.com/office/powerpoint/2010/main" val="4292460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9AC5C-2D2B-1A52-4D2C-BDE64ACA4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2FBE544-70F0-0305-E847-677EE975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EB453D-AF90-A733-AA44-68A8D4BED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433201-5E76-775C-4CCC-73D8E23B2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345D770-41E2-9C3C-EB2D-AEE37B53C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67CB21FD-101F-EC19-CC58-6A23E873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7905C-638F-38A0-79EC-EAAC9468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3.5.3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Geometry Input and Output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96E481-B01C-DBFA-4004-416F7F329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F45DD47-B70F-3806-4119-E82A1FD7E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09B1D31-0413-482C-6BCB-B3049D8E7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09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US" dirty="0"/>
              <a:t>Spatial reference system (SRS)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364917"/>
            <a:ext cx="11029615" cy="4369133"/>
          </a:xfrm>
        </p:spPr>
        <p:txBody>
          <a:bodyPr>
            <a:normAutofit/>
          </a:bodyPr>
          <a:lstStyle/>
          <a:p>
            <a:r>
              <a:rPr lang="en-US" dirty="0"/>
              <a:t>A Spatial Reference System (SRS) (also called a Coordinate Reference System (CRS)) defines how geometry is referenced to locations on the Earth. </a:t>
            </a:r>
          </a:p>
          <a:p>
            <a:endParaRPr lang="en-US" dirty="0"/>
          </a:p>
          <a:p>
            <a:r>
              <a:rPr lang="en-US" dirty="0"/>
              <a:t>Three types of SRS;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geodetic</a:t>
            </a:r>
            <a:r>
              <a:rPr lang="en-US" dirty="0"/>
              <a:t> SRS uses angular coordinates (longitude and latitude) which map directly to the surface of the earth.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projected</a:t>
            </a:r>
            <a:r>
              <a:rPr lang="en-US" dirty="0"/>
              <a:t> SRS uses a mathematical projection transformation to "flatten" the surface of the spheroidal earth onto a plane. It assigns location coordinates in a way that allows direct measurement of quantities such as distance, area, and angle. The coordinate system is Cartesian, which means it has a defined origin point and two perpendicular axes (usually oriented North and East). Each projected SRS uses a stated length unit (usually meters or feet). A projected SRS may be limited in its area of applicability to avoid distortion and fit within the defined coordinate bounds.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 </a:t>
            </a:r>
            <a:r>
              <a:rPr lang="en-US" b="1" dirty="0"/>
              <a:t>local</a:t>
            </a:r>
            <a:r>
              <a:rPr lang="en-US" dirty="0"/>
              <a:t> SRS is a Cartesian coordinate system which is not referenced to the earth's surface. In </a:t>
            </a:r>
            <a:r>
              <a:rPr lang="en-US" dirty="0" err="1"/>
              <a:t>PostGIS</a:t>
            </a:r>
            <a:r>
              <a:rPr lang="en-US" dirty="0"/>
              <a:t> this is specified by a SRID value of 0.</a:t>
            </a:r>
          </a:p>
        </p:txBody>
      </p:sp>
    </p:spTree>
    <p:extLst>
      <p:ext uri="{BB962C8B-B14F-4D97-AF65-F5344CB8AC3E}">
        <p14:creationId xmlns:p14="http://schemas.microsoft.com/office/powerpoint/2010/main" val="3947750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C6B2-B312-F635-AAE7-CA1219AE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0" y="559702"/>
            <a:ext cx="11029616" cy="565965"/>
          </a:xfrm>
        </p:spPr>
        <p:txBody>
          <a:bodyPr/>
          <a:lstStyle/>
          <a:p>
            <a:r>
              <a:rPr lang="en-US" dirty="0"/>
              <a:t>Select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077E-5B0D-20C1-93DF-1D2B73591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25667"/>
            <a:ext cx="11029615" cy="5659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name, </a:t>
            </a:r>
            <a:r>
              <a:rPr lang="en-US" dirty="0" err="1">
                <a:solidFill>
                  <a:srgbClr val="0070C0"/>
                </a:solidFill>
              </a:rPr>
              <a:t>ST_AsText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geom</a:t>
            </a:r>
            <a:r>
              <a:rPr lang="en-US" dirty="0">
                <a:solidFill>
                  <a:srgbClr val="0070C0"/>
                </a:solidFill>
              </a:rPr>
              <a:t>) FROM ch02.campus;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9B2E-2295-B801-8571-4111E764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66" y="1705363"/>
            <a:ext cx="3771900" cy="388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FB3B79-A149-711F-7F98-1152F0C4B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11" y="5629960"/>
            <a:ext cx="11886217" cy="12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2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106"/>
          </a:xfrm>
        </p:spPr>
        <p:txBody>
          <a:bodyPr/>
          <a:lstStyle/>
          <a:p>
            <a:r>
              <a:rPr lang="en-US" dirty="0"/>
              <a:t>GEOGRAPHIC COORDINATE SYSTEM (or geodetic)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79218"/>
            <a:ext cx="11029615" cy="873458"/>
          </a:xfrm>
        </p:spPr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geographic coordinate system</a:t>
            </a:r>
            <a:r>
              <a:rPr lang="en-US" dirty="0"/>
              <a:t> (</a:t>
            </a:r>
            <a:r>
              <a:rPr lang="en-US" b="1" dirty="0"/>
              <a:t>GCS</a:t>
            </a:r>
            <a:r>
              <a:rPr lang="en-US" dirty="0"/>
              <a:t>) is a spherical or geodetic coordinate system for measuring and communicating positions directly on Earth as latitude and longitude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EA443-A813-FB7A-C876-BB49BA5EA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530632"/>
            <a:ext cx="8401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640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3B4F-6931-3EA2-62F5-4457D2F63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Projected Coordinate System (or planar, grid)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988F-764C-64E4-C3E8-6DA33E0F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75384"/>
            <a:ext cx="11029615" cy="154252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projected coordinate system</a:t>
            </a:r>
            <a:r>
              <a:rPr lang="en-US" dirty="0"/>
              <a:t> assumes a flat, two-dimensional space where spatial measurements are made using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coordinates.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X-coordinate</a:t>
            </a:r>
            <a:r>
              <a:rPr lang="en-US" dirty="0"/>
              <a:t>: Represents the horizontal position.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Y-coordinate</a:t>
            </a:r>
            <a:r>
              <a:rPr lang="en-US" dirty="0"/>
              <a:t>: Represents the vertical position.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23284-2360-39F4-813E-7B605D0F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553" y="2046645"/>
            <a:ext cx="4617252" cy="44938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899" y="3139396"/>
            <a:ext cx="53721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/>
              <a:t>It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a type of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 tooltip="Spatial reference system"/>
              </a:rPr>
              <a:t>spatial reference system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that represents locations on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 tooltip="Earth"/>
              </a:rPr>
              <a:t>Earth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using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5" tooltip="Cartesian coordinate system"/>
              </a:rPr>
              <a:t>Cartesian coordinates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(x, y) on a planar surface created by a particular 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6" tooltip="Map projection"/>
              </a:rPr>
              <a:t>map projection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3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993E-2B1B-FD54-1AE9-D5E643D6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25154"/>
            <a:ext cx="11029616" cy="578004"/>
          </a:xfrm>
        </p:spPr>
        <p:txBody>
          <a:bodyPr/>
          <a:lstStyle/>
          <a:p>
            <a:r>
              <a:rPr lang="en-US" dirty="0"/>
              <a:t>Setting coordinate system in </a:t>
            </a:r>
            <a:r>
              <a:rPr lang="en-US" dirty="0" err="1"/>
              <a:t>arcgispro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7F092-E473-34B1-AE57-C1C7646EC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653" y="1543119"/>
            <a:ext cx="5449503" cy="1885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4276B-78B5-2CC6-6C1E-B93C9A7C8FBE}"/>
              </a:ext>
            </a:extLst>
          </p:cNvPr>
          <p:cNvSpPr txBox="1"/>
          <p:nvPr/>
        </p:nvSpPr>
        <p:spPr>
          <a:xfrm>
            <a:off x="848125" y="4092742"/>
            <a:ext cx="104957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Geographic Coordinate System (GCS) represents locations on a round surface, recording them in angular units (typically degrees). </a:t>
            </a:r>
          </a:p>
          <a:p>
            <a:endParaRPr lang="en-US" dirty="0"/>
          </a:p>
          <a:p>
            <a:r>
              <a:rPr lang="en-US" dirty="0"/>
              <a:t>In contrast, a Projected Coordinate System (PCS) represents locations on a flat, two-dimensional plane, using linear units (usually meters).</a:t>
            </a:r>
          </a:p>
        </p:txBody>
      </p:sp>
    </p:spTree>
    <p:extLst>
      <p:ext uri="{BB962C8B-B14F-4D97-AF65-F5344CB8AC3E}">
        <p14:creationId xmlns:p14="http://schemas.microsoft.com/office/powerpoint/2010/main" val="3473882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B973-1C85-8603-BFC5-261805D2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6569"/>
          </a:xfrm>
        </p:spPr>
        <p:txBody>
          <a:bodyPr/>
          <a:lstStyle/>
          <a:p>
            <a:r>
              <a:rPr lang="en-US" dirty="0" err="1"/>
              <a:t>Gcs</a:t>
            </a:r>
            <a:r>
              <a:rPr lang="en-US" dirty="0"/>
              <a:t> and pcs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62569-97EA-B285-0161-78D409D6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954" y="1607763"/>
            <a:ext cx="7258952" cy="436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109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8734</TotalTime>
  <Words>2352</Words>
  <Application>Microsoft Office PowerPoint</Application>
  <PresentationFormat>Widescreen</PresentationFormat>
  <Paragraphs>233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Courier</vt:lpstr>
      <vt:lpstr>NewBaskerville-Roman</vt:lpstr>
      <vt:lpstr>Aptos</vt:lpstr>
      <vt:lpstr>Arial</vt:lpstr>
      <vt:lpstr>Calibri</vt:lpstr>
      <vt:lpstr>Wingdings</vt:lpstr>
      <vt:lpstr>Wingdings 2</vt:lpstr>
      <vt:lpstr>DividendVTI</vt:lpstr>
      <vt:lpstr>WEEK 03 Spatial data and geodatabases</vt:lpstr>
      <vt:lpstr>WEEK 03   lecture session</vt:lpstr>
      <vt:lpstr>3.1  geometry</vt:lpstr>
      <vt:lpstr>geometry</vt:lpstr>
      <vt:lpstr>Spatial reference system (SRS)</vt:lpstr>
      <vt:lpstr>GEOGRAPHIC COORDINATE SYSTEM (or geodetic)</vt:lpstr>
      <vt:lpstr>Projected Coordinate System (or planar, grid)</vt:lpstr>
      <vt:lpstr>Setting coordinate system in arcgispro</vt:lpstr>
      <vt:lpstr>Gcs and pcs</vt:lpstr>
      <vt:lpstr>Subtype of geometry - points</vt:lpstr>
      <vt:lpstr>Subtype of geometry - multipoints</vt:lpstr>
      <vt:lpstr>Subtype of geometry - linestrings</vt:lpstr>
      <vt:lpstr>Subtype of geometry - multilinestrings</vt:lpstr>
      <vt:lpstr>Subtype of geometry - polygons</vt:lpstr>
      <vt:lpstr>Subtype of geometry - multipolygons</vt:lpstr>
      <vt:lpstr>geometrycollection</vt:lpstr>
      <vt:lpstr>3.2 geography</vt:lpstr>
      <vt:lpstr>GEOGRAPHY</vt:lpstr>
      <vt:lpstr>3.3 difference between geography and geometry</vt:lpstr>
      <vt:lpstr>Distance calculation on geometry and geography (far)</vt:lpstr>
      <vt:lpstr>Distance between near locations</vt:lpstr>
      <vt:lpstr>conclusion</vt:lpstr>
      <vt:lpstr>3.4 raster</vt:lpstr>
      <vt:lpstr>raster</vt:lpstr>
      <vt:lpstr>Raster support in postgis</vt:lpstr>
      <vt:lpstr>WEEK 03   demo session</vt:lpstr>
      <vt:lpstr>3.5.1 CHECK METADATA</vt:lpstr>
      <vt:lpstr>Metadata tables</vt:lpstr>
      <vt:lpstr>Geometry_columns table in database</vt:lpstr>
      <vt:lpstr>3.5.2 create point</vt:lpstr>
      <vt:lpstr>Create points with spatial data in postgis</vt:lpstr>
      <vt:lpstr>1. Create schema</vt:lpstr>
      <vt:lpstr>PowerPoint Presentation</vt:lpstr>
      <vt:lpstr>3.5.3 create MULTIpoint</vt:lpstr>
      <vt:lpstr>Create table with multipoint in postgis</vt:lpstr>
      <vt:lpstr>Create multipoint geometry</vt:lpstr>
      <vt:lpstr>3.5.3 CREATE LINESTRINGS</vt:lpstr>
      <vt:lpstr>Create a linestrings</vt:lpstr>
      <vt:lpstr>3.5.3 CREATE MULTILINESTRINGS</vt:lpstr>
      <vt:lpstr>Create multilinestring</vt:lpstr>
      <vt:lpstr>3.5.3 CREATE GEOMETRYCOLLECTION</vt:lpstr>
      <vt:lpstr>Create geometrycollection</vt:lpstr>
      <vt:lpstr>3.5.3 CREATE RASTER</vt:lpstr>
      <vt:lpstr>INSTALL POSTGIS_RASTER EXTENSION</vt:lpstr>
      <vt:lpstr>PowerPoint Presentation</vt:lpstr>
      <vt:lpstr>2.2.1 check raster in QGIS</vt:lpstr>
      <vt:lpstr>PowerPoint Presentation</vt:lpstr>
      <vt:lpstr>PowerPoint Presentation</vt:lpstr>
      <vt:lpstr>3.5.3 Geometry Input and Output</vt:lpstr>
      <vt:lpstr>Select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44</cp:revision>
  <dcterms:created xsi:type="dcterms:W3CDTF">2024-12-11T19:51:45Z</dcterms:created>
  <dcterms:modified xsi:type="dcterms:W3CDTF">2025-01-21T21:17:10Z</dcterms:modified>
</cp:coreProperties>
</file>