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6" r:id="rId3"/>
    <p:sldId id="353" r:id="rId4"/>
    <p:sldId id="370" r:id="rId5"/>
    <p:sldId id="357" r:id="rId6"/>
    <p:sldId id="358" r:id="rId7"/>
    <p:sldId id="369" r:id="rId8"/>
    <p:sldId id="359" r:id="rId9"/>
    <p:sldId id="360" r:id="rId10"/>
    <p:sldId id="361" r:id="rId11"/>
    <p:sldId id="365" r:id="rId12"/>
    <p:sldId id="366" r:id="rId13"/>
    <p:sldId id="362" r:id="rId14"/>
    <p:sldId id="363" r:id="rId15"/>
    <p:sldId id="364" r:id="rId16"/>
    <p:sldId id="367" r:id="rId17"/>
    <p:sldId id="368" r:id="rId18"/>
    <p:sldId id="3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is.net/docs/RT_ST_BandPixelType.html" TargetMode="External"/><Relationship Id="rId2" Type="http://schemas.openxmlformats.org/officeDocument/2006/relationships/hyperlink" Target="https://postgis.net/docs/RT_ST_MapAlgebra_exp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@37.940913,-121.7143556,55474m/data=!3m1!1e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12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09694" y="3396134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3380-5F74-D7C7-5DB7-CD19426F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altLang="zh-CN" dirty="0"/>
              <a:t>Merge THREE band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24F-73B3-ABD7-DF7E-24FAF962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589" y="1318318"/>
            <a:ext cx="6441399" cy="501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TABLE ch12.threebands AS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AS 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ch12.b1 AS b1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ch12.b2 AS b2 ON b1.rid = b2.rid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ch12.b3 AS b3 ON b1.rid = b3.rid;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F0415-D569-1C22-61C5-899503F372BB}"/>
              </a:ext>
            </a:extLst>
          </p:cNvPr>
          <p:cNvSpPr txBox="1"/>
          <p:nvPr/>
        </p:nvSpPr>
        <p:spPr>
          <a:xfrm>
            <a:off x="298388" y="1564849"/>
            <a:ext cx="460355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 new table ch12.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threebands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combine Band 1, Band 2, and Band 3 raster images (stored in separate tables) into a single raster with 3 bands.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Joins the three tables b1, b2, and b3 using the rid (raster ID) so that: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matching raster tiles (same location and extent) are merged together.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ensures each row in the new table contains corresponding tiles from all three bands.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9EC1-AAA8-7348-0541-3868D687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7" y="1572768"/>
            <a:ext cx="11029615" cy="722376"/>
          </a:xfrm>
        </p:spPr>
        <p:txBody>
          <a:bodyPr/>
          <a:lstStyle/>
          <a:p>
            <a:r>
              <a:rPr lang="en-US" altLang="zh-CN" dirty="0"/>
              <a:t>Merge b1,b2,b3,b4</a:t>
            </a:r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AF9FF7-AD7F-E3FE-F15C-87B91CF3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15061"/>
          </a:xfrm>
        </p:spPr>
        <p:txBody>
          <a:bodyPr/>
          <a:lstStyle/>
          <a:p>
            <a:r>
              <a:rPr lang="en-US" altLang="zh-CN" dirty="0"/>
              <a:t>Exercise 02: Merge four 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72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CDA7-95EA-5399-6678-FBB9076C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121" y="1435608"/>
            <a:ext cx="2024680" cy="51389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TABLE ch12.landsat AS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b1.rid,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  b1.rast,              -- Band 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  b2.rast               -- Band 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b3.rast                 -- Band 3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b4.rast                   -- Band 4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b5.rast                     -- Band 5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b6.rast                       -- Band 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b7.rast                         -- Band 7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) AS 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ch12.b1 AS b1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ch12.b2 AS b2 ON b1.rid = b2.rid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ch12.b3 AS b3 ON b1.rid = b3.rid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ch12.b4 AS b4 ON b1.rid = b4.rid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ch12.b5 AS b5 ON b1.rid = b5.rid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ch12.b6 AS b6 ON b1.rid = b6.rid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ch12.b7 AS b7 ON b1.rid = b7.rid;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553E1B-52F0-1D7B-D5D0-2A2A0BAE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96773"/>
          </a:xfrm>
        </p:spPr>
        <p:txBody>
          <a:bodyPr/>
          <a:lstStyle/>
          <a:p>
            <a:r>
              <a:rPr lang="en-US" altLang="zh-CN" dirty="0"/>
              <a:t>Exercise: Merge seven bands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2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92FD-7282-C30B-1CB2-B593A0D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755"/>
          </a:xfrm>
        </p:spPr>
        <p:txBody>
          <a:bodyPr/>
          <a:lstStyle/>
          <a:p>
            <a:r>
              <a:rPr lang="en-US" altLang="zh-CN" dirty="0"/>
              <a:t>BAND STATISTICS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C6B038-A804-25C4-3DF3-86C6D065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4892"/>
            <a:ext cx="11029615" cy="204410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(stats).min, (stats).max, (stats).mean, (stats).</a:t>
            </a:r>
            <a:r>
              <a:rPr lang="en-US" altLang="zh-CN" dirty="0" err="1"/>
              <a:t>stddev</a:t>
            </a:r>
            <a:r>
              <a:rPr lang="en-US" altLang="zh-CN" dirty="0"/>
              <a:t>: These extract individual summary values from the stats composite type returned by the inner query.</a:t>
            </a:r>
          </a:p>
          <a:p>
            <a:endParaRPr lang="en-US" altLang="zh-CN" dirty="0"/>
          </a:p>
          <a:p>
            <a:r>
              <a:rPr lang="en-US" altLang="zh-CN" dirty="0"/>
              <a:t>min, max, mean, </a:t>
            </a:r>
            <a:r>
              <a:rPr lang="en-US" altLang="zh-CN" dirty="0" err="1"/>
              <a:t>stddev</a:t>
            </a:r>
            <a:r>
              <a:rPr lang="en-US" altLang="zh-CN" dirty="0"/>
              <a:t>, and count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52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DAF9B-04B2-6B9E-7F25-268E5FDB0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216" y="3810002"/>
            <a:ext cx="5891784" cy="27527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767D11-2D17-E222-7830-041F06F5498F}"/>
              </a:ext>
            </a:extLst>
          </p:cNvPr>
          <p:cNvSpPr txBox="1"/>
          <p:nvPr/>
        </p:nvSpPr>
        <p:spPr>
          <a:xfrm>
            <a:off x="739219" y="3425954"/>
            <a:ext cx="44127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SELECT 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1 AS band,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FROM (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SELECT ST_SummaryStats(rast, 1) AS stats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FROM ch12.b1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) AS foo;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FCB031-DA64-4DA0-6A1A-F4DD306E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755"/>
          </a:xfrm>
        </p:spPr>
        <p:txBody>
          <a:bodyPr/>
          <a:lstStyle/>
          <a:p>
            <a:r>
              <a:rPr lang="en-US" altLang="zh-CN" dirty="0"/>
              <a:t>BAND STATISTICS for single band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E42B2-457D-1F9A-0692-3D2B43345DB7}"/>
              </a:ext>
            </a:extLst>
          </p:cNvPr>
          <p:cNvSpPr txBox="1"/>
          <p:nvPr/>
        </p:nvSpPr>
        <p:spPr>
          <a:xfrm>
            <a:off x="581192" y="1420953"/>
            <a:ext cx="11406592" cy="1818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AS band: This just creates a column called band and fills it with the value 1, indicating that these stats are for band 1.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ST_SummaryStats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1) is a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PostGIS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raster function that returns a composite object with summary statistics for band 1 of the raster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ch12.b1: This is your raster table;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assumed to be the raster column in that table.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791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378882-4259-B6F2-C332-85060FE7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5371"/>
            <a:ext cx="11029615" cy="910068"/>
          </a:xfrm>
        </p:spPr>
        <p:txBody>
          <a:bodyPr/>
          <a:lstStyle/>
          <a:p>
            <a:r>
              <a:rPr lang="en-US" altLang="zh-CN" dirty="0"/>
              <a:t>Calculate the band statistics for band 3 in ch12.landsat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A08D1B-37C2-230D-DB8B-F181604EACE8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Exercise: BAND STATISTICS for data with multiple 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20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BA12-A40E-CA2B-75A8-CF3CA6E8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altLang="zh-CN" dirty="0" err="1"/>
              <a:t>Ndvi</a:t>
            </a:r>
            <a:r>
              <a:rPr lang="en-US" altLang="zh-CN" dirty="0"/>
              <a:t> calculation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0F008-0EFE-2168-D1F2-D25D51FD5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517904"/>
                <a:ext cx="11029615" cy="2331720"/>
              </a:xfrm>
            </p:spPr>
            <p:txBody>
              <a:bodyPr/>
              <a:lstStyle/>
              <a:p>
                <a:r>
                  <a:rPr lang="en-US" altLang="zh-CN" dirty="0"/>
                  <a:t>NDVI is a widely used vegetation index calculated using the Near Infrared (NIR) and Red bands from satellite imagery. It’s defined as: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𝑁𝐷𝑉𝐼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𝑁𝐼𝑅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𝑅𝐸𝐷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𝑁𝐼𝑅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𝑅𝐸𝐷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It gives values between </a:t>
                </a:r>
                <a:r>
                  <a:rPr lang="en-US" altLang="zh-CN" b="1" dirty="0"/>
                  <a:t>-1</a:t>
                </a:r>
                <a:r>
                  <a:rPr lang="en-US" altLang="zh-CN" dirty="0"/>
                  <a:t> and </a:t>
                </a:r>
                <a:r>
                  <a:rPr lang="en-US" altLang="zh-CN" b="1" dirty="0"/>
                  <a:t>+1</a:t>
                </a:r>
                <a:r>
                  <a:rPr lang="en-US" altLang="zh-CN" dirty="0"/>
                  <a:t>, where higher values indicate </a:t>
                </a:r>
                <a:r>
                  <a:rPr lang="en-US" altLang="zh-CN" b="1" dirty="0"/>
                  <a:t>healthy vegetation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0F008-0EFE-2168-D1F2-D25D51FD5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517904"/>
                <a:ext cx="11029615" cy="2331720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563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DB34-C6F5-7782-7D4C-D41785CB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993" y="2606040"/>
            <a:ext cx="5837896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CREATE TABLE ch12.ndvi_raster AS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</a:p>
          <a:p>
            <a:pPr marL="0" indent="0">
              <a:buNone/>
            </a:pPr>
            <a:r>
              <a:rPr lang="en-US" altLang="zh-CN" dirty="0"/>
              <a:t>  rid,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ST_MapAlgebra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) AS </a:t>
            </a:r>
            <a:r>
              <a:rPr lang="en-US" altLang="zh-CN" dirty="0" err="1"/>
              <a:t>rast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ch12.landsat;</a:t>
            </a:r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33DC48-F19A-F15D-4AB2-D9D993ED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05917"/>
          </a:xfrm>
        </p:spPr>
        <p:txBody>
          <a:bodyPr/>
          <a:lstStyle/>
          <a:p>
            <a:r>
              <a:rPr lang="en-US" altLang="zh-CN" dirty="0" err="1"/>
              <a:t>Ndvi</a:t>
            </a:r>
            <a:r>
              <a:rPr lang="en-US" altLang="zh-CN" dirty="0"/>
              <a:t> calculation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5AAA2-F1D5-650F-F9A9-9E3E2871842A}"/>
              </a:ext>
            </a:extLst>
          </p:cNvPr>
          <p:cNvSpPr txBox="1"/>
          <p:nvPr/>
        </p:nvSpPr>
        <p:spPr>
          <a:xfrm>
            <a:off x="932688" y="1568815"/>
            <a:ext cx="6382512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MapAlgebra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Pixel type: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https://postgis.net/docs/RT_ST_BandPixelType.html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8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73C-8FA7-70AE-A6B6-21714621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altLang="zh-CN" dirty="0"/>
              <a:t>Bare soil index 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0D51-EB64-DF00-2C95-9E7679D9C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11757"/>
                <a:ext cx="11029615" cy="363689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dirty="0">
                    <a:latin typeface="Cambria Math" panose="02040503050406030204" pitchFamily="18" charset="0"/>
                  </a:rPr>
                  <a:t>This index is designed to highlight bare soil or built-up areas in satellite imagery by comparing spectral responses in SWIR, Red, NIR, and Blue bands.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𝐵𝑆𝐼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𝑆𝑊𝐼𝑅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𝑁𝐼𝑅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𝑆𝑊𝐼𝑅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𝑁𝐼𝑅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The output is normalized because it divides the difference by the sum, just like NDVI.</a:t>
                </a:r>
              </a:p>
              <a:p>
                <a:endParaRPr lang="en-US" altLang="zh-CN" b="0" dirty="0"/>
              </a:p>
              <a:p>
                <a:r>
                  <a:rPr lang="en-US" altLang="zh-CN" b="0" dirty="0"/>
                  <a:t>This ensures all values fall between -1 and +1.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0D51-EB64-DF00-2C95-9E7679D9C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11757"/>
                <a:ext cx="11029615" cy="3636899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71DD6-BD5B-83E2-C6E1-15F89039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41618"/>
            <a:ext cx="10958536" cy="365125"/>
          </a:xfrm>
        </p:spPr>
        <p:txBody>
          <a:bodyPr/>
          <a:lstStyle/>
          <a:p>
            <a:r>
              <a:rPr lang="en-US" dirty="0"/>
              <a:t>Paper Source: https://ieeexplore.ieee.org/abstract/document/1370429?casa_token=PCA1YivOCE0AAAAA:4u19dHShzdo7UU2hTP--TGY7u9IZx1FRTrT5orbsHDXak6CX6zO0lqUZQIlfWNoyE_laL-yj0g</a:t>
            </a:r>
          </a:p>
        </p:txBody>
      </p:sp>
    </p:spTree>
    <p:extLst>
      <p:ext uri="{BB962C8B-B14F-4D97-AF65-F5344CB8AC3E}">
        <p14:creationId xmlns:p14="http://schemas.microsoft.com/office/powerpoint/2010/main" val="38066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47" y="1024820"/>
            <a:ext cx="5279696" cy="472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12.1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spatial analysis in raster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3E6-A5E4-DF2D-E9F0-A606D047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FEF6-5C2D-28CE-9781-CE5712D9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1328"/>
            <a:ext cx="11029615" cy="5074920"/>
          </a:xfrm>
        </p:spPr>
        <p:txBody>
          <a:bodyPr>
            <a:normAutofit/>
          </a:bodyPr>
          <a:lstStyle/>
          <a:p>
            <a:r>
              <a:rPr lang="en-US" altLang="zh-CN" dirty="0"/>
              <a:t>Map Algebra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A spatial analysis technique that allows you to perform mathematical operations on raster pixels — one layer at a time or between multiple layers.</a:t>
            </a:r>
          </a:p>
          <a:p>
            <a:r>
              <a:rPr lang="en-US" altLang="zh-CN" dirty="0"/>
              <a:t>Raster Indices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Spectral indices like NDVI, NBR, GCI, and BI are commonly used in remote sensing to identify land cover types, monitor vegetation, assess burn severity, and detect urban or barren surfaces.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Use </a:t>
            </a:r>
            <a:r>
              <a:rPr lang="en-US" altLang="zh-CN" dirty="0" err="1"/>
              <a:t>ST_MapAlgebra</a:t>
            </a:r>
            <a:r>
              <a:rPr lang="en-US" altLang="zh-CN" dirty="0"/>
              <a:t> to compute new </a:t>
            </a:r>
            <a:r>
              <a:rPr lang="en-US" altLang="zh-CN" dirty="0" err="1"/>
              <a:t>rasters</a:t>
            </a:r>
            <a:r>
              <a:rPr lang="en-US" altLang="zh-CN" dirty="0"/>
              <a:t> from existing Landsat imagery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Apply algebraic expressions to combine multiple spectral bands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Create normalized indices to highlight specific land surface properties</a:t>
            </a:r>
          </a:p>
          <a:p>
            <a:endParaRPr lang="en-US" altLang="zh-CN" dirty="0"/>
          </a:p>
          <a:p>
            <a:r>
              <a:rPr lang="en-US" altLang="zh-CN" dirty="0"/>
              <a:t>Store and interpret the resulting </a:t>
            </a:r>
            <a:r>
              <a:rPr lang="en-US" altLang="zh-CN" dirty="0" err="1"/>
              <a:t>rasters</a:t>
            </a:r>
            <a:r>
              <a:rPr lang="en-US" altLang="zh-CN" dirty="0"/>
              <a:t> in </a:t>
            </a:r>
            <a:r>
              <a:rPr lang="en-US" altLang="zh-CN" dirty="0" err="1"/>
              <a:t>PostGIS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71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2529-B92E-F5A7-45BF-1E230FF2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rmAutofit/>
          </a:bodyPr>
          <a:lstStyle/>
          <a:p>
            <a:r>
              <a:rPr lang="en-US" altLang="zh-CN" dirty="0"/>
              <a:t>Load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41B9-9A06-0861-F5F2-1DAC38E5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7400"/>
            <a:ext cx="11029615" cy="2395568"/>
          </a:xfrm>
        </p:spPr>
        <p:txBody>
          <a:bodyPr>
            <a:normAutofit/>
          </a:bodyPr>
          <a:lstStyle/>
          <a:p>
            <a:r>
              <a:rPr lang="en-US" altLang="zh-CN" dirty="0"/>
              <a:t>Load data in </a:t>
            </a:r>
            <a:r>
              <a:rPr lang="en-US" altLang="zh-CN" dirty="0" err="1"/>
              <a:t>cmd</a:t>
            </a:r>
            <a:endParaRPr lang="en-US" altLang="zh-CN" dirty="0"/>
          </a:p>
          <a:p>
            <a:pPr lvl="1"/>
            <a:r>
              <a:rPr lang="en-US" altLang="zh-CN" dirty="0"/>
              <a:t>Load band 1 – 7 to </a:t>
            </a:r>
            <a:r>
              <a:rPr lang="en-US" altLang="zh-CN" dirty="0" err="1"/>
              <a:t>postgresql</a:t>
            </a:r>
            <a:endParaRPr lang="en-US" altLang="zh-CN" dirty="0"/>
          </a:p>
          <a:p>
            <a:pPr lvl="1"/>
            <a:r>
              <a:rPr lang="en-US" altLang="zh-CN" dirty="0"/>
              <a:t>Please make sure to change the file name ‘</a:t>
            </a:r>
            <a:r>
              <a:rPr lang="en-US" altLang="zh-CN" dirty="0">
                <a:solidFill>
                  <a:srgbClr val="00B0F0"/>
                </a:solidFill>
              </a:rPr>
              <a:t>LC08_044034_20170614_B1.tif </a:t>
            </a:r>
            <a:r>
              <a:rPr lang="en-US" altLang="zh-CN" dirty="0"/>
              <a:t>’ and correspond file names ‘</a:t>
            </a:r>
            <a:r>
              <a:rPr lang="en-US" altLang="zh-CN" dirty="0">
                <a:solidFill>
                  <a:srgbClr val="00B0F0"/>
                </a:solidFill>
              </a:rPr>
              <a:t>ch12.b1 </a:t>
            </a:r>
            <a:r>
              <a:rPr lang="en-US" altLang="zh-CN" dirty="0"/>
              <a:t>’ in database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raster2pgsql -s 4326 -I -C -M E:\\Clark\\Spring2025\\rs\\LC08_044034_20170614_B1.tif -F -t 256x256 ch12.b1 | </a:t>
            </a:r>
            <a:r>
              <a:rPr lang="en-US" altLang="zh-CN" dirty="0" err="1">
                <a:solidFill>
                  <a:srgbClr val="00B0F0"/>
                </a:solidFill>
              </a:rPr>
              <a:t>psql</a:t>
            </a:r>
            <a:r>
              <a:rPr lang="en-US" altLang="zh-CN" dirty="0">
                <a:solidFill>
                  <a:srgbClr val="00B0F0"/>
                </a:solidFill>
              </a:rPr>
              <a:t> -U </a:t>
            </a:r>
            <a:r>
              <a:rPr lang="en-US" altLang="zh-CN" dirty="0" err="1">
                <a:solidFill>
                  <a:srgbClr val="00B0F0"/>
                </a:solidFill>
              </a:rPr>
              <a:t>postgres</a:t>
            </a:r>
            <a:r>
              <a:rPr lang="en-US" altLang="zh-CN" dirty="0">
                <a:solidFill>
                  <a:srgbClr val="00B0F0"/>
                </a:solidFill>
              </a:rPr>
              <a:t> -d spatial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3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E255-3F8B-8A28-D273-EDE67FFF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2" y="568806"/>
            <a:ext cx="11029616" cy="687732"/>
          </a:xfrm>
        </p:spPr>
        <p:txBody>
          <a:bodyPr/>
          <a:lstStyle/>
          <a:p>
            <a:r>
              <a:rPr lang="en-US" altLang="zh-CN" dirty="0" err="1"/>
              <a:t>Qgis</a:t>
            </a:r>
            <a:r>
              <a:rPr lang="en-US" altLang="zh-CN" dirty="0"/>
              <a:t> 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A42-2F9E-8D95-28AA-90E6FC4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9888"/>
            <a:ext cx="5298400" cy="850392"/>
          </a:xfrm>
        </p:spPr>
        <p:txBody>
          <a:bodyPr/>
          <a:lstStyle/>
          <a:p>
            <a:r>
              <a:rPr lang="en-US" altLang="zh-CN" dirty="0"/>
              <a:t>Right click PostgreSQL to create new connection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655ED-B327-2BCC-418D-3EECB117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49" y="1106711"/>
            <a:ext cx="3332108" cy="51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CCFD-DAA0-99AC-CC37-1D7BD3FC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Data introduction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486C8-BE58-3EA0-A327-EAA8F1E49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681" y="2425783"/>
            <a:ext cx="4346127" cy="3633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35D6F-7E19-DDA5-5E13-E4C26568FCA4}"/>
              </a:ext>
            </a:extLst>
          </p:cNvPr>
          <p:cNvSpPr txBox="1"/>
          <p:nvPr/>
        </p:nvSpPr>
        <p:spPr>
          <a:xfrm>
            <a:off x="712269" y="1665171"/>
            <a:ext cx="606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Spatial Coverage: </a:t>
            </a:r>
            <a:r>
              <a:rPr lang="en-US" altLang="zh-CN" dirty="0">
                <a:hlinkClick r:id="rId3"/>
              </a:rPr>
              <a:t>Concord and Stockton, in California, USA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Landsat 8, Sensor-Satellite OLI/TIRS</a:t>
            </a:r>
          </a:p>
          <a:p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D7144-A086-71DF-9835-67C9885F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8" y="2761630"/>
            <a:ext cx="4836290" cy="38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6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0FD9-DAB2-8DB7-3FAE-BD68521A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5580"/>
            <a:ext cx="11029616" cy="632868"/>
          </a:xfrm>
        </p:spPr>
        <p:txBody>
          <a:bodyPr/>
          <a:lstStyle/>
          <a:p>
            <a:r>
              <a:rPr lang="en-US" altLang="zh-CN" dirty="0"/>
              <a:t>Check metadata of the raster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5B42-14EF-FC73-4691-22DEDA14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59" y="2210916"/>
            <a:ext cx="5353265" cy="28712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rid,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ST_SRID(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</a:t>
            </a:r>
            <a:r>
              <a:rPr lang="en-US" altLang="zh-CN" dirty="0" err="1">
                <a:solidFill>
                  <a:srgbClr val="00B0F0"/>
                </a:solidFill>
              </a:rPr>
              <a:t>srid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ST_Width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width,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ST_Height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height,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ST_NumBands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</a:t>
            </a:r>
            <a:r>
              <a:rPr lang="en-US" altLang="zh-CN" dirty="0" err="1">
                <a:solidFill>
                  <a:srgbClr val="00B0F0"/>
                </a:solidFill>
              </a:rPr>
              <a:t>num_bands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ch12.b1;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1FAA1-CEFF-4A61-4DA5-219C56AA0A55}"/>
              </a:ext>
            </a:extLst>
          </p:cNvPr>
          <p:cNvSpPr txBox="1"/>
          <p:nvPr/>
        </p:nvSpPr>
        <p:spPr>
          <a:xfrm>
            <a:off x="676656" y="1525296"/>
            <a:ext cx="633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width, height, number of bands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3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075C-E56F-0260-909C-CDD5088A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255" y="1836293"/>
            <a:ext cx="6219490" cy="218528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pixel resolution, x and y of the starting point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ST_ScaleX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ST_ScaleY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ST_UpperLeftX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ST_UpperLeftY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A20FEF-4C5A-C326-43D3-C7623054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87629"/>
          </a:xfrm>
        </p:spPr>
        <p:txBody>
          <a:bodyPr/>
          <a:lstStyle/>
          <a:p>
            <a:r>
              <a:rPr lang="en-US" altLang="zh-CN" dirty="0"/>
              <a:t>Exercise 01: Check metadata of the raster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036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14892</TotalTime>
  <Words>1114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Cambria Math</vt:lpstr>
      <vt:lpstr>Wingdings 2</vt:lpstr>
      <vt:lpstr>DividendVTI</vt:lpstr>
      <vt:lpstr>WEEK 12 </vt:lpstr>
      <vt:lpstr>WEEK 12    lecture session</vt:lpstr>
      <vt:lpstr>12.1  spatial analysis in raster</vt:lpstr>
      <vt:lpstr>INTRODUCTION</vt:lpstr>
      <vt:lpstr>Load data</vt:lpstr>
      <vt:lpstr>Qgis VIEW</vt:lpstr>
      <vt:lpstr>Data introduction</vt:lpstr>
      <vt:lpstr>Check metadata of the raster table</vt:lpstr>
      <vt:lpstr>Exercise 01: Check metadata of the raster table</vt:lpstr>
      <vt:lpstr>Merge THREE band</vt:lpstr>
      <vt:lpstr>Exercise 02: Merge four band</vt:lpstr>
      <vt:lpstr>Exercise: Merge seven bands</vt:lpstr>
      <vt:lpstr>BAND STATISTICS</vt:lpstr>
      <vt:lpstr>BAND STATISTICS for single band</vt:lpstr>
      <vt:lpstr>PowerPoint Presentation</vt:lpstr>
      <vt:lpstr>Ndvi calculation</vt:lpstr>
      <vt:lpstr>Ndvi calculation</vt:lpstr>
      <vt:lpstr>Bare soil index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111</cp:revision>
  <dcterms:created xsi:type="dcterms:W3CDTF">2024-12-11T19:51:45Z</dcterms:created>
  <dcterms:modified xsi:type="dcterms:W3CDTF">2025-03-31T04:38:53Z</dcterms:modified>
</cp:coreProperties>
</file>